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06245B-5A15-42E4-8327-C0FB9A6521B7}" type="doc">
      <dgm:prSet loTypeId="urn:microsoft.com/office/officeart/2005/8/layout/lProcess1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pl-PL"/>
        </a:p>
      </dgm:t>
    </dgm:pt>
    <dgm:pt modelId="{9962B445-C791-4F68-9509-C9B6E52608AF}">
      <dgm:prSet phldrT="[Tekst]" custT="1"/>
      <dgm:spPr/>
      <dgm:t>
        <a:bodyPr/>
        <a:lstStyle/>
        <a:p>
          <a:r>
            <a:rPr lang="pl-PL" sz="4000" dirty="0" smtClean="0"/>
            <a:t>CHAPTER I</a:t>
          </a:r>
          <a:endParaRPr lang="pl-PL" sz="4000" dirty="0"/>
        </a:p>
      </dgm:t>
    </dgm:pt>
    <dgm:pt modelId="{65994A06-14B4-42A6-809E-6B664F9CF50D}" type="parTrans" cxnId="{5D96BBD1-B5FD-4A51-8788-B525B1C11EDA}">
      <dgm:prSet/>
      <dgm:spPr/>
      <dgm:t>
        <a:bodyPr/>
        <a:lstStyle/>
        <a:p>
          <a:endParaRPr lang="pl-PL"/>
        </a:p>
      </dgm:t>
    </dgm:pt>
    <dgm:pt modelId="{F811E1D4-84A2-4E3D-B010-BF89A1D7B5EC}" type="sibTrans" cxnId="{5D96BBD1-B5FD-4A51-8788-B525B1C11EDA}">
      <dgm:prSet/>
      <dgm:spPr/>
      <dgm:t>
        <a:bodyPr/>
        <a:lstStyle/>
        <a:p>
          <a:endParaRPr lang="pl-PL"/>
        </a:p>
      </dgm:t>
    </dgm:pt>
    <dgm:pt modelId="{9822BCB1-EE5F-4A20-886F-F4034F37DFDE}">
      <dgm:prSet phldrT="[Tekst]" custT="1"/>
      <dgm:spPr/>
      <dgm:t>
        <a:bodyPr/>
        <a:lstStyle/>
        <a:p>
          <a:r>
            <a:rPr lang="pl-PL" sz="3200" b="1" dirty="0" smtClean="0">
              <a:latin typeface="Algerian" pitchFamily="82" charset="0"/>
            </a:rPr>
            <a:t>THE REPUBLIC</a:t>
          </a:r>
          <a:endParaRPr lang="pl-PL" sz="3200" b="1" dirty="0">
            <a:latin typeface="Algerian" pitchFamily="82" charset="0"/>
          </a:endParaRPr>
        </a:p>
      </dgm:t>
    </dgm:pt>
    <dgm:pt modelId="{CE01A9AC-D6F8-4730-8A94-A1DF2B4547F8}" type="parTrans" cxnId="{CA83B078-EE74-48B4-9ADD-4D811CE788B4}">
      <dgm:prSet/>
      <dgm:spPr/>
      <dgm:t>
        <a:bodyPr/>
        <a:lstStyle/>
        <a:p>
          <a:endParaRPr lang="pl-PL" dirty="0"/>
        </a:p>
      </dgm:t>
    </dgm:pt>
    <dgm:pt modelId="{3B467635-2D01-446B-816E-CE7066699E2A}" type="sibTrans" cxnId="{CA83B078-EE74-48B4-9ADD-4D811CE788B4}">
      <dgm:prSet/>
      <dgm:spPr/>
      <dgm:t>
        <a:bodyPr/>
        <a:lstStyle/>
        <a:p>
          <a:endParaRPr lang="pl-PL"/>
        </a:p>
      </dgm:t>
    </dgm:pt>
    <dgm:pt modelId="{B7B63DC2-874B-4290-A3AE-116E84997CAE}">
      <dgm:prSet phldrT="[Tekst]" custT="1"/>
      <dgm:spPr/>
      <dgm:t>
        <a:bodyPr/>
        <a:lstStyle/>
        <a:p>
          <a:r>
            <a:rPr lang="pl-PL" sz="4000" dirty="0" smtClean="0"/>
            <a:t>CHAPTER II</a:t>
          </a:r>
          <a:endParaRPr lang="pl-PL" sz="4000" dirty="0"/>
        </a:p>
      </dgm:t>
    </dgm:pt>
    <dgm:pt modelId="{111D230E-FCF9-4AE2-98ED-69FF9961F2BB}" type="parTrans" cxnId="{85E73961-66A7-4BFA-87B4-4B484A0A4F98}">
      <dgm:prSet/>
      <dgm:spPr/>
      <dgm:t>
        <a:bodyPr/>
        <a:lstStyle/>
        <a:p>
          <a:endParaRPr lang="pl-PL"/>
        </a:p>
      </dgm:t>
    </dgm:pt>
    <dgm:pt modelId="{E997DD6A-93C3-4D74-91BB-A264AA1C49B1}" type="sibTrans" cxnId="{85E73961-66A7-4BFA-87B4-4B484A0A4F98}">
      <dgm:prSet/>
      <dgm:spPr/>
      <dgm:t>
        <a:bodyPr/>
        <a:lstStyle/>
        <a:p>
          <a:endParaRPr lang="pl-PL"/>
        </a:p>
      </dgm:t>
    </dgm:pt>
    <dgm:pt modelId="{79309415-51D4-4ADC-A99E-FC0DC8F883D0}">
      <dgm:prSet phldrT="[Teks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smtClean="0">
              <a:latin typeface="Algerian" pitchFamily="82" charset="0"/>
            </a:rPr>
            <a:t>THE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FREEDOMS,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RIGHTS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AND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OBLIGATIONS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OF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PERSONS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AND </a:t>
          </a:r>
          <a:r>
            <a:rPr lang="pl-PL" b="1" dirty="0" smtClean="0">
              <a:latin typeface="Algerian" pitchFamily="82" charset="0"/>
            </a:rPr>
            <a:t> </a:t>
          </a:r>
          <a:r>
            <a:rPr lang="en-US" b="1" dirty="0" smtClean="0">
              <a:latin typeface="Algerian" pitchFamily="82" charset="0"/>
            </a:rPr>
            <a:t>CITIZENS </a:t>
          </a:r>
          <a:endParaRPr lang="pl-PL" b="1" dirty="0" smtClean="0">
            <a:latin typeface="Algerian" pitchFamily="82" charset="0"/>
          </a:endParaRP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dirty="0"/>
        </a:p>
      </dgm:t>
    </dgm:pt>
    <dgm:pt modelId="{54EA738B-736E-4118-A093-6F4FA5514944}" type="parTrans" cxnId="{B321ECC2-F90A-47D2-85F6-68C9FC5D8632}">
      <dgm:prSet/>
      <dgm:spPr/>
      <dgm:t>
        <a:bodyPr/>
        <a:lstStyle/>
        <a:p>
          <a:endParaRPr lang="pl-PL" dirty="0"/>
        </a:p>
      </dgm:t>
    </dgm:pt>
    <dgm:pt modelId="{6E073224-5EAD-4AC8-BEEA-F8443281D3FE}" type="sibTrans" cxnId="{B321ECC2-F90A-47D2-85F6-68C9FC5D8632}">
      <dgm:prSet/>
      <dgm:spPr/>
      <dgm:t>
        <a:bodyPr/>
        <a:lstStyle/>
        <a:p>
          <a:endParaRPr lang="pl-PL"/>
        </a:p>
      </dgm:t>
    </dgm:pt>
    <dgm:pt modelId="{CB75C87F-1958-4BDE-9843-8744EB7A1F39}" type="pres">
      <dgm:prSet presAssocID="{AE06245B-5A15-42E4-8327-C0FB9A6521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9DE9A2A-173C-4C63-A5C8-0F083C736F1D}" type="pres">
      <dgm:prSet presAssocID="{9962B445-C791-4F68-9509-C9B6E52608AF}" presName="vertFlow" presStyleCnt="0"/>
      <dgm:spPr/>
    </dgm:pt>
    <dgm:pt modelId="{BA033BFF-4C77-4F29-8A8B-93A33E17D015}" type="pres">
      <dgm:prSet presAssocID="{9962B445-C791-4F68-9509-C9B6E52608AF}" presName="header" presStyleLbl="node1" presStyleIdx="0" presStyleCnt="2"/>
      <dgm:spPr/>
      <dgm:t>
        <a:bodyPr/>
        <a:lstStyle/>
        <a:p>
          <a:endParaRPr lang="pl-PL"/>
        </a:p>
      </dgm:t>
    </dgm:pt>
    <dgm:pt modelId="{01687C1D-654E-4058-A8D0-56640AF4213F}" type="pres">
      <dgm:prSet presAssocID="{CE01A9AC-D6F8-4730-8A94-A1DF2B4547F8}" presName="parTrans" presStyleLbl="sibTrans2D1" presStyleIdx="0" presStyleCnt="2"/>
      <dgm:spPr/>
      <dgm:t>
        <a:bodyPr/>
        <a:lstStyle/>
        <a:p>
          <a:endParaRPr lang="pl-PL"/>
        </a:p>
      </dgm:t>
    </dgm:pt>
    <dgm:pt modelId="{3B49ED71-82BA-4D7E-A916-8ABFDA9C8ED0}" type="pres">
      <dgm:prSet presAssocID="{9822BCB1-EE5F-4A20-886F-F4034F37DFDE}" presName="child" presStyleLbl="alignAccFollow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4994946-4BCD-476C-A766-BEABFA923802}" type="pres">
      <dgm:prSet presAssocID="{9962B445-C791-4F68-9509-C9B6E52608AF}" presName="hSp" presStyleCnt="0"/>
      <dgm:spPr/>
    </dgm:pt>
    <dgm:pt modelId="{CF2D7795-97F1-4EEE-AB4D-E5B2BE942536}" type="pres">
      <dgm:prSet presAssocID="{B7B63DC2-874B-4290-A3AE-116E84997CAE}" presName="vertFlow" presStyleCnt="0"/>
      <dgm:spPr/>
    </dgm:pt>
    <dgm:pt modelId="{EBDF53E8-E45F-4383-8E07-69365741CC70}" type="pres">
      <dgm:prSet presAssocID="{B7B63DC2-874B-4290-A3AE-116E84997CAE}" presName="header" presStyleLbl="node1" presStyleIdx="1" presStyleCnt="2"/>
      <dgm:spPr/>
      <dgm:t>
        <a:bodyPr/>
        <a:lstStyle/>
        <a:p>
          <a:endParaRPr lang="pl-PL"/>
        </a:p>
      </dgm:t>
    </dgm:pt>
    <dgm:pt modelId="{1E4B9D7F-EC08-4A60-B51C-FD11AAEA8DDB}" type="pres">
      <dgm:prSet presAssocID="{54EA738B-736E-4118-A093-6F4FA5514944}" presName="parTrans" presStyleLbl="sibTrans2D1" presStyleIdx="1" presStyleCnt="2"/>
      <dgm:spPr/>
      <dgm:t>
        <a:bodyPr/>
        <a:lstStyle/>
        <a:p>
          <a:endParaRPr lang="pl-PL"/>
        </a:p>
      </dgm:t>
    </dgm:pt>
    <dgm:pt modelId="{8353A083-D6CC-430C-916F-9743CBA62D2E}" type="pres">
      <dgm:prSet presAssocID="{79309415-51D4-4ADC-A99E-FC0DC8F883D0}" presName="child" presStyleLbl="alignAccFollowNode1" presStyleIdx="1" presStyleCnt="2" custScaleY="16877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1D5291E-514B-4288-BB1B-2210D30FFB32}" type="presOf" srcId="{B7B63DC2-874B-4290-A3AE-116E84997CAE}" destId="{EBDF53E8-E45F-4383-8E07-69365741CC70}" srcOrd="0" destOrd="0" presId="urn:microsoft.com/office/officeart/2005/8/layout/lProcess1"/>
    <dgm:cxn modelId="{85E73961-66A7-4BFA-87B4-4B484A0A4F98}" srcId="{AE06245B-5A15-42E4-8327-C0FB9A6521B7}" destId="{B7B63DC2-874B-4290-A3AE-116E84997CAE}" srcOrd="1" destOrd="0" parTransId="{111D230E-FCF9-4AE2-98ED-69FF9961F2BB}" sibTransId="{E997DD6A-93C3-4D74-91BB-A264AA1C49B1}"/>
    <dgm:cxn modelId="{0239E527-99A3-4D9E-8748-1644BC2EE538}" type="presOf" srcId="{AE06245B-5A15-42E4-8327-C0FB9A6521B7}" destId="{CB75C87F-1958-4BDE-9843-8744EB7A1F39}" srcOrd="0" destOrd="0" presId="urn:microsoft.com/office/officeart/2005/8/layout/lProcess1"/>
    <dgm:cxn modelId="{FF918095-4C48-4B22-B595-76261667D3AD}" type="presOf" srcId="{79309415-51D4-4ADC-A99E-FC0DC8F883D0}" destId="{8353A083-D6CC-430C-916F-9743CBA62D2E}" srcOrd="0" destOrd="0" presId="urn:microsoft.com/office/officeart/2005/8/layout/lProcess1"/>
    <dgm:cxn modelId="{B321ECC2-F90A-47D2-85F6-68C9FC5D8632}" srcId="{B7B63DC2-874B-4290-A3AE-116E84997CAE}" destId="{79309415-51D4-4ADC-A99E-FC0DC8F883D0}" srcOrd="0" destOrd="0" parTransId="{54EA738B-736E-4118-A093-6F4FA5514944}" sibTransId="{6E073224-5EAD-4AC8-BEEA-F8443281D3FE}"/>
    <dgm:cxn modelId="{2D7A542A-9D0C-4C7E-9613-459E437E3AF1}" type="presOf" srcId="{CE01A9AC-D6F8-4730-8A94-A1DF2B4547F8}" destId="{01687C1D-654E-4058-A8D0-56640AF4213F}" srcOrd="0" destOrd="0" presId="urn:microsoft.com/office/officeart/2005/8/layout/lProcess1"/>
    <dgm:cxn modelId="{5D96BBD1-B5FD-4A51-8788-B525B1C11EDA}" srcId="{AE06245B-5A15-42E4-8327-C0FB9A6521B7}" destId="{9962B445-C791-4F68-9509-C9B6E52608AF}" srcOrd="0" destOrd="0" parTransId="{65994A06-14B4-42A6-809E-6B664F9CF50D}" sibTransId="{F811E1D4-84A2-4E3D-B010-BF89A1D7B5EC}"/>
    <dgm:cxn modelId="{CA83B078-EE74-48B4-9ADD-4D811CE788B4}" srcId="{9962B445-C791-4F68-9509-C9B6E52608AF}" destId="{9822BCB1-EE5F-4A20-886F-F4034F37DFDE}" srcOrd="0" destOrd="0" parTransId="{CE01A9AC-D6F8-4730-8A94-A1DF2B4547F8}" sibTransId="{3B467635-2D01-446B-816E-CE7066699E2A}"/>
    <dgm:cxn modelId="{22DD67CC-5F5F-486D-81E8-1FBAC5A4DFF7}" type="presOf" srcId="{9822BCB1-EE5F-4A20-886F-F4034F37DFDE}" destId="{3B49ED71-82BA-4D7E-A916-8ABFDA9C8ED0}" srcOrd="0" destOrd="0" presId="urn:microsoft.com/office/officeart/2005/8/layout/lProcess1"/>
    <dgm:cxn modelId="{D196F934-493E-4CA2-8335-9CA23F7B62A0}" type="presOf" srcId="{54EA738B-736E-4118-A093-6F4FA5514944}" destId="{1E4B9D7F-EC08-4A60-B51C-FD11AAEA8DDB}" srcOrd="0" destOrd="0" presId="urn:microsoft.com/office/officeart/2005/8/layout/lProcess1"/>
    <dgm:cxn modelId="{9509F130-3A0C-4EDA-A7A2-E3CEC9A382E5}" type="presOf" srcId="{9962B445-C791-4F68-9509-C9B6E52608AF}" destId="{BA033BFF-4C77-4F29-8A8B-93A33E17D015}" srcOrd="0" destOrd="0" presId="urn:microsoft.com/office/officeart/2005/8/layout/lProcess1"/>
    <dgm:cxn modelId="{AD5D3C2C-2820-4610-AD1A-1531FC0E61E0}" type="presParOf" srcId="{CB75C87F-1958-4BDE-9843-8744EB7A1F39}" destId="{89DE9A2A-173C-4C63-A5C8-0F083C736F1D}" srcOrd="0" destOrd="0" presId="urn:microsoft.com/office/officeart/2005/8/layout/lProcess1"/>
    <dgm:cxn modelId="{69D10459-E625-4FD3-821D-BBF829578115}" type="presParOf" srcId="{89DE9A2A-173C-4C63-A5C8-0F083C736F1D}" destId="{BA033BFF-4C77-4F29-8A8B-93A33E17D015}" srcOrd="0" destOrd="0" presId="urn:microsoft.com/office/officeart/2005/8/layout/lProcess1"/>
    <dgm:cxn modelId="{DDEA16B2-FC3A-4DE1-8A95-392C1BD6DC01}" type="presParOf" srcId="{89DE9A2A-173C-4C63-A5C8-0F083C736F1D}" destId="{01687C1D-654E-4058-A8D0-56640AF4213F}" srcOrd="1" destOrd="0" presId="urn:microsoft.com/office/officeart/2005/8/layout/lProcess1"/>
    <dgm:cxn modelId="{FFC4E882-81E9-4735-8811-4F542E253830}" type="presParOf" srcId="{89DE9A2A-173C-4C63-A5C8-0F083C736F1D}" destId="{3B49ED71-82BA-4D7E-A916-8ABFDA9C8ED0}" srcOrd="2" destOrd="0" presId="urn:microsoft.com/office/officeart/2005/8/layout/lProcess1"/>
    <dgm:cxn modelId="{BD1B983A-4835-4990-8654-D1DF0584D01F}" type="presParOf" srcId="{CB75C87F-1958-4BDE-9843-8744EB7A1F39}" destId="{94994946-4BCD-476C-A766-BEABFA923802}" srcOrd="1" destOrd="0" presId="urn:microsoft.com/office/officeart/2005/8/layout/lProcess1"/>
    <dgm:cxn modelId="{B7E911A0-AAF3-4D4B-9B23-09332F9066DD}" type="presParOf" srcId="{CB75C87F-1958-4BDE-9843-8744EB7A1F39}" destId="{CF2D7795-97F1-4EEE-AB4D-E5B2BE942536}" srcOrd="2" destOrd="0" presId="urn:microsoft.com/office/officeart/2005/8/layout/lProcess1"/>
    <dgm:cxn modelId="{338BDA1E-CEE8-482E-9312-3ABF873ED818}" type="presParOf" srcId="{CF2D7795-97F1-4EEE-AB4D-E5B2BE942536}" destId="{EBDF53E8-E45F-4383-8E07-69365741CC70}" srcOrd="0" destOrd="0" presId="urn:microsoft.com/office/officeart/2005/8/layout/lProcess1"/>
    <dgm:cxn modelId="{BA23C2FB-2DF7-423C-BA3D-B5A25A189799}" type="presParOf" srcId="{CF2D7795-97F1-4EEE-AB4D-E5B2BE942536}" destId="{1E4B9D7F-EC08-4A60-B51C-FD11AAEA8DDB}" srcOrd="1" destOrd="0" presId="urn:microsoft.com/office/officeart/2005/8/layout/lProcess1"/>
    <dgm:cxn modelId="{6EC5204E-B945-4B27-86F1-86CF1F9E95EB}" type="presParOf" srcId="{CF2D7795-97F1-4EEE-AB4D-E5B2BE942536}" destId="{8353A083-D6CC-430C-916F-9743CBA62D2E}" srcOrd="2" destOrd="0" presId="urn:microsoft.com/office/officeart/2005/8/layout/l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39C382-0467-489E-9945-C5336BF212F6}" type="datetimeFigureOut">
              <a:rPr lang="pl-PL" smtClean="0"/>
              <a:pPr/>
              <a:t>2015-06-12</a:t>
            </a:fld>
            <a:endParaRPr lang="pl-PL" dirty="0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95351C-3CF3-4295-A407-3CE9057B1E08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928670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pl-PL" sz="4800" dirty="0" smtClean="0">
                <a:latin typeface="Algerian" pitchFamily="82" charset="0"/>
              </a:rPr>
              <a:t>THE CONSTITUTION OF THE 		REPUBLIC OF POLAND</a:t>
            </a:r>
            <a:endParaRPr lang="pl-PL" sz="4800" dirty="0">
              <a:latin typeface="Algerian" pitchFamily="82" charset="0"/>
            </a:endParaRPr>
          </a:p>
        </p:txBody>
      </p:sp>
      <p:pic>
        <p:nvPicPr>
          <p:cNvPr id="4" name="Obraz 3" descr="kr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000240"/>
            <a:ext cx="3143272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e tekstowe 4"/>
          <p:cNvSpPr txBox="1"/>
          <p:nvPr/>
        </p:nvSpPr>
        <p:spPr>
          <a:xfrm>
            <a:off x="4572000" y="571501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latin typeface="Blackadder ITC" pitchFamily="82" charset="0"/>
              </a:rPr>
              <a:t>Dorota Mierzejewska</a:t>
            </a:r>
            <a:endParaRPr lang="pl-PL" sz="3200" b="1" dirty="0">
              <a:latin typeface="Blackadder IT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5400" b="1" dirty="0" smtClean="0">
                <a:latin typeface="Algerian" pitchFamily="82" charset="0"/>
              </a:rPr>
              <a:t>THANK  YOU  FOR   YOUR ATTENTION</a:t>
            </a:r>
            <a:endParaRPr lang="pl-PL" sz="5400" b="1" dirty="0"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THE   PERSENTATION   INCLUDES 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 </a:t>
            </a:r>
            <a:r>
              <a:rPr lang="pl-PL" dirty="0" smtClean="0">
                <a:solidFill>
                  <a:schemeClr val="tx1"/>
                </a:solidFill>
                <a:latin typeface="Brush Script MT" pitchFamily="66" charset="0"/>
              </a:rPr>
              <a:t>- </a:t>
            </a:r>
            <a:r>
              <a:rPr lang="en-US" b="1" dirty="0" smtClean="0">
                <a:solidFill>
                  <a:schemeClr val="tx1"/>
                </a:solidFill>
                <a:latin typeface="Harrington" pitchFamily="82" charset="0"/>
              </a:rPr>
              <a:t>a brief history of the Constitution</a:t>
            </a:r>
            <a:endParaRPr lang="pl-PL" b="1" dirty="0" smtClean="0">
              <a:solidFill>
                <a:schemeClr val="tx1"/>
              </a:solidFill>
              <a:latin typeface="Harrington" pitchFamily="82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tx1"/>
                </a:solidFill>
                <a:latin typeface="Harrington" pitchFamily="82" charset="0"/>
              </a:rPr>
              <a:t> - </a:t>
            </a:r>
            <a:r>
              <a:rPr lang="en-US" b="1" dirty="0" smtClean="0">
                <a:solidFill>
                  <a:schemeClr val="tx1"/>
                </a:solidFill>
                <a:latin typeface="Harrington" pitchFamily="82" charset="0"/>
              </a:rPr>
              <a:t>composition and content of the Constitution</a:t>
            </a:r>
            <a:endParaRPr lang="pl-PL" b="1" dirty="0" smtClean="0">
              <a:solidFill>
                <a:schemeClr val="tx1"/>
              </a:solidFill>
              <a:latin typeface="Harrington" pitchFamily="82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tx1"/>
                </a:solidFill>
                <a:latin typeface="Harrington" pitchFamily="82" charset="0"/>
              </a:rPr>
              <a:t> - </a:t>
            </a:r>
            <a:r>
              <a:rPr lang="en-US" b="1" dirty="0" smtClean="0">
                <a:solidFill>
                  <a:schemeClr val="tx1"/>
                </a:solidFill>
                <a:latin typeface="Harrington" pitchFamily="82" charset="0"/>
              </a:rPr>
              <a:t>description of the preamble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tx1"/>
                </a:solidFill>
                <a:latin typeface="Harrington" pitchFamily="82" charset="0"/>
              </a:rPr>
              <a:t> - </a:t>
            </a:r>
            <a:r>
              <a:rPr lang="en-US" b="1" dirty="0" smtClean="0">
                <a:solidFill>
                  <a:schemeClr val="tx1"/>
                </a:solidFill>
                <a:latin typeface="Harrington" pitchFamily="82" charset="0"/>
              </a:rPr>
              <a:t>the most important regulations</a:t>
            </a:r>
            <a:endParaRPr lang="pl-PL" b="1" dirty="0" smtClean="0">
              <a:solidFill>
                <a:schemeClr val="tx1"/>
              </a:solidFill>
              <a:latin typeface="Harrington" pitchFamily="82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tx1"/>
                </a:solidFill>
                <a:latin typeface="Harrington" pitchFamily="82" charset="0"/>
              </a:rPr>
              <a:t> - </a:t>
            </a:r>
            <a:r>
              <a:rPr lang="en-US" b="1" dirty="0" smtClean="0">
                <a:solidFill>
                  <a:schemeClr val="tx1"/>
                </a:solidFill>
                <a:latin typeface="Harrington" pitchFamily="82" charset="0"/>
              </a:rPr>
              <a:t>Constitutional guarantees</a:t>
            </a:r>
            <a:endParaRPr lang="en-US" b="1" dirty="0">
              <a:solidFill>
                <a:schemeClr val="tx1"/>
              </a:solidFill>
              <a:latin typeface="Harrington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latin typeface="Algerian" pitchFamily="82" charset="0"/>
              </a:rPr>
              <a:t>THE OLDEST CONSTITUTIONS </a:t>
            </a:r>
            <a:br>
              <a:rPr lang="pl-PL" b="1" dirty="0" smtClean="0">
                <a:latin typeface="Algerian" pitchFamily="82" charset="0"/>
              </a:rPr>
            </a:br>
            <a:r>
              <a:rPr lang="pl-PL" b="1" dirty="0" smtClean="0">
                <a:latin typeface="Algerian" pitchFamily="82" charset="0"/>
              </a:rPr>
              <a:t>IN THE WORLD</a:t>
            </a:r>
            <a:endParaRPr lang="pl-PL" b="1" dirty="0">
              <a:latin typeface="Algerian" pitchFamily="82" charset="0"/>
            </a:endParaRPr>
          </a:p>
        </p:txBody>
      </p:sp>
      <p:pic>
        <p:nvPicPr>
          <p:cNvPr id="4" name="Symbol zastępczy zawartości 3" descr="kus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596" y="1643050"/>
            <a:ext cx="1790700" cy="2562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e tekstowe 4"/>
          <p:cNvSpPr txBox="1"/>
          <p:nvPr/>
        </p:nvSpPr>
        <p:spPr>
          <a:xfrm>
            <a:off x="214282" y="4286256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American Constitution of </a:t>
            </a:r>
            <a:r>
              <a:rPr lang="pl-PL" b="1" dirty="0" smtClean="0"/>
              <a:t>17th </a:t>
            </a:r>
            <a:r>
              <a:rPr lang="en-US" b="1" dirty="0" smtClean="0"/>
              <a:t>September , 1787</a:t>
            </a:r>
            <a:endParaRPr lang="en-US" b="1" dirty="0"/>
          </a:p>
        </p:txBody>
      </p:sp>
      <p:pic>
        <p:nvPicPr>
          <p:cNvPr id="6" name="Obraz 5" descr="kfra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92" y="2143116"/>
            <a:ext cx="1847850" cy="2466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pole tekstowe 6"/>
          <p:cNvSpPr txBox="1"/>
          <p:nvPr/>
        </p:nvSpPr>
        <p:spPr>
          <a:xfrm>
            <a:off x="3428992" y="5000636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French Constitution of</a:t>
            </a:r>
            <a:r>
              <a:rPr lang="pl-PL" b="1" dirty="0" smtClean="0"/>
              <a:t> 3rd </a:t>
            </a:r>
            <a:r>
              <a:rPr lang="en-US" b="1" dirty="0" smtClean="0"/>
              <a:t>September , 1791</a:t>
            </a:r>
            <a:endParaRPr lang="en-US" b="1" dirty="0"/>
          </a:p>
        </p:txBody>
      </p:sp>
      <p:pic>
        <p:nvPicPr>
          <p:cNvPr id="8" name="Obraz 7" descr="imagesj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702" y="1714488"/>
            <a:ext cx="1762125" cy="26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pole tekstowe 8"/>
          <p:cNvSpPr txBox="1"/>
          <p:nvPr/>
        </p:nvSpPr>
        <p:spPr>
          <a:xfrm>
            <a:off x="6643702" y="4643446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Polish Constitution of</a:t>
            </a:r>
            <a:r>
              <a:rPr lang="pl-PL" b="1" dirty="0" smtClean="0"/>
              <a:t> 3rd  </a:t>
            </a:r>
            <a:r>
              <a:rPr lang="en-US" b="1" dirty="0" smtClean="0"/>
              <a:t> May ,1791</a:t>
            </a:r>
            <a:endParaRPr lang="en-US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Current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 document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pic>
        <p:nvPicPr>
          <p:cNvPr id="4" name="Symbol zastępczy zawartości 3" descr="preambuł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0034" y="1785926"/>
            <a:ext cx="4000528" cy="2926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e tekstowe 4"/>
          <p:cNvSpPr txBox="1"/>
          <p:nvPr/>
        </p:nvSpPr>
        <p:spPr>
          <a:xfrm>
            <a:off x="4786314" y="3857628"/>
            <a:ext cx="3643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Current document about constitutional character is</a:t>
            </a:r>
          </a:p>
          <a:p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THE CONSTITUTION OF THE REPUBLIC OF POLAND</a:t>
            </a:r>
          </a:p>
          <a:p>
            <a:r>
              <a:rPr lang="en-US" sz="2400" b="1" dirty="0" smtClean="0"/>
              <a:t>adopted 2 April 1997</a:t>
            </a:r>
            <a:endParaRPr lang="en-US" sz="2400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COMPOSITION  AND  CONTENT 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pl-PL" sz="1800" dirty="0" smtClean="0">
                <a:solidFill>
                  <a:schemeClr val="tx1"/>
                </a:solidFill>
                <a:latin typeface="Algerian" pitchFamily="82" charset="0"/>
              </a:rPr>
              <a:t>PREAMBLE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I :   </a:t>
            </a:r>
            <a:r>
              <a:rPr lang="pl-PL" sz="1800" b="1" dirty="0" smtClean="0"/>
              <a:t>THE  REPUBLIC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II :   </a:t>
            </a:r>
            <a:r>
              <a:rPr lang="en-US" sz="1800" b="1" dirty="0" smtClean="0"/>
              <a:t>THE </a:t>
            </a:r>
            <a:r>
              <a:rPr lang="pl-PL" sz="1800" b="1" dirty="0" smtClean="0"/>
              <a:t> </a:t>
            </a:r>
            <a:r>
              <a:rPr lang="en-US" sz="1800" b="1" dirty="0" smtClean="0"/>
              <a:t>FREEDOMS, </a:t>
            </a:r>
            <a:r>
              <a:rPr lang="pl-PL" sz="1800" b="1" dirty="0" smtClean="0"/>
              <a:t> </a:t>
            </a:r>
            <a:r>
              <a:rPr lang="en-US" sz="1800" b="1" dirty="0" smtClean="0"/>
              <a:t>RIGHTS </a:t>
            </a:r>
            <a:r>
              <a:rPr lang="pl-PL" sz="1800" b="1" dirty="0" smtClean="0"/>
              <a:t> </a:t>
            </a:r>
            <a:r>
              <a:rPr lang="en-US" sz="1800" b="1" dirty="0" smtClean="0"/>
              <a:t>AND </a:t>
            </a:r>
            <a:r>
              <a:rPr lang="pl-PL" sz="1800" b="1" dirty="0" smtClean="0"/>
              <a:t> </a:t>
            </a:r>
            <a:r>
              <a:rPr lang="en-US" sz="1800" b="1" dirty="0" smtClean="0"/>
              <a:t>OBLIGATIONS </a:t>
            </a:r>
            <a:r>
              <a:rPr lang="pl-PL" sz="1800" b="1" dirty="0" smtClean="0"/>
              <a:t> </a:t>
            </a:r>
            <a:r>
              <a:rPr lang="en-US" sz="1800" b="1" dirty="0" smtClean="0"/>
              <a:t>OF </a:t>
            </a:r>
            <a:r>
              <a:rPr lang="pl-PL" sz="1800" b="1" dirty="0" smtClean="0"/>
              <a:t> </a:t>
            </a:r>
            <a:r>
              <a:rPr lang="en-US" sz="1800" b="1" dirty="0" smtClean="0"/>
              <a:t>PERSONS </a:t>
            </a:r>
            <a:r>
              <a:rPr lang="pl-PL" sz="1800" b="1" dirty="0" smtClean="0"/>
              <a:t> </a:t>
            </a:r>
            <a:r>
              <a:rPr lang="en-US" sz="1800" b="1" dirty="0" smtClean="0"/>
              <a:t>AND </a:t>
            </a:r>
            <a:r>
              <a:rPr lang="pl-PL" sz="1800" b="1" dirty="0" smtClean="0"/>
              <a:t> </a:t>
            </a:r>
            <a:r>
              <a:rPr lang="en-US" sz="1800" b="1" dirty="0" smtClean="0"/>
              <a:t>CITIZENS </a:t>
            </a:r>
            <a:endParaRPr lang="pl-PL" sz="1800" b="1" dirty="0" smtClean="0"/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III :   </a:t>
            </a:r>
            <a:r>
              <a:rPr lang="pl-PL" sz="1800" b="1" dirty="0" smtClean="0"/>
              <a:t>SOURCES  OF  LAW 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IV :   </a:t>
            </a:r>
            <a:r>
              <a:rPr lang="en-US" sz="1800" b="1" dirty="0" smtClean="0"/>
              <a:t>THE </a:t>
            </a:r>
            <a:r>
              <a:rPr lang="pl-PL" sz="1800" b="1" dirty="0" smtClean="0"/>
              <a:t> </a:t>
            </a:r>
            <a:r>
              <a:rPr lang="en-US" sz="1800" b="1" dirty="0" smtClean="0"/>
              <a:t>SEJM </a:t>
            </a:r>
            <a:r>
              <a:rPr lang="pl-PL" sz="1800" b="1" dirty="0" smtClean="0"/>
              <a:t> </a:t>
            </a:r>
            <a:r>
              <a:rPr lang="en-US" sz="1800" b="1" dirty="0" smtClean="0"/>
              <a:t>AND </a:t>
            </a:r>
            <a:r>
              <a:rPr lang="pl-PL" sz="1800" b="1" dirty="0" smtClean="0"/>
              <a:t> </a:t>
            </a:r>
            <a:r>
              <a:rPr lang="en-US" sz="1800" b="1" dirty="0" smtClean="0"/>
              <a:t>THE </a:t>
            </a:r>
            <a:r>
              <a:rPr lang="pl-PL" sz="1800" b="1" dirty="0" smtClean="0"/>
              <a:t> </a:t>
            </a:r>
            <a:r>
              <a:rPr lang="en-US" sz="1800" b="1" dirty="0" smtClean="0"/>
              <a:t>SENATE </a:t>
            </a:r>
            <a:endParaRPr lang="pl-PL" sz="1800" b="1" dirty="0" smtClean="0"/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V :   </a:t>
            </a:r>
            <a:r>
              <a:rPr lang="en-US" sz="1800" b="1" dirty="0" smtClean="0"/>
              <a:t>THE </a:t>
            </a:r>
            <a:r>
              <a:rPr lang="pl-PL" sz="1800" b="1" dirty="0" smtClean="0"/>
              <a:t> </a:t>
            </a:r>
            <a:r>
              <a:rPr lang="en-US" sz="1800" b="1" dirty="0" smtClean="0"/>
              <a:t>PRESIDENT </a:t>
            </a:r>
            <a:r>
              <a:rPr lang="pl-PL" sz="1800" b="1" dirty="0" smtClean="0"/>
              <a:t> </a:t>
            </a:r>
            <a:r>
              <a:rPr lang="en-US" sz="1800" b="1" dirty="0" smtClean="0"/>
              <a:t>OF </a:t>
            </a:r>
            <a:r>
              <a:rPr lang="pl-PL" sz="1800" b="1" dirty="0" smtClean="0"/>
              <a:t> </a:t>
            </a:r>
            <a:r>
              <a:rPr lang="en-US" sz="1800" b="1" dirty="0" smtClean="0"/>
              <a:t>THE</a:t>
            </a:r>
            <a:r>
              <a:rPr lang="pl-PL" sz="1800" b="1" dirty="0" smtClean="0"/>
              <a:t> </a:t>
            </a:r>
            <a:r>
              <a:rPr lang="en-US" sz="1800" b="1" dirty="0" smtClean="0"/>
              <a:t> REPUBLIC</a:t>
            </a:r>
            <a:r>
              <a:rPr lang="pl-PL" sz="1800" b="1" dirty="0" smtClean="0"/>
              <a:t> </a:t>
            </a:r>
            <a:r>
              <a:rPr lang="en-US" sz="1800" b="1" dirty="0" smtClean="0"/>
              <a:t> OF</a:t>
            </a:r>
            <a:r>
              <a:rPr lang="pl-PL" sz="1800" b="1" dirty="0" smtClean="0"/>
              <a:t> </a:t>
            </a:r>
            <a:r>
              <a:rPr lang="en-US" sz="1800" b="1" dirty="0" smtClean="0"/>
              <a:t> POLAND </a:t>
            </a:r>
            <a:endParaRPr lang="pl-PL" sz="1800" b="1" dirty="0" smtClean="0"/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VI :   </a:t>
            </a:r>
            <a:r>
              <a:rPr lang="en-US" sz="1800" b="1" dirty="0" smtClean="0"/>
              <a:t>THE </a:t>
            </a:r>
            <a:r>
              <a:rPr lang="pl-PL" sz="1800" b="1" dirty="0" smtClean="0"/>
              <a:t> </a:t>
            </a:r>
            <a:r>
              <a:rPr lang="en-US" sz="1800" b="1" dirty="0" smtClean="0"/>
              <a:t>COUNCIL</a:t>
            </a:r>
            <a:r>
              <a:rPr lang="pl-PL" sz="1800" b="1" dirty="0" smtClean="0"/>
              <a:t> </a:t>
            </a:r>
            <a:r>
              <a:rPr lang="en-US" sz="1800" b="1" dirty="0" smtClean="0"/>
              <a:t> OF</a:t>
            </a:r>
            <a:r>
              <a:rPr lang="pl-PL" sz="1800" b="1" dirty="0" smtClean="0"/>
              <a:t> </a:t>
            </a:r>
            <a:r>
              <a:rPr lang="en-US" sz="1800" b="1" dirty="0" smtClean="0"/>
              <a:t> MINISTERS</a:t>
            </a:r>
            <a:r>
              <a:rPr lang="pl-PL" sz="1800" b="1" dirty="0" smtClean="0"/>
              <a:t> </a:t>
            </a:r>
            <a:r>
              <a:rPr lang="en-US" sz="1800" b="1" dirty="0" smtClean="0"/>
              <a:t> AND</a:t>
            </a:r>
            <a:r>
              <a:rPr lang="pl-PL" sz="1800" b="1" dirty="0" smtClean="0"/>
              <a:t> </a:t>
            </a:r>
            <a:r>
              <a:rPr lang="en-US" sz="1800" b="1" dirty="0" smtClean="0"/>
              <a:t> GOVERNMENT </a:t>
            </a:r>
            <a:r>
              <a:rPr lang="pl-PL" sz="1800" b="1" dirty="0" smtClean="0"/>
              <a:t> </a:t>
            </a:r>
            <a:r>
              <a:rPr lang="en-US" sz="1800" b="1" dirty="0" smtClean="0"/>
              <a:t>ADMINISTRATION </a:t>
            </a:r>
            <a:endParaRPr lang="pl-PL" sz="1800" b="1" dirty="0" smtClean="0"/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VII :   </a:t>
            </a:r>
            <a:r>
              <a:rPr lang="pl-PL" sz="1800" b="1" dirty="0" smtClean="0"/>
              <a:t>LOCAL  GOVERNMENT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VIII :   </a:t>
            </a:r>
            <a:r>
              <a:rPr lang="pl-PL" sz="1800" b="1" dirty="0" smtClean="0"/>
              <a:t>COURTS  AND  TRIBUNALS 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IX :   </a:t>
            </a:r>
            <a:r>
              <a:rPr lang="en-US" sz="1800" b="1" dirty="0" smtClean="0"/>
              <a:t>ORGANS </a:t>
            </a:r>
            <a:r>
              <a:rPr lang="pl-PL" sz="1800" b="1" dirty="0" smtClean="0"/>
              <a:t> </a:t>
            </a:r>
            <a:r>
              <a:rPr lang="en-US" sz="1800" b="1" dirty="0" smtClean="0"/>
              <a:t>OF</a:t>
            </a:r>
            <a:r>
              <a:rPr lang="pl-PL" sz="1800" b="1" dirty="0" smtClean="0"/>
              <a:t> </a:t>
            </a:r>
            <a:r>
              <a:rPr lang="en-US" sz="1800" b="1" dirty="0" smtClean="0"/>
              <a:t> STATE</a:t>
            </a:r>
            <a:r>
              <a:rPr lang="pl-PL" sz="1800" b="1" dirty="0" smtClean="0"/>
              <a:t> </a:t>
            </a:r>
            <a:r>
              <a:rPr lang="en-US" sz="1800" b="1" dirty="0" smtClean="0"/>
              <a:t> CONTROL </a:t>
            </a:r>
            <a:r>
              <a:rPr lang="pl-PL" sz="1800" b="1" dirty="0" smtClean="0"/>
              <a:t> </a:t>
            </a:r>
            <a:r>
              <a:rPr lang="en-US" sz="1800" b="1" dirty="0" smtClean="0"/>
              <a:t>AND</a:t>
            </a:r>
            <a:r>
              <a:rPr lang="pl-PL" sz="1800" b="1" dirty="0" smtClean="0"/>
              <a:t> </a:t>
            </a:r>
            <a:r>
              <a:rPr lang="en-US" sz="1800" b="1" dirty="0" smtClean="0"/>
              <a:t> FOR </a:t>
            </a:r>
            <a:r>
              <a:rPr lang="pl-PL" sz="1800" b="1" dirty="0" smtClean="0"/>
              <a:t> </a:t>
            </a:r>
            <a:r>
              <a:rPr lang="en-US" sz="1800" b="1" dirty="0" smtClean="0"/>
              <a:t>DEFENCE</a:t>
            </a:r>
            <a:r>
              <a:rPr lang="pl-PL" sz="1800" b="1" dirty="0" smtClean="0"/>
              <a:t> </a:t>
            </a:r>
            <a:r>
              <a:rPr lang="en-US" sz="1800" b="1" dirty="0" smtClean="0"/>
              <a:t> OF</a:t>
            </a:r>
            <a:r>
              <a:rPr lang="pl-PL" sz="1800" b="1" dirty="0" smtClean="0"/>
              <a:t> </a:t>
            </a:r>
            <a:r>
              <a:rPr lang="en-US" sz="1800" b="1" dirty="0" smtClean="0"/>
              <a:t> RIGHTS</a:t>
            </a:r>
            <a:endParaRPr lang="pl-PL" sz="1800" b="1" dirty="0" smtClean="0"/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X :   </a:t>
            </a:r>
            <a:r>
              <a:rPr lang="pl-PL" sz="1800" b="1" dirty="0" smtClean="0"/>
              <a:t>PUBLIC  FINANCES 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XI :   </a:t>
            </a:r>
            <a:r>
              <a:rPr lang="pl-PL" sz="1800" b="1" dirty="0" smtClean="0"/>
              <a:t>EXTRAORDINARY  MEASURES 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XII :   </a:t>
            </a:r>
            <a:r>
              <a:rPr lang="pl-PL" sz="1800" b="1" dirty="0" smtClean="0"/>
              <a:t>AMENDING  THE  CONSTITUTION</a:t>
            </a:r>
          </a:p>
          <a:p>
            <a:pPr algn="ctr">
              <a:lnSpc>
                <a:spcPct val="120000"/>
              </a:lnSpc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Chapter XIII :   </a:t>
            </a:r>
            <a:r>
              <a:rPr lang="pl-PL" sz="1800" b="1" dirty="0" smtClean="0"/>
              <a:t>FINAL  AND  TRANSITIONAL  PROVISIONS </a:t>
            </a:r>
            <a:endParaRPr lang="pl-PL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latin typeface="Algerian" pitchFamily="82" charset="0"/>
              </a:rPr>
              <a:t>THE PREAMBLE</a:t>
            </a:r>
            <a:endParaRPr lang="pl-PL" b="1" dirty="0">
              <a:latin typeface="Algerian" pitchFamily="82" charset="0"/>
            </a:endParaRPr>
          </a:p>
        </p:txBody>
      </p:sp>
      <p:pic>
        <p:nvPicPr>
          <p:cNvPr id="4" name="Symbol zastępczy zawartości 3" descr="preambuła 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1472" y="1428736"/>
            <a:ext cx="3394472" cy="45259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e tekstowe 4"/>
          <p:cNvSpPr txBox="1"/>
          <p:nvPr/>
        </p:nvSpPr>
        <p:spPr>
          <a:xfrm>
            <a:off x="4572000" y="2786058"/>
            <a:ext cx="41434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Contains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three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paragraphs accenting :</a:t>
            </a:r>
            <a:endParaRPr lang="pl-PL" b="1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/>
            <a:endParaRPr lang="en-US" b="1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r>
              <a:rPr lang="en-US" b="1" dirty="0" smtClean="0"/>
              <a:t> - the </a:t>
            </a:r>
            <a:r>
              <a:rPr lang="pl-PL" b="1" dirty="0" smtClean="0"/>
              <a:t> </a:t>
            </a:r>
            <a:r>
              <a:rPr lang="en-US" b="1" dirty="0" smtClean="0"/>
              <a:t>bitter </a:t>
            </a:r>
            <a:r>
              <a:rPr lang="pl-PL" b="1" dirty="0" smtClean="0"/>
              <a:t> </a:t>
            </a:r>
            <a:r>
              <a:rPr lang="en-US" b="1" dirty="0" smtClean="0"/>
              <a:t>human </a:t>
            </a:r>
            <a:r>
              <a:rPr lang="pl-PL" b="1" dirty="0" smtClean="0"/>
              <a:t> </a:t>
            </a:r>
            <a:r>
              <a:rPr lang="en-US" b="1" dirty="0" smtClean="0"/>
              <a:t>rights </a:t>
            </a:r>
            <a:r>
              <a:rPr lang="pl-PL" b="1" dirty="0" smtClean="0"/>
              <a:t> </a:t>
            </a:r>
            <a:r>
              <a:rPr lang="en-US" b="1" dirty="0" smtClean="0"/>
              <a:t>experiences of </a:t>
            </a:r>
            <a:r>
              <a:rPr lang="pl-PL" b="1" dirty="0" smtClean="0"/>
              <a:t> </a:t>
            </a:r>
            <a:r>
              <a:rPr lang="en-US" b="1" dirty="0" smtClean="0"/>
              <a:t>the</a:t>
            </a:r>
            <a:r>
              <a:rPr lang="pl-PL" b="1" dirty="0" smtClean="0"/>
              <a:t> </a:t>
            </a:r>
            <a:r>
              <a:rPr lang="en-US" b="1" dirty="0" smtClean="0"/>
              <a:t> past</a:t>
            </a:r>
          </a:p>
          <a:p>
            <a:r>
              <a:rPr lang="en-US" b="1" dirty="0" smtClean="0"/>
              <a:t> - making</a:t>
            </a:r>
            <a:r>
              <a:rPr lang="pl-PL" b="1" dirty="0"/>
              <a:t> </a:t>
            </a:r>
            <a:r>
              <a:rPr lang="pl-PL" b="1" dirty="0" smtClean="0"/>
              <a:t> </a:t>
            </a:r>
            <a:r>
              <a:rPr lang="en-US" b="1" dirty="0" smtClean="0"/>
              <a:t>a</a:t>
            </a:r>
            <a:r>
              <a:rPr lang="pl-PL" b="1" dirty="0" smtClean="0"/>
              <a:t> </a:t>
            </a:r>
            <a:r>
              <a:rPr lang="en-US" b="1" dirty="0" smtClean="0"/>
              <a:t> firm </a:t>
            </a:r>
            <a:r>
              <a:rPr lang="pl-PL" b="1" dirty="0" smtClean="0"/>
              <a:t> </a:t>
            </a:r>
            <a:r>
              <a:rPr lang="en-US" b="1" dirty="0" smtClean="0"/>
              <a:t>commitment </a:t>
            </a:r>
            <a:r>
              <a:rPr lang="pl-PL" b="1" dirty="0" smtClean="0"/>
              <a:t> </a:t>
            </a:r>
            <a:r>
              <a:rPr lang="en-US" b="1" dirty="0" smtClean="0"/>
              <a:t>for</a:t>
            </a:r>
            <a:r>
              <a:rPr lang="pl-PL" b="1" dirty="0" smtClean="0"/>
              <a:t> </a:t>
            </a:r>
            <a:r>
              <a:rPr lang="en-US" b="1" dirty="0" smtClean="0"/>
              <a:t> the</a:t>
            </a:r>
            <a:r>
              <a:rPr lang="pl-PL" b="1" dirty="0" smtClean="0"/>
              <a:t> </a:t>
            </a:r>
            <a:r>
              <a:rPr lang="en-US" b="1" dirty="0" smtClean="0"/>
              <a:t> future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- underlining</a:t>
            </a:r>
            <a:r>
              <a:rPr lang="pl-PL" b="1" dirty="0" smtClean="0"/>
              <a:t> </a:t>
            </a:r>
            <a:r>
              <a:rPr lang="en-US" b="1" dirty="0" smtClean="0"/>
              <a:t> the</a:t>
            </a:r>
            <a:r>
              <a:rPr lang="pl-PL" b="1" dirty="0" smtClean="0"/>
              <a:t> </a:t>
            </a:r>
            <a:r>
              <a:rPr lang="en-US" b="1" dirty="0" smtClean="0"/>
              <a:t> fundamental</a:t>
            </a:r>
            <a:r>
              <a:rPr lang="pl-PL" b="1" dirty="0" smtClean="0"/>
              <a:t> </a:t>
            </a:r>
            <a:r>
              <a:rPr lang="en-US" b="1" dirty="0" smtClean="0"/>
              <a:t> significance </a:t>
            </a:r>
            <a:r>
              <a:rPr lang="pl-PL" b="1" dirty="0" smtClean="0"/>
              <a:t> </a:t>
            </a:r>
            <a:r>
              <a:rPr lang="en-US" b="1" dirty="0" smtClean="0"/>
              <a:t>of</a:t>
            </a:r>
            <a:r>
              <a:rPr lang="pl-PL" b="1" dirty="0" smtClean="0"/>
              <a:t> </a:t>
            </a:r>
            <a:r>
              <a:rPr lang="en-US" b="1" dirty="0" smtClean="0"/>
              <a:t> human </a:t>
            </a:r>
            <a:r>
              <a:rPr lang="pl-PL" b="1" dirty="0" smtClean="0"/>
              <a:t> </a:t>
            </a:r>
            <a:r>
              <a:rPr lang="en-US" b="1" dirty="0" smtClean="0"/>
              <a:t>rights </a:t>
            </a:r>
            <a:r>
              <a:rPr lang="pl-PL" b="1" dirty="0" smtClean="0"/>
              <a:t> </a:t>
            </a:r>
            <a:r>
              <a:rPr lang="en-US" b="1" dirty="0" smtClean="0"/>
              <a:t>principles</a:t>
            </a:r>
            <a:r>
              <a:rPr lang="pl-PL" b="1" dirty="0" smtClean="0"/>
              <a:t> </a:t>
            </a:r>
            <a:r>
              <a:rPr lang="en-US" b="1" dirty="0" smtClean="0"/>
              <a:t> to</a:t>
            </a:r>
            <a:r>
              <a:rPr lang="pl-PL" b="1" dirty="0" smtClean="0"/>
              <a:t> </a:t>
            </a:r>
            <a:r>
              <a:rPr lang="en-US" b="1" dirty="0" smtClean="0"/>
              <a:t> the</a:t>
            </a:r>
            <a:r>
              <a:rPr lang="pl-PL" b="1" dirty="0" smtClean="0"/>
              <a:t> </a:t>
            </a:r>
            <a:r>
              <a:rPr lang="en-US" b="1" dirty="0" smtClean="0"/>
              <a:t> Polish </a:t>
            </a:r>
            <a:r>
              <a:rPr lang="pl-PL" b="1" dirty="0" smtClean="0"/>
              <a:t> </a:t>
            </a:r>
            <a:r>
              <a:rPr lang="en-US" b="1" dirty="0" smtClean="0"/>
              <a:t>constitutional</a:t>
            </a:r>
            <a:r>
              <a:rPr lang="pl-PL" b="1" dirty="0" smtClean="0"/>
              <a:t> </a:t>
            </a:r>
            <a:r>
              <a:rPr lang="en-US" b="1" dirty="0" smtClean="0"/>
              <a:t> framework</a:t>
            </a:r>
            <a:endParaRPr lang="en-US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lgerian" pitchFamily="82" charset="0"/>
              </a:rPr>
              <a:t>The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most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important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chapters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for citizens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of </a:t>
            </a:r>
            <a:r>
              <a:rPr lang="pl-PL" b="1" dirty="0" smtClean="0">
                <a:latin typeface="Algerian" pitchFamily="82" charset="0"/>
              </a:rPr>
              <a:t> </a:t>
            </a:r>
            <a:r>
              <a:rPr lang="en-US" b="1" dirty="0" smtClean="0">
                <a:latin typeface="Algerian" pitchFamily="82" charset="0"/>
              </a:rPr>
              <a:t>p</a:t>
            </a:r>
            <a:r>
              <a:rPr lang="pl-PL" b="1" dirty="0" smtClean="0">
                <a:latin typeface="Algerian" pitchFamily="82" charset="0"/>
              </a:rPr>
              <a:t>OLAND </a:t>
            </a:r>
            <a:endParaRPr lang="en-US" b="1" dirty="0">
              <a:latin typeface="Algerian" pitchFamily="82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8585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The  constitution  of  the  republic  of poland  as  the  supreme  polish  legal document  guarantees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800" y="2357430"/>
            <a:ext cx="8686800" cy="42148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 dirty="0" smtClean="0">
                <a:latin typeface="Algerian" pitchFamily="82" charset="0"/>
              </a:rPr>
              <a:t> </a:t>
            </a:r>
            <a:r>
              <a:rPr lang="pl-PL" sz="2400" b="1" dirty="0" smtClean="0">
                <a:latin typeface="Algerian" pitchFamily="82" charset="0"/>
              </a:rPr>
              <a:t>GENERAL :</a:t>
            </a:r>
          </a:p>
          <a:p>
            <a:pPr algn="ctr">
              <a:buNone/>
            </a:pPr>
            <a:r>
              <a:rPr lang="pl-PL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- civil </a:t>
            </a:r>
            <a:r>
              <a:rPr lang="pl-PL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rights </a:t>
            </a:r>
            <a:r>
              <a:rPr lang="pl-PL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and </a:t>
            </a:r>
            <a:r>
              <a:rPr lang="pl-PL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freedoms</a:t>
            </a:r>
            <a:endParaRPr lang="pl-PL" sz="28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l-PL" sz="2800" b="1" dirty="0" smtClean="0">
                <a:solidFill>
                  <a:schemeClr val="tx1"/>
                </a:solidFill>
              </a:rPr>
              <a:t> </a:t>
            </a:r>
            <a:r>
              <a:rPr lang="pl-PL" sz="2800" b="1" dirty="0" smtClean="0"/>
              <a:t>- determines  the  relationships  between  the legislative,  executive  and  judiciary  powers </a:t>
            </a:r>
          </a:p>
          <a:p>
            <a:pPr algn="ctr">
              <a:buNone/>
            </a:pPr>
            <a:r>
              <a:rPr lang="pl-PL" sz="2800" b="1" dirty="0" smtClean="0">
                <a:solidFill>
                  <a:schemeClr val="tx1"/>
                </a:solidFill>
              </a:rPr>
              <a:t> - decides  about  the  structure  and  method  of appointing  the  highest  state  institutions </a:t>
            </a:r>
          </a:p>
          <a:p>
            <a:pPr algn="ctr">
              <a:buNone/>
            </a:pPr>
            <a:r>
              <a:rPr lang="pl-PL" sz="2800" b="1" dirty="0" smtClean="0"/>
              <a:t> - regulates  issues  related  to  the  organization  of government  and  administration,  public finance  and extreme  situations</a:t>
            </a:r>
          </a:p>
          <a:p>
            <a:pPr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The  constitution  of  the  republic  of poland  as  the  supreme  polish  legal document  guarantees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2800" dirty="0" smtClean="0">
              <a:latin typeface="Algerian" pitchFamily="82" charset="0"/>
            </a:endParaRPr>
          </a:p>
          <a:p>
            <a:pPr algn="ctr">
              <a:buNone/>
            </a:pPr>
            <a:r>
              <a:rPr lang="pl-PL" sz="2400" b="1" dirty="0" smtClean="0">
                <a:latin typeface="Algerian" pitchFamily="82" charset="0"/>
              </a:rPr>
              <a:t>FOR ALL POLISH CITIZENS :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</a:t>
            </a:r>
            <a:r>
              <a:rPr lang="en-US" sz="2400" b="1" dirty="0" smtClean="0">
                <a:solidFill>
                  <a:schemeClr val="tx1"/>
                </a:solidFill>
              </a:rPr>
              <a:t>equality in the eyes of the law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</a:t>
            </a:r>
            <a:r>
              <a:rPr lang="en-US" sz="2400" b="1" dirty="0" smtClean="0">
                <a:solidFill>
                  <a:schemeClr val="tx1"/>
                </a:solidFill>
              </a:rPr>
              <a:t>personal freedom and inviolability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f</a:t>
            </a:r>
            <a:r>
              <a:rPr lang="en-US" sz="2400" b="1" dirty="0" smtClean="0">
                <a:solidFill>
                  <a:schemeClr val="tx1"/>
                </a:solidFill>
              </a:rPr>
              <a:t>reedom of conscience and religion</a:t>
            </a:r>
            <a:endParaRPr lang="pl-PL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r</a:t>
            </a:r>
            <a:r>
              <a:rPr lang="en-US" sz="2400" b="1" dirty="0" smtClean="0">
                <a:solidFill>
                  <a:schemeClr val="tx1"/>
                </a:solidFill>
              </a:rPr>
              <a:t>ight to a fair trial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</a:t>
            </a:r>
            <a:r>
              <a:rPr lang="en-US" sz="2400" b="1" dirty="0" smtClean="0">
                <a:solidFill>
                  <a:schemeClr val="tx1"/>
                </a:solidFill>
              </a:rPr>
              <a:t>right protection of life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r</a:t>
            </a:r>
            <a:r>
              <a:rPr lang="en-US" sz="2400" b="1" dirty="0" smtClean="0">
                <a:solidFill>
                  <a:schemeClr val="tx1"/>
                </a:solidFill>
              </a:rPr>
              <a:t>ights to appropriate safety conditions in the workplace</a:t>
            </a:r>
          </a:p>
          <a:p>
            <a:pPr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 - </a:t>
            </a:r>
            <a:r>
              <a:rPr lang="en-US" sz="2400" b="1" dirty="0" smtClean="0">
                <a:solidFill>
                  <a:schemeClr val="tx1"/>
                </a:solidFill>
              </a:rPr>
              <a:t>affords</a:t>
            </a:r>
            <a:r>
              <a:rPr lang="pl-PL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special protection for the welfare of families and the </a:t>
            </a:r>
            <a:r>
              <a:rPr lang="pl-PL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rights</a:t>
            </a:r>
            <a:r>
              <a:rPr lang="pl-PL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of children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410</Words>
  <Application>Microsoft Office PowerPoint</Application>
  <PresentationFormat>Pokaz na ekranie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Wędrówka</vt:lpstr>
      <vt:lpstr>Slajd 1</vt:lpstr>
      <vt:lpstr>THE   PERSENTATION   INCLUDES </vt:lpstr>
      <vt:lpstr>THE OLDEST CONSTITUTIONS  IN THE WORLD</vt:lpstr>
      <vt:lpstr>Current  document</vt:lpstr>
      <vt:lpstr>COMPOSITION  AND  CONTENT </vt:lpstr>
      <vt:lpstr>THE PREAMBLE</vt:lpstr>
      <vt:lpstr>The  most  important  chapters  for citizens  of  pOLAND </vt:lpstr>
      <vt:lpstr>The  constitution  of  the  republic  of poland  as  the  supreme  polish  legal document  guarantees</vt:lpstr>
      <vt:lpstr>The  constitution  of  the  republic  of poland  as  the  supreme  polish  legal document  guarantees</vt:lpstr>
      <vt:lpstr>Slajd 10</vt:lpstr>
    </vt:vector>
  </TitlesOfParts>
  <Company>Dorota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</dc:creator>
  <cp:lastModifiedBy>Agnieszka Nahurska</cp:lastModifiedBy>
  <cp:revision>15</cp:revision>
  <dcterms:created xsi:type="dcterms:W3CDTF">2015-04-14T08:10:01Z</dcterms:created>
  <dcterms:modified xsi:type="dcterms:W3CDTF">2015-06-12T13:36:18Z</dcterms:modified>
</cp:coreProperties>
</file>