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Lora"/>
      <p:regular r:id="rId30"/>
      <p:bold r:id="rId31"/>
      <p:italic r:id="rId32"/>
      <p:boldItalic r:id="rId33"/>
    </p:embeddedFont>
    <p:embeddedFont>
      <p:font typeface="Lora Regular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customXml" Target="../customXml/item2.xml"/><Relationship Id="rId21" Type="http://schemas.openxmlformats.org/officeDocument/2006/relationships/slide" Target="slides/slide16.xml"/><Relationship Id="rId34" Type="http://schemas.openxmlformats.org/officeDocument/2006/relationships/font" Target="fonts/LoraRegular-regular.fntdata"/><Relationship Id="rId25" Type="http://schemas.openxmlformats.org/officeDocument/2006/relationships/slide" Target="slides/slide20.xml"/><Relationship Id="rId7" Type="http://schemas.openxmlformats.org/officeDocument/2006/relationships/slide" Target="slides/slide2.xml"/><Relationship Id="rId33" Type="http://schemas.openxmlformats.org/officeDocument/2006/relationships/font" Target="fonts/Lora-boldItalic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schemas.openxmlformats.org/officeDocument/2006/relationships/customXml" Target="../customXml/item1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24" Type="http://schemas.openxmlformats.org/officeDocument/2006/relationships/slide" Target="slides/slide19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font" Target="fonts/Lora-italic.fntdata"/><Relationship Id="rId37" Type="http://schemas.openxmlformats.org/officeDocument/2006/relationships/font" Target="fonts/LoraRegular-boldItalic.fntdata"/><Relationship Id="rId40" Type="http://schemas.openxmlformats.org/officeDocument/2006/relationships/customXml" Target="../customXml/item3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font" Target="fonts/LoraRegular-italic.fntdata"/><Relationship Id="rId31" Type="http://schemas.openxmlformats.org/officeDocument/2006/relationships/font" Target="fonts/Lora-bold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font" Target="fonts/Lora-regular.fntdata"/><Relationship Id="rId35" Type="http://schemas.openxmlformats.org/officeDocument/2006/relationships/font" Target="fonts/LoraRegular-bold.fntdata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3" Type="http://schemas.openxmlformats.org/officeDocument/2006/relationships/presProps" Target="presProps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2fa3475c1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2fa3475c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2fa3475c1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a2fa3475c1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a2fa3475c1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a2fa3475c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2fa3475c1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2fa3475c1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2fa3475c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2fa3475c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2fa3475c1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2fa3475c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2fa3475c1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2fa3475c1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2fa3475c1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2fa3475c1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a2fa3475c1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a2fa3475c1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2fa3475c1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2fa3475c1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2fa3475c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2fa3475c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a2fa3475c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a2fa3475c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2fa3475c1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2fa3475c1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2fa3475c1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a2fa3475c1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2fa3475c1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a2fa3475c1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a2fa3475c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a2fa3475c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2fa3475c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2fa3475c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2fa3475c1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2fa3475c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2fa3475c1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2fa3475c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2fa3475c1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a2fa3475c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2fa3475c1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2fa3475c1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2fa3475c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2fa3475c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2fa3475c1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2fa3475c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6.jpg"/><Relationship Id="rId5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627440"/>
            <a:ext cx="8520600" cy="94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ora Regular"/>
                <a:ea typeface="Lora Regular"/>
                <a:cs typeface="Lora Regular"/>
                <a:sym typeface="Lora Regular"/>
              </a:rPr>
              <a:t>Street Photography</a:t>
            </a:r>
            <a:endParaRPr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536915"/>
            <a:ext cx="85206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ora"/>
                <a:ea typeface="Lora"/>
                <a:cs typeface="Lora"/>
                <a:sym typeface="Lora"/>
              </a:rPr>
              <a:t>by Anna Paściak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93320" y="3117122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Lora"/>
                <a:ea typeface="Lora"/>
                <a:cs typeface="Lora"/>
                <a:sym typeface="Lora"/>
              </a:rPr>
              <a:t>UR 2020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241" y="287324"/>
            <a:ext cx="6851549" cy="424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/>
        </p:nvSpPr>
        <p:spPr>
          <a:xfrm>
            <a:off x="6212600" y="4589700"/>
            <a:ext cx="24813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Marta Wasilewska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/>
        </p:nvSpPr>
        <p:spPr>
          <a:xfrm>
            <a:off x="6043475" y="4611050"/>
            <a:ext cx="24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Mariusz Hartel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725" y="304800"/>
            <a:ext cx="5888035" cy="430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8875" y="70300"/>
            <a:ext cx="4751888" cy="472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4"/>
          <p:cNvSpPr txBox="1"/>
          <p:nvPr/>
        </p:nvSpPr>
        <p:spPr>
          <a:xfrm>
            <a:off x="4647075" y="4791850"/>
            <a:ext cx="24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Marcin Chwalibóg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203" y="261200"/>
            <a:ext cx="6548825" cy="43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/>
        </p:nvSpPr>
        <p:spPr>
          <a:xfrm>
            <a:off x="6008553" y="4627075"/>
            <a:ext cx="2481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Bartłomiej Górniak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525" y="532437"/>
            <a:ext cx="6579075" cy="407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/>
        </p:nvSpPr>
        <p:spPr>
          <a:xfrm>
            <a:off x="6043475" y="4611050"/>
            <a:ext cx="24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Bartosz Wołoszko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424" y="188700"/>
            <a:ext cx="6762574" cy="45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7"/>
          <p:cNvSpPr txBox="1"/>
          <p:nvPr/>
        </p:nvSpPr>
        <p:spPr>
          <a:xfrm>
            <a:off x="6582350" y="4757575"/>
            <a:ext cx="24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Rafał Korban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650" y="844200"/>
            <a:ext cx="4632250" cy="345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/>
          <p:nvPr/>
        </p:nvSpPr>
        <p:spPr>
          <a:xfrm>
            <a:off x="3397800" y="4359225"/>
            <a:ext cx="24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</a:t>
            </a: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Lucy and Thomas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5575" y="244875"/>
            <a:ext cx="3501297" cy="405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8"/>
          <p:cNvSpPr txBox="1"/>
          <p:nvPr/>
        </p:nvSpPr>
        <p:spPr>
          <a:xfrm>
            <a:off x="7126500" y="4359225"/>
            <a:ext cx="24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Bartosz Wołoszko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949" y="318188"/>
            <a:ext cx="7718774" cy="4346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856" y="0"/>
            <a:ext cx="344553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0"/>
          <p:cNvSpPr txBox="1"/>
          <p:nvPr/>
        </p:nvSpPr>
        <p:spPr>
          <a:xfrm>
            <a:off x="4637050" y="4741650"/>
            <a:ext cx="24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Bartłomiej Górniak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25" y="1209114"/>
            <a:ext cx="4029451" cy="25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 txBox="1"/>
          <p:nvPr/>
        </p:nvSpPr>
        <p:spPr>
          <a:xfrm>
            <a:off x="2748375" y="3825475"/>
            <a:ext cx="24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Mateusz Papliński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3550" y="1239650"/>
            <a:ext cx="3685873" cy="24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/>
          <p:nvPr/>
        </p:nvSpPr>
        <p:spPr>
          <a:xfrm>
            <a:off x="7150200" y="3825475"/>
            <a:ext cx="24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Marek Komusin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416475"/>
            <a:ext cx="85206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ora"/>
                <a:ea typeface="Lora"/>
                <a:cs typeface="Lora"/>
                <a:sym typeface="Lora"/>
              </a:rPr>
              <a:t>“Street Photography”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latin typeface="Lora"/>
                <a:ea typeface="Lora"/>
                <a:cs typeface="Lora"/>
                <a:sym typeface="Lora"/>
              </a:rPr>
              <a:t>Anna Paściak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latin typeface="Lora"/>
                <a:ea typeface="Lora"/>
                <a:cs typeface="Lora"/>
                <a:sym typeface="Lora"/>
              </a:rPr>
              <a:t>Institute of Fine Arts at the Faculty of Human Sciences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pl">
                <a:latin typeface="Lora"/>
                <a:ea typeface="Lora"/>
                <a:cs typeface="Lora"/>
                <a:sym typeface="Lora"/>
              </a:rPr>
              <a:t>23.11.2020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088" y="223675"/>
            <a:ext cx="3705225" cy="43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2"/>
          <p:cNvSpPr txBox="1"/>
          <p:nvPr/>
        </p:nvSpPr>
        <p:spPr>
          <a:xfrm>
            <a:off x="6662700" y="4614400"/>
            <a:ext cx="2481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Krzysztof Trojanowski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78" name="Google Shape;17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975" y="223675"/>
            <a:ext cx="3443719" cy="43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2"/>
          <p:cNvSpPr txBox="1"/>
          <p:nvPr/>
        </p:nvSpPr>
        <p:spPr>
          <a:xfrm>
            <a:off x="2700450" y="4614400"/>
            <a:ext cx="2481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Bartosz Świątnicki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299" y="202650"/>
            <a:ext cx="6190826" cy="44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3"/>
          <p:cNvSpPr txBox="1"/>
          <p:nvPr/>
        </p:nvSpPr>
        <p:spPr>
          <a:xfrm>
            <a:off x="5768600" y="4704825"/>
            <a:ext cx="2481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Krzysztof Zwoliński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25" y="823762"/>
            <a:ext cx="4031924" cy="32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7301" y="967974"/>
            <a:ext cx="4435000" cy="296288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4"/>
          <p:cNvSpPr txBox="1"/>
          <p:nvPr/>
        </p:nvSpPr>
        <p:spPr>
          <a:xfrm>
            <a:off x="2483575" y="4162350"/>
            <a:ext cx="2481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Bartosz Świątnicki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3" name="Google Shape;193;p34"/>
          <p:cNvSpPr txBox="1"/>
          <p:nvPr/>
        </p:nvSpPr>
        <p:spPr>
          <a:xfrm>
            <a:off x="6865250" y="4162350"/>
            <a:ext cx="2481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Seb Szczepanowski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550" y="421925"/>
            <a:ext cx="6820900" cy="415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ora"/>
                <a:ea typeface="Lora"/>
                <a:cs typeface="Lora"/>
                <a:sym typeface="Lora"/>
              </a:rPr>
              <a:t>Bibliography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4" name="Google Shape;204;p36"/>
          <p:cNvSpPr txBox="1"/>
          <p:nvPr>
            <p:ph idx="1" type="body"/>
          </p:nvPr>
        </p:nvSpPr>
        <p:spPr>
          <a:xfrm>
            <a:off x="311700" y="1152475"/>
            <a:ext cx="8520600" cy="10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Group Street Dogs of Poland, access 22.11.2020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My own photographs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ora"/>
                <a:ea typeface="Lora"/>
                <a:cs typeface="Lora"/>
                <a:sym typeface="Lora"/>
              </a:rPr>
              <a:t>Vocabulary Set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346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entirety</a:t>
            </a:r>
            <a:r>
              <a:rPr lang="pl" sz="1700">
                <a:latin typeface="Lora"/>
                <a:ea typeface="Lora"/>
                <a:cs typeface="Lora"/>
                <a:sym typeface="Lora"/>
              </a:rPr>
              <a:t> - całokształt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people implied </a:t>
            </a:r>
            <a:r>
              <a:rPr lang="pl" sz="1700">
                <a:latin typeface="Lora"/>
                <a:ea typeface="Lora"/>
                <a:cs typeface="Lora"/>
                <a:sym typeface="Lora"/>
              </a:rPr>
              <a:t>- zasugerowanie 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>
                <a:latin typeface="Lora"/>
                <a:ea typeface="Lora"/>
                <a:cs typeface="Lora"/>
                <a:sym typeface="Lora"/>
              </a:rPr>
              <a:t>obecności ludzkiej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portraiture </a:t>
            </a:r>
            <a:r>
              <a:rPr lang="pl" sz="1700">
                <a:latin typeface="Lora"/>
                <a:ea typeface="Lora"/>
                <a:cs typeface="Lora"/>
                <a:sym typeface="Lora"/>
              </a:rPr>
              <a:t>- portret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decay </a:t>
            </a:r>
            <a:r>
              <a:rPr lang="pl" sz="1700">
                <a:latin typeface="Lora"/>
                <a:ea typeface="Lora"/>
                <a:cs typeface="Lora"/>
                <a:sym typeface="Lora"/>
              </a:rPr>
              <a:t>- rozpad, zanik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snatched </a:t>
            </a:r>
            <a:r>
              <a:rPr lang="pl" sz="1700">
                <a:latin typeface="Lora"/>
                <a:ea typeface="Lora"/>
                <a:cs typeface="Lora"/>
                <a:sym typeface="Lora"/>
              </a:rPr>
              <a:t>- “złapany”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intrusive</a:t>
            </a:r>
            <a:r>
              <a:rPr lang="pl" sz="1700">
                <a:latin typeface="Lora"/>
                <a:ea typeface="Lora"/>
                <a:cs typeface="Lora"/>
                <a:sym typeface="Lora"/>
              </a:rPr>
              <a:t> - natrętny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4371070" y="1152471"/>
            <a:ext cx="346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mundane</a:t>
            </a:r>
            <a:r>
              <a:rPr lang="pl" sz="1700">
                <a:latin typeface="Lora"/>
                <a:ea typeface="Lora"/>
                <a:cs typeface="Lora"/>
                <a:sym typeface="Lora"/>
              </a:rPr>
              <a:t> - doczesność, codzienność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whimsical </a:t>
            </a:r>
            <a:r>
              <a:rPr lang="pl" sz="1700">
                <a:latin typeface="Lora"/>
                <a:ea typeface="Lora"/>
                <a:cs typeface="Lora"/>
                <a:sym typeface="Lora"/>
              </a:rPr>
              <a:t>- cudaczne, dziwne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serentipitous</a:t>
            </a:r>
            <a:r>
              <a:rPr lang="pl" sz="1700">
                <a:latin typeface="Lora"/>
                <a:ea typeface="Lora"/>
                <a:cs typeface="Lora"/>
                <a:sym typeface="Lora"/>
              </a:rPr>
              <a:t> - nieoczekiwany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juxtaposition</a:t>
            </a:r>
            <a:r>
              <a:rPr lang="pl" sz="1700">
                <a:latin typeface="Lora"/>
                <a:ea typeface="Lora"/>
                <a:cs typeface="Lora"/>
                <a:sym typeface="Lora"/>
              </a:rPr>
              <a:t> - zestawienie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ora"/>
                <a:ea typeface="Lora"/>
                <a:cs typeface="Lora"/>
                <a:sym typeface="Lora"/>
              </a:rPr>
              <a:t>Definition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125" y="1017725"/>
            <a:ext cx="589814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302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ora Regular"/>
                <a:ea typeface="Lora Regular"/>
                <a:cs typeface="Lora Regular"/>
                <a:sym typeface="Lora Regular"/>
              </a:rPr>
              <a:t>The Genres of Street Photography </a:t>
            </a:r>
            <a:endParaRPr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632900" y="1567150"/>
            <a:ext cx="3939000" cy="21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/>
        </p:nvSpPr>
        <p:spPr>
          <a:xfrm>
            <a:off x="311700" y="1567150"/>
            <a:ext cx="40485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6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no people </a:t>
            </a:r>
            <a:endParaRPr b="1" sz="6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4891626" y="1490946"/>
            <a:ext cx="40485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6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people </a:t>
            </a:r>
            <a:endParaRPr b="1" sz="6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4775225" y="606300"/>
            <a:ext cx="40200" cy="32076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 b="0" l="4140" r="-4140" t="0"/>
          <a:stretch/>
        </p:blipFill>
        <p:spPr>
          <a:xfrm>
            <a:off x="-4" y="0"/>
            <a:ext cx="291084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 rotWithShape="1">
          <a:blip r:embed="rId4">
            <a:alphaModFix/>
          </a:blip>
          <a:srcRect b="0" l="0" r="0" t="23588"/>
          <a:stretch/>
        </p:blipFill>
        <p:spPr>
          <a:xfrm rot="5400000">
            <a:off x="1868780" y="1074865"/>
            <a:ext cx="5090555" cy="29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9696" y="0"/>
            <a:ext cx="30743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675" y="534150"/>
            <a:ext cx="6873599" cy="385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288" y="594375"/>
            <a:ext cx="6256875" cy="378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/>
          <p:nvPr/>
        </p:nvSpPr>
        <p:spPr>
          <a:xfrm>
            <a:off x="6027550" y="4486500"/>
            <a:ext cx="2481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Bartosz Wołoszko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/>
        </p:nvSpPr>
        <p:spPr>
          <a:xfrm>
            <a:off x="3576400" y="4706100"/>
            <a:ext cx="24813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author: Mariusz Hartel</a:t>
            </a:r>
            <a:endParaRPr sz="1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75" y="152400"/>
            <a:ext cx="3231380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6981" y="152400"/>
            <a:ext cx="4471909" cy="44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DFEC2F88FFC554B8A09CF57577A58FD" ma:contentTypeVersion="11" ma:contentTypeDescription="Utwórz nowy dokument." ma:contentTypeScope="" ma:versionID="bbc5fe4910eaa4a5c6eb4ed22a2c49b6">
  <xsd:schema xmlns:xsd="http://www.w3.org/2001/XMLSchema" xmlns:xs="http://www.w3.org/2001/XMLSchema" xmlns:p="http://schemas.microsoft.com/office/2006/metadata/properties" xmlns:ns2="d8f0a79b-b12a-473b-b7f5-f72d6baeca1a" targetNamespace="http://schemas.microsoft.com/office/2006/metadata/properties" ma:root="true" ma:fieldsID="8e6f62e68cfc48ca85201a29e51e2a09" ns2:_="">
    <xsd:import namespace="d8f0a79b-b12a-473b-b7f5-f72d6baeca1a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0a79b-b12a-473b-b7f5-f72d6baeca1a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d8f0a79b-b12a-473b-b7f5-f72d6baeca1a" xsi:nil="true"/>
  </documentManagement>
</p:properties>
</file>

<file path=customXml/itemProps1.xml><?xml version="1.0" encoding="utf-8"?>
<ds:datastoreItem xmlns:ds="http://schemas.openxmlformats.org/officeDocument/2006/customXml" ds:itemID="{9E4CA1E6-D84B-49C5-A53F-040629D7DC59}"/>
</file>

<file path=customXml/itemProps2.xml><?xml version="1.0" encoding="utf-8"?>
<ds:datastoreItem xmlns:ds="http://schemas.openxmlformats.org/officeDocument/2006/customXml" ds:itemID="{D8055BFD-56A4-40D7-BBED-CB6057F2965B}"/>
</file>

<file path=customXml/itemProps3.xml><?xml version="1.0" encoding="utf-8"?>
<ds:datastoreItem xmlns:ds="http://schemas.openxmlformats.org/officeDocument/2006/customXml" ds:itemID="{D5675DDD-A276-40C3-83B4-B6AB7518C844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0x010100FDFEC2F88FFC554B8A09CF57577A58FD</vt:lpwstr>
  </property>
</Properties>
</file>