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Lato" panose="020F0502020204030203" pitchFamily="34" charset="-18"/>
      <p:regular r:id="rId16"/>
      <p:bold r:id="rId17"/>
      <p:italic r:id="rId18"/>
      <p:boldItalic r:id="rId19"/>
    </p:embeddedFont>
    <p:embeddedFont>
      <p:font typeface="Raleway" panose="020B0604020202020204" charset="-18"/>
      <p:regular r:id="rId20"/>
      <p:bold r:id="rId21"/>
      <p:italic r:id="rId22"/>
      <p:boldItalic r:id="rId23"/>
    </p:embeddedFont>
    <p:embeddedFont>
      <p:font typeface="Raleway Thin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3291c785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3291c785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Summary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3291c785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3291c785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nfo.pl/pl/blog/relacje/wpisy/alberto-giacometti-wystawa-w-galerii-starmach2/" TargetMode="External"/><Relationship Id="rId7" Type="http://schemas.openxmlformats.org/officeDocument/2006/relationships/hyperlink" Target="https://www.behance.net/gallery/5866933/McDonalds-Fries-Box-Art-by-Camille-Jun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uristjourney.com/best-contemporary-art-galleries-osaka/" TargetMode="External"/><Relationship Id="rId5" Type="http://schemas.openxmlformats.org/officeDocument/2006/relationships/hyperlink" Target="https://bi.im-g.pl/im/df/19/18/z25272031V,Widzowie-ogladaja-obraz--Rejtan-na-sejmie-warszaws.jpg" TargetMode="External"/><Relationship Id="rId4" Type="http://schemas.openxmlformats.org/officeDocument/2006/relationships/hyperlink" Target="https://commons.wikimedia.org/wiki/File:Hubert_Robert_-_Die_Grand_Galerie_des_Louvr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Globalization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art and culture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Presented by Anna Brodowicz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50" y="274874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1541250" y="18625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860800" y="717975"/>
            <a:ext cx="3432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Glossary</a:t>
            </a:r>
            <a:endParaRPr sz="42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4294967295"/>
          </p:nvPr>
        </p:nvSpPr>
        <p:spPr>
          <a:xfrm>
            <a:off x="860800" y="1476575"/>
            <a:ext cx="34329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cultural heritage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dziedzictwo kulturowe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contemporary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współczesny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pl-PL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contemporary</a:t>
            </a:r>
            <a:r>
              <a:rPr lang="pl-PL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art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–</a:t>
            </a:r>
            <a:r>
              <a:rPr lang="pl-PL" sz="1000" dirty="0">
                <a:latin typeface="Raleway"/>
                <a:ea typeface="Raleway"/>
                <a:cs typeface="Raleway"/>
                <a:sym typeface="Raleway"/>
              </a:rPr>
              <a:t> sztuka współczesna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counter-demand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przeciwne żądanie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clash of civilizations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zderzenie cywilizacji (lm.)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cultural fluidity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płynność kulturowa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broader audience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szersza publiczność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hegemony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hegemonia/przewodnictwo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inextricable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nierozwikłany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475" y="27488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635775" y="18625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body" idx="4294967295"/>
          </p:nvPr>
        </p:nvSpPr>
        <p:spPr>
          <a:xfrm>
            <a:off x="4955325" y="1029550"/>
            <a:ext cx="3432900" cy="3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contradictory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sprzeczny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worldwide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na całym świecie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diverse origins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- różnorodne pochodzenie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forefront of world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- na czele świata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paradigm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paradygmat (sposób postrzegania, lub zbiór założeń/pomysłów)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homogenizing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homogenizacja (ujednolicenie)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homogeneous space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jednorodna przestrzeń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dystopian future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 - dystopijna przyszłość (antonim utopii)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“taking over” view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„przejmujący” widok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 idx="4294967295"/>
          </p:nvPr>
        </p:nvSpPr>
        <p:spPr>
          <a:xfrm>
            <a:off x="535775" y="559750"/>
            <a:ext cx="5878472" cy="17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The globalization of art isn’t a new</a:t>
            </a:r>
            <a:r>
              <a:rPr lang="pl-PL" sz="3600" dirty="0">
                <a:solidFill>
                  <a:schemeClr val="dk1"/>
                </a:solidFill>
              </a:rPr>
              <a:t> p</a:t>
            </a:r>
            <a:r>
              <a:rPr lang="en" sz="3600" dirty="0">
                <a:solidFill>
                  <a:schemeClr val="dk1"/>
                </a:solidFill>
              </a:rPr>
              <a:t>henomenon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4294967295"/>
          </p:nvPr>
        </p:nvSpPr>
        <p:spPr>
          <a:xfrm>
            <a:off x="535775" y="1907650"/>
            <a:ext cx="6322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dirty="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Museums around the world have collaborated for a long time, loaning and sharing their most well-known pieces with other museums for special exhibits and shows. But now globalization has reached the next</a:t>
            </a:r>
            <a:r>
              <a:rPr lang="pl-PL" sz="1200" b="0" dirty="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,</a:t>
            </a:r>
            <a:r>
              <a:rPr lang="en" sz="1200" b="0" dirty="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 more profound level.</a:t>
            </a:r>
            <a:endParaRPr sz="1200" b="0" dirty="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 b="0" dirty="0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50" y="2764650"/>
            <a:ext cx="2342877" cy="17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62706" y="4518275"/>
            <a:ext cx="2285091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000" b="1" i="1" dirty="0">
                <a:latin typeface="Raleway"/>
                <a:ea typeface="Raleway"/>
                <a:cs typeface="Raleway"/>
                <a:sym typeface="Raleway"/>
              </a:rPr>
              <a:t>Alberto Giacometti</a:t>
            </a:r>
            <a:r>
              <a:rPr lang="pl-PL" sz="1000" b="1" i="1" dirty="0">
                <a:latin typeface="Raleway"/>
                <a:ea typeface="Raleway"/>
                <a:cs typeface="Raleway"/>
                <a:sym typeface="Raleway"/>
              </a:rPr>
              <a:t> wystawa </a:t>
            </a:r>
          </a:p>
          <a:p>
            <a:pPr lvl="0"/>
            <a:r>
              <a:rPr lang="pl-PL" sz="1000" b="1" i="1" dirty="0">
                <a:latin typeface="Raleway"/>
                <a:ea typeface="Raleway"/>
                <a:cs typeface="Raleway"/>
                <a:sym typeface="Raleway"/>
              </a:rPr>
              <a:t>w krakowskiej Galerii </a:t>
            </a:r>
            <a:r>
              <a:rPr lang="en" sz="1000" b="1" i="1" dirty="0">
                <a:latin typeface="Raleway"/>
                <a:ea typeface="Raleway"/>
                <a:cs typeface="Raleway"/>
                <a:sym typeface="Raleway"/>
              </a:rPr>
              <a:t>STARMACH</a:t>
            </a:r>
            <a:r>
              <a:rPr lang="en" sz="1000" b="1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 b="1" i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964325" y="4518275"/>
            <a:ext cx="5574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239" y="2764650"/>
            <a:ext cx="2293886" cy="175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3135047" y="4518275"/>
            <a:ext cx="4833296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b="1" i="1" dirty="0">
                <a:latin typeface="Raleway"/>
                <a:ea typeface="Raleway"/>
                <a:cs typeface="Raleway"/>
                <a:sym typeface="Raleway"/>
              </a:rPr>
              <a:t>International exhibitions of artists at the Louvre in Paris have been around since the 18th century</a:t>
            </a:r>
            <a:endParaRPr lang="pl-PL" sz="1300" b="1" i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650" y="2764650"/>
            <a:ext cx="2634569" cy="17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74721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aleway Thin"/>
                <a:ea typeface="Raleway Thin"/>
                <a:cs typeface="Raleway Thin"/>
                <a:sym typeface="Raleway Thin"/>
              </a:rPr>
              <a:t>The economic infrastructure of the art world is also changing </a:t>
            </a:r>
            <a:br>
              <a:rPr lang="pl-PL" sz="3800" b="0" dirty="0"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en" sz="3800" b="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as a result of technology </a:t>
            </a:r>
            <a:endParaRPr sz="3800" b="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and globalization</a:t>
            </a:r>
            <a:endParaRPr sz="3800" b="0" dirty="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grpSp>
        <p:nvGrpSpPr>
          <p:cNvPr id="102" name="Google Shape;102;p16"/>
          <p:cNvGrpSpPr/>
          <p:nvPr/>
        </p:nvGrpSpPr>
        <p:grpSpPr>
          <a:xfrm>
            <a:off x="6482271" y="2033454"/>
            <a:ext cx="2488523" cy="2977189"/>
            <a:chOff x="6467315" y="274499"/>
            <a:chExt cx="2640063" cy="2547437"/>
          </a:xfrm>
        </p:grpSpPr>
        <p:pic>
          <p:nvPicPr>
            <p:cNvPr id="103" name="Google Shape;103;p16"/>
            <p:cNvPicPr preferRelativeResize="0"/>
            <p:nvPr/>
          </p:nvPicPr>
          <p:blipFill rotWithShape="1">
            <a:blip r:embed="rId3">
              <a:alphaModFix/>
            </a:blip>
            <a:srcRect l="1700"/>
            <a:stretch/>
          </p:blipFill>
          <p:spPr>
            <a:xfrm>
              <a:off x="6467315" y="355865"/>
              <a:ext cx="2640063" cy="2466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248722" y="298555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6"/>
            <p:cNvSpPr txBox="1"/>
            <p:nvPr/>
          </p:nvSpPr>
          <p:spPr>
            <a:xfrm>
              <a:off x="6626215" y="678234"/>
              <a:ext cx="2199600" cy="7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Internet is allowing artists to showcase their work to a broader audience.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600" y="3231750"/>
            <a:ext cx="2119876" cy="16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50" y="274874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1541250" y="259438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860800" y="922863"/>
            <a:ext cx="34329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3 paradigms</a:t>
            </a:r>
            <a:endParaRPr sz="42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294967295"/>
          </p:nvPr>
        </p:nvSpPr>
        <p:spPr>
          <a:xfrm>
            <a:off x="860800" y="1600563"/>
            <a:ext cx="34329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Through which the future of globalized cultures can be viewed: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clash of civilizations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 dystopian future (and present), in which differences in culture become points of conflict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McDonaldization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is that one view of the world is adopted by cultures across the globe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hybridization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rise of cultural sharing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475" y="108375"/>
            <a:ext cx="3685878" cy="5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nak mnożenia 1">
            <a:extLst>
              <a:ext uri="{FF2B5EF4-FFF2-40B4-BE49-F238E27FC236}">
                <a16:creationId xmlns:a16="http://schemas.microsoft.com/office/drawing/2014/main" id="{65AC57EB-861B-4330-AC3D-AABFAA60C923}"/>
              </a:ext>
            </a:extLst>
          </p:cNvPr>
          <p:cNvSpPr/>
          <p:nvPr/>
        </p:nvSpPr>
        <p:spPr>
          <a:xfrm>
            <a:off x="7524765" y="773724"/>
            <a:ext cx="413601" cy="361740"/>
          </a:xfrm>
          <a:prstGeom prst="mathMultiply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78CDE5-E6CB-4501-9E76-728188992B42}"/>
              </a:ext>
            </a:extLst>
          </p:cNvPr>
          <p:cNvSpPr/>
          <p:nvPr/>
        </p:nvSpPr>
        <p:spPr>
          <a:xfrm>
            <a:off x="7648413" y="263407"/>
            <a:ext cx="762056" cy="560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Wrr…</a:t>
            </a:r>
          </a:p>
        </p:txBody>
      </p:sp>
      <p:sp>
        <p:nvSpPr>
          <p:cNvPr id="4" name="Łuk 3">
            <a:extLst>
              <a:ext uri="{FF2B5EF4-FFF2-40B4-BE49-F238E27FC236}">
                <a16:creationId xmlns:a16="http://schemas.microsoft.com/office/drawing/2014/main" id="{75F674E1-FDBD-4DC3-A7B9-9F3E9A1D6065}"/>
              </a:ext>
            </a:extLst>
          </p:cNvPr>
          <p:cNvSpPr/>
          <p:nvPr/>
        </p:nvSpPr>
        <p:spPr>
          <a:xfrm rot="19288275" flipH="1">
            <a:off x="7698659" y="504571"/>
            <a:ext cx="320096" cy="361739"/>
          </a:xfrm>
          <a:prstGeom prst="arc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23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Positive and </a:t>
            </a:r>
            <a:r>
              <a:rPr lang="en" sz="4200">
                <a:solidFill>
                  <a:srgbClr val="FFFFFF"/>
                </a:solidFill>
              </a:rPr>
              <a:t>negative impacts </a:t>
            </a:r>
            <a:endParaRPr sz="3800" b="0">
              <a:solidFill>
                <a:srgbClr val="FFFFFF"/>
              </a:solidFill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273824" y="2029917"/>
            <a:ext cx="1728275" cy="2014795"/>
            <a:chOff x="6803275" y="419419"/>
            <a:chExt cx="2212050" cy="2647214"/>
          </a:xfrm>
        </p:grpSpPr>
        <p:pic>
          <p:nvPicPr>
            <p:cNvPr id="122" name="Google Shape;12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561639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 txBox="1"/>
            <p:nvPr/>
          </p:nvSpPr>
          <p:spPr>
            <a:xfrm>
              <a:off x="7069596" y="965054"/>
              <a:ext cx="1769556" cy="18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Globalization creates uniformity and erases cultural identities</a:t>
              </a: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2071377" y="2215216"/>
            <a:ext cx="2331501" cy="2452721"/>
            <a:chOff x="6828987" y="395363"/>
            <a:chExt cx="2212050" cy="2521041"/>
          </a:xfrm>
        </p:grpSpPr>
        <p:pic>
          <p:nvPicPr>
            <p:cNvPr id="126" name="Google Shape;12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28987" y="411410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8"/>
            <p:cNvSpPr txBox="1"/>
            <p:nvPr/>
          </p:nvSpPr>
          <p:spPr>
            <a:xfrm>
              <a:off x="7009511" y="854780"/>
              <a:ext cx="1851000" cy="18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Arts and culture are joining a growing global market and mainstream culture, profiteering from local specificities and exoticizing local communities, </a:t>
              </a:r>
              <a:r>
                <a:rPr lang="pl-PL" sz="1200" b="1" dirty="0" err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also</a:t>
              </a:r>
              <a:r>
                <a:rPr lang="en" sz="1200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creating new global elites</a:t>
              </a:r>
              <a:endParaRPr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9" name="Google Shape;129;p18"/>
          <p:cNvGrpSpPr/>
          <p:nvPr/>
        </p:nvGrpSpPr>
        <p:grpSpPr>
          <a:xfrm>
            <a:off x="4472150" y="1879125"/>
            <a:ext cx="2067375" cy="2480000"/>
            <a:chOff x="6803285" y="395363"/>
            <a:chExt cx="2212043" cy="2601217"/>
          </a:xfrm>
        </p:grpSpPr>
        <p:pic>
          <p:nvPicPr>
            <p:cNvPr id="130" name="Google Shape;13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85" y="427432"/>
              <a:ext cx="2212043" cy="2569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8"/>
            <p:cNvSpPr txBox="1"/>
            <p:nvPr/>
          </p:nvSpPr>
          <p:spPr>
            <a:xfrm>
              <a:off x="7031153" y="858802"/>
              <a:ext cx="1781700" cy="18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The bringing of different experiences coming from various geopolitical contexts into one common world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3" name="Google Shape;133;p18"/>
          <p:cNvGrpSpPr/>
          <p:nvPr/>
        </p:nvGrpSpPr>
        <p:grpSpPr>
          <a:xfrm>
            <a:off x="6608808" y="1977736"/>
            <a:ext cx="2261379" cy="2656318"/>
            <a:chOff x="6803275" y="395363"/>
            <a:chExt cx="2212050" cy="2537076"/>
          </a:xfrm>
        </p:grpSpPr>
        <p:pic>
          <p:nvPicPr>
            <p:cNvPr id="134" name="Google Shape;13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8"/>
            <p:cNvSpPr txBox="1"/>
            <p:nvPr/>
          </p:nvSpPr>
          <p:spPr>
            <a:xfrm>
              <a:off x="7047717" y="826166"/>
              <a:ext cx="17652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Today, the desire to create a global community, while remaining sensitive to differences and conflicting visions of the world, is still the positive, creative contradiction at the heart of global art</a:t>
              </a:r>
              <a:endParaRPr sz="1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89964" y="1912650"/>
            <a:ext cx="3920735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Contemporary art</a:t>
            </a:r>
            <a:r>
              <a:rPr lang="en" dirty="0">
                <a:solidFill>
                  <a:srgbClr val="434343"/>
                </a:solidFill>
              </a:rPr>
              <a:t> is </a:t>
            </a:r>
            <a:r>
              <a:rPr lang="en" dirty="0">
                <a:solidFill>
                  <a:srgbClr val="6D9EEB"/>
                </a:solidFill>
              </a:rPr>
              <a:t>global art</a:t>
            </a:r>
            <a:r>
              <a:rPr lang="en" dirty="0">
                <a:solidFill>
                  <a:srgbClr val="434343"/>
                </a:solidFill>
              </a:rPr>
              <a:t>, and vice versa </a:t>
            </a:r>
            <a:br>
              <a:rPr lang="pl-PL" dirty="0">
                <a:solidFill>
                  <a:srgbClr val="434343"/>
                </a:solidFill>
              </a:rPr>
            </a:br>
            <a:r>
              <a:rPr lang="en" dirty="0">
                <a:solidFill>
                  <a:srgbClr val="434343"/>
                </a:solidFill>
              </a:rPr>
              <a:t>–</a:t>
            </a:r>
            <a:r>
              <a:rPr lang="pl-PL" dirty="0">
                <a:solidFill>
                  <a:srgbClr val="434343"/>
                </a:solidFill>
              </a:rPr>
              <a:t> </a:t>
            </a:r>
            <a:r>
              <a:rPr lang="en" dirty="0">
                <a:solidFill>
                  <a:srgbClr val="434343"/>
                </a:solidFill>
              </a:rPr>
              <a:t>truly </a:t>
            </a:r>
            <a:r>
              <a:rPr lang="en" dirty="0">
                <a:solidFill>
                  <a:srgbClr val="6D9EEB"/>
                </a:solidFill>
              </a:rPr>
              <a:t>global </a:t>
            </a:r>
            <a:br>
              <a:rPr lang="pl-PL" dirty="0">
                <a:solidFill>
                  <a:srgbClr val="6D9EEB"/>
                </a:solidFill>
              </a:rPr>
            </a:br>
            <a:r>
              <a:rPr lang="en" dirty="0">
                <a:solidFill>
                  <a:srgbClr val="6D9EEB"/>
                </a:solidFill>
              </a:rPr>
              <a:t>art </a:t>
            </a:r>
            <a:r>
              <a:rPr lang="en" dirty="0">
                <a:solidFill>
                  <a:srgbClr val="434343"/>
                </a:solidFill>
              </a:rPr>
              <a:t>can only be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contemporary</a:t>
            </a:r>
            <a:endParaRPr dirty="0"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l="33121" r="20787"/>
          <a:stretch/>
        </p:blipFill>
        <p:spPr>
          <a:xfrm>
            <a:off x="4680375" y="-182825"/>
            <a:ext cx="4497475" cy="53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6299200" y="4483950"/>
            <a:ext cx="2790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rPr>
              <a:t>Tezukayama Gallery</a:t>
            </a:r>
            <a:endParaRPr sz="1200" b="1">
              <a:solidFill>
                <a:srgbClr val="F3F3F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264150" y="781300"/>
            <a:ext cx="4139762" cy="3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dirty="0">
                <a:solidFill>
                  <a:schemeClr val="dk2"/>
                </a:solidFill>
              </a:rPr>
              <a:t>Technology is bringing us art from around the world. And as technology’s continues to open new pathways.</a:t>
            </a:r>
            <a:endParaRPr sz="1200" b="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34343"/>
                </a:solidFill>
              </a:rPr>
              <a:t>I believe that </a:t>
            </a:r>
            <a:r>
              <a:rPr lang="en" sz="2400" dirty="0">
                <a:solidFill>
                  <a:srgbClr val="6D9EEB"/>
                </a:solidFill>
              </a:rPr>
              <a:t>we can learn </a:t>
            </a:r>
            <a:r>
              <a:rPr lang="en" sz="2600" dirty="0">
                <a:solidFill>
                  <a:srgbClr val="434343"/>
                </a:solidFill>
              </a:rPr>
              <a:t>from</a:t>
            </a:r>
            <a:r>
              <a:rPr lang="en" sz="3200" dirty="0">
                <a:solidFill>
                  <a:srgbClr val="434343"/>
                </a:solidFill>
              </a:rPr>
              <a:t> </a:t>
            </a:r>
            <a:r>
              <a:rPr lang="en" sz="2600" dirty="0">
                <a:solidFill>
                  <a:srgbClr val="434343"/>
                </a:solidFill>
              </a:rPr>
              <a:t>art’s relationship to</a:t>
            </a:r>
            <a:r>
              <a:rPr lang="en" sz="2700" dirty="0">
                <a:solidFill>
                  <a:srgbClr val="434343"/>
                </a:solidFill>
              </a:rPr>
              <a:t> </a:t>
            </a:r>
            <a:r>
              <a:rPr lang="en" sz="2100" dirty="0">
                <a:solidFill>
                  <a:srgbClr val="434343"/>
                </a:solidFill>
              </a:rPr>
              <a:t>globalization is that there are </a:t>
            </a:r>
            <a:r>
              <a:rPr lang="en" sz="2800" dirty="0"/>
              <a:t>no</a:t>
            </a:r>
            <a:r>
              <a:rPr lang="en" sz="2800" dirty="0">
                <a:solidFill>
                  <a:srgbClr val="434343"/>
                </a:solidFill>
              </a:rPr>
              <a:t> </a:t>
            </a:r>
            <a:r>
              <a:rPr lang="en" sz="2800" dirty="0"/>
              <a:t>static communities,</a:t>
            </a:r>
            <a:r>
              <a:rPr lang="en" sz="2400" dirty="0"/>
              <a:t> no fixed identities and no </a:t>
            </a:r>
            <a:r>
              <a:rPr lang="en" sz="3100" dirty="0"/>
              <a:t>“authentic” cultures. </a:t>
            </a:r>
            <a:endParaRPr sz="3100" dirty="0"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l="15064" r="25672"/>
          <a:stretch/>
        </p:blipFill>
        <p:spPr>
          <a:xfrm>
            <a:off x="4680375" y="0"/>
            <a:ext cx="4463631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83100" y="712142"/>
            <a:ext cx="624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Bibliography</a:t>
            </a:r>
            <a:endParaRPr sz="4200"/>
          </a:p>
        </p:txBody>
      </p:sp>
      <p:sp>
        <p:nvSpPr>
          <p:cNvPr id="155" name="Google Shape;155;p21"/>
          <p:cNvSpPr txBox="1"/>
          <p:nvPr/>
        </p:nvSpPr>
        <p:spPr>
          <a:xfrm>
            <a:off x="270925" y="1415625"/>
            <a:ext cx="80331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https://artinfo.pl/pl/blog/relacje/wpisy/alberto-giacometti-wystawa-w-galerii-starmach2/</a:t>
            </a:r>
            <a:r>
              <a:rPr lang="pl-PL" sz="1000" dirty="0">
                <a:solidFill>
                  <a:schemeClr val="lt1"/>
                </a:solidFill>
              </a:rPr>
              <a:t> [dostęp: 02.01.2021r]</a:t>
            </a:r>
            <a:endParaRPr sz="1000" dirty="0">
              <a:solidFill>
                <a:schemeClr val="lt1"/>
              </a:solidFill>
            </a:endParaRPr>
          </a:p>
          <a:p>
            <a:pPr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" sz="10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https://commons.wikimedia.org/wiki/File:Hubert_Robert_-_Die_Grand_Galerie_des_Louvre.jpg</a:t>
            </a:r>
            <a:r>
              <a:rPr lang="pl-PL" sz="1000" u="sng" dirty="0">
                <a:solidFill>
                  <a:schemeClr val="lt1"/>
                </a:solidFill>
              </a:rPr>
              <a:t> </a:t>
            </a:r>
            <a:r>
              <a:rPr lang="pl-PL" sz="1000" dirty="0">
                <a:solidFill>
                  <a:schemeClr val="lt1"/>
                </a:solidFill>
              </a:rPr>
              <a:t>[dostęp: 02.01.2021r]</a:t>
            </a:r>
            <a:endParaRPr sz="1000" u="sng" dirty="0">
              <a:solidFill>
                <a:schemeClr val="lt1"/>
              </a:solidFill>
            </a:endParaRPr>
          </a:p>
          <a:p>
            <a:pPr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" sz="10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https://bi.im-g.pl/im/df/19/18/z25272031V,Widzowie-ogladaja-obraz--Rejtan-na-sejmie-warszaws.jpg</a:t>
            </a:r>
            <a:r>
              <a:rPr lang="pl-PL" sz="1000" u="sng" dirty="0">
                <a:solidFill>
                  <a:schemeClr val="lt1"/>
                </a:solidFill>
              </a:rPr>
              <a:t> </a:t>
            </a:r>
            <a:r>
              <a:rPr lang="pl-PL" sz="1000" dirty="0">
                <a:solidFill>
                  <a:schemeClr val="lt1"/>
                </a:solidFill>
              </a:rPr>
              <a:t>[dostęp: 02.01.2021r]</a:t>
            </a:r>
          </a:p>
          <a:p>
            <a:pPr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" sz="1000" u="sng" dirty="0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https://touristjourney.com/best-contemporary-art-galleries-osaka/</a:t>
            </a:r>
            <a:r>
              <a:rPr lang="pl-PL" sz="1000" u="sng" dirty="0">
                <a:solidFill>
                  <a:schemeClr val="lt1"/>
                </a:solidFill>
              </a:rPr>
              <a:t> </a:t>
            </a:r>
            <a:r>
              <a:rPr lang="pl-PL" sz="1000" dirty="0">
                <a:solidFill>
                  <a:schemeClr val="lt1"/>
                </a:solidFill>
              </a:rPr>
              <a:t>[dostęp: 02.01.2021r]</a:t>
            </a:r>
          </a:p>
          <a:p>
            <a:pPr>
              <a:spcBef>
                <a:spcPts val="1200"/>
              </a:spcBef>
            </a:pPr>
            <a:r>
              <a:rPr lang="en" sz="1000" u="sng" dirty="0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https://www.behance.net/gallery/5866933/McDonalds-Fries-Box-Art-by-Camille-Junio</a:t>
            </a:r>
            <a:r>
              <a:rPr lang="pl-PL" sz="1000" dirty="0">
                <a:solidFill>
                  <a:schemeClr val="lt1"/>
                </a:solidFill>
              </a:rPr>
              <a:t> [dostęp: 02.01.2021r]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Art Papers - Sylvie Fortain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2006 Biennal at the Whitney Museum of American art in New York City - Chrissie Iles and Phillippe Vergue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The global 500 - Edition Selene, 1999 - Olivier Ressler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For “diggit magazine” by Valeria Villalabos Campos, Jiyong Chai, Victor Hugo Rocha, Joanna&amp;Ceilidh Newbury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</a:rPr>
              <a:t>“Globalization and Cultural Identity - The Perspective of Contemporary Art”, 2017 - Dessistova Dimova and Eckhart J. Gillen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 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FEC2F88FFC554B8A09CF57577A58FD" ma:contentTypeVersion="11" ma:contentTypeDescription="Utwórz nowy dokument." ma:contentTypeScope="" ma:versionID="bbc5fe4910eaa4a5c6eb4ed22a2c49b6">
  <xsd:schema xmlns:xsd="http://www.w3.org/2001/XMLSchema" xmlns:xs="http://www.w3.org/2001/XMLSchema" xmlns:p="http://schemas.microsoft.com/office/2006/metadata/properties" xmlns:ns2="d8f0a79b-b12a-473b-b7f5-f72d6baeca1a" targetNamespace="http://schemas.microsoft.com/office/2006/metadata/properties" ma:root="true" ma:fieldsID="8e6f62e68cfc48ca85201a29e51e2a09" ns2:_="">
    <xsd:import namespace="d8f0a79b-b12a-473b-b7f5-f72d6baeca1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0a79b-b12a-473b-b7f5-f72d6baeca1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f0a79b-b12a-473b-b7f5-f72d6baeca1a" xsi:nil="true"/>
  </documentManagement>
</p:properties>
</file>

<file path=customXml/itemProps1.xml><?xml version="1.0" encoding="utf-8"?>
<ds:datastoreItem xmlns:ds="http://schemas.openxmlformats.org/officeDocument/2006/customXml" ds:itemID="{72F7C34C-B666-47DF-8590-D4BDF1A30189}"/>
</file>

<file path=customXml/itemProps2.xml><?xml version="1.0" encoding="utf-8"?>
<ds:datastoreItem xmlns:ds="http://schemas.openxmlformats.org/officeDocument/2006/customXml" ds:itemID="{19AE4744-D1CF-44D0-B4A4-045B5177DB22}"/>
</file>

<file path=customXml/itemProps3.xml><?xml version="1.0" encoding="utf-8"?>
<ds:datastoreItem xmlns:ds="http://schemas.openxmlformats.org/officeDocument/2006/customXml" ds:itemID="{8F38DA8F-4F97-40CC-9F3D-280307961A67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624</Words>
  <Application>Microsoft Office PowerPoint</Application>
  <PresentationFormat>Pokaz na ekranie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Lato</vt:lpstr>
      <vt:lpstr>Raleway Thin</vt:lpstr>
      <vt:lpstr>Raleway</vt:lpstr>
      <vt:lpstr>Comic Sans MS</vt:lpstr>
      <vt:lpstr>Swiss</vt:lpstr>
      <vt:lpstr>Globalization  of art and culture</vt:lpstr>
      <vt:lpstr>Prezentacja programu PowerPoint</vt:lpstr>
      <vt:lpstr>The globalization of art isn’t a new phenomenon</vt:lpstr>
      <vt:lpstr>The economic infrastructure of the art world is also changing  as a result of technology  and globalization</vt:lpstr>
      <vt:lpstr>Prezentacja programu PowerPoint</vt:lpstr>
      <vt:lpstr>Positive and negative impacts </vt:lpstr>
      <vt:lpstr>Contemporary art is global art, and vice versa  – truly global  art can only be contemporary</vt:lpstr>
      <vt:lpstr>Technology is bringing us art from around the world. And as technology’s continues to open new pathways.  I believe that we can learn from art’s relationship to globalization is that there are no static communities, no fixed identities and no “authentic” cultures. 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  of art and culture</dc:title>
  <cp:lastModifiedBy>365 Pro Plus</cp:lastModifiedBy>
  <cp:revision>7</cp:revision>
  <dcterms:modified xsi:type="dcterms:W3CDTF">2021-01-19T15:37:01Z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0x010100FDFEC2F88FFC554B8A09CF57577A58FD</vt:lpwstr>
  </property>
</Properties>
</file>