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OpenSans-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Economica-regular.fntdata"/><Relationship Id="rId21" Type="http://schemas.openxmlformats.org/officeDocument/2006/relationships/font" Target="fonts/Economica-boldItalic.fntdata"/><Relationship Id="rId3" Type="http://schemas.openxmlformats.org/officeDocument/2006/relationships/presProps" Target="presProps.xml"/><Relationship Id="rId25" Type="http://schemas.openxmlformats.org/officeDocument/2006/relationships/font" Target="fonts/OpenSans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font" Target="fonts/Economica-italic.fntdata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2.xml"/><Relationship Id="rId24" Type="http://schemas.openxmlformats.org/officeDocument/2006/relationships/font" Target="fonts/OpenSans-regular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Economica-bold.fntdata"/><Relationship Id="rId22" Type="http://schemas.openxmlformats.org/officeDocument/2006/relationships/font" Target="fonts/Oswald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e97b20cd2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e97b20cd2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e97b20cd2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e97b20cd2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e97b20cd2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e97b20cd2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e97b20cd2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e97b20cd2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e97b20cd2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e97b20cd2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e97b20cd2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e97b20cd2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e97b20cd2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e97b20cd2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e97b20cd2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e97b20cd2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e97b20cd2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e97b20cd2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e97b20cd2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e97b20cd2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4f44cd9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4f44cd9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Phonograph_record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Inbetweenin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jasonfunderburker.tumblr.com/" TargetMode="External"/><Relationship Id="rId4" Type="http://schemas.openxmlformats.org/officeDocument/2006/relationships/hyperlink" Target="https://animationessentials.weebly.com/blog/beat-board-or-storyboard" TargetMode="External"/><Relationship Id="rId5" Type="http://schemas.openxmlformats.org/officeDocument/2006/relationships/hyperlink" Target="https://en.wikipedia.org/wiki/Over_the_Garden_Wall" TargetMode="External"/><Relationship Id="rId6" Type="http://schemas.openxmlformats.org/officeDocument/2006/relationships/hyperlink" Target="https://rhetoricofafangirl.tumblr.com/post/164499504058/aesthetic-appreciation-over-the-garden-wal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n.wikipedia.org/wiki/Animation" TargetMode="External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n.wikipedia.org/wiki/List_of_Over_the_Garden_Wall_characters#Wirt" TargetMode="External"/><Relationship Id="rId4" Type="http://schemas.openxmlformats.org/officeDocument/2006/relationships/hyperlink" Target="https://en.wikipedia.org/wiki/List_of_Over_the_Garden_Wall_characters#Gregory_(Greg)" TargetMode="External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6.jp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2k7UYy4-Tas" TargetMode="External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jasonfunderburker.tumblr.com/post/108181445222/ncrossanimation-heres-a-background-tutoria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2"/>
            <a:ext cx="9143999" cy="51394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4000"/>
              </a:srgbClr>
            </a:outerShdw>
          </a:effectLst>
        </p:spPr>
      </p:pic>
      <p:sp>
        <p:nvSpPr>
          <p:cNvPr id="63" name="Google Shape;63;p13"/>
          <p:cNvSpPr txBox="1"/>
          <p:nvPr>
            <p:ph type="ctrTitle"/>
          </p:nvPr>
        </p:nvSpPr>
        <p:spPr>
          <a:xfrm>
            <a:off x="3044700" y="1034555"/>
            <a:ext cx="3054600" cy="1537200"/>
          </a:xfrm>
          <a:prstGeom prst="rect">
            <a:avLst/>
          </a:prstGeom>
          <a:solidFill>
            <a:srgbClr val="F1C23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Oswald"/>
                <a:ea typeface="Oswald"/>
                <a:cs typeface="Oswald"/>
                <a:sym typeface="Oswald"/>
              </a:rPr>
              <a:t>Over the Garden Wall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3516450" y="2711100"/>
            <a:ext cx="2111100" cy="5325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art </a:t>
            </a:r>
            <a:r>
              <a:rPr lang="pl"/>
              <a:t>of animation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383525" y="3995950"/>
            <a:ext cx="2664600" cy="7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Aleksandra Łysiak-Szumska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Patrycja Szywała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Uniwersytet Rzeszowski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Instytut Sztuk Pięknych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95575" y="51365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MUSIC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Various melodies and songs based on pre-1950s music are heard throughout the series.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An extended version of the soundtrack, featuring 32 tracks and totaling around 44 minutes in length, was released in the form of a</a:t>
            </a:r>
            <a:r>
              <a:rPr lang="pl" sz="2000"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3"/>
              </a:rPr>
              <a:t> </a:t>
            </a: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vinyl record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435" y="0"/>
            <a:ext cx="3260766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10620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KEY WORDS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894750"/>
            <a:ext cx="85206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pl"/>
              <a:t>●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2D animation - animation, created when two-dimensional</a:t>
            </a:r>
            <a:r>
              <a:rPr b="1" lang="pl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images are rapidly sequenced to create the illusion of lifelike motion</a:t>
            </a:r>
            <a:br>
              <a:rPr lang="pl">
                <a:latin typeface="Economica"/>
                <a:ea typeface="Economica"/>
                <a:cs typeface="Economica"/>
                <a:sym typeface="Economica"/>
              </a:rPr>
            </a:br>
            <a:r>
              <a:rPr b="1" i="1" lang="pl"/>
              <a:t>●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Miniseries - a television drama shown in a small number of episodes, often on consecutive nights</a:t>
            </a:r>
            <a:br>
              <a:rPr lang="pl">
                <a:latin typeface="Economica"/>
                <a:ea typeface="Economica"/>
                <a:cs typeface="Economica"/>
                <a:sym typeface="Economica"/>
              </a:rPr>
            </a:br>
            <a:r>
              <a:rPr b="1" i="1" lang="pl"/>
              <a:t>●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Plot - the main events of a play, novel, film, or similar work, devised and presented by the writer as an interrelated sequence.</a:t>
            </a:r>
            <a:br>
              <a:rPr lang="pl">
                <a:latin typeface="Economica"/>
                <a:ea typeface="Economica"/>
                <a:cs typeface="Economica"/>
                <a:sym typeface="Economica"/>
              </a:rPr>
            </a:br>
            <a:r>
              <a:rPr b="1" i="1" lang="pl"/>
              <a:t>●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Key frame - drawing or shot that defines the starting and ending points of any</a:t>
            </a:r>
            <a:r>
              <a:rPr lang="pl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smooth transition</a:t>
            </a:r>
            <a:br>
              <a:rPr lang="pl">
                <a:latin typeface="Economica"/>
                <a:ea typeface="Economica"/>
                <a:cs typeface="Economica"/>
                <a:sym typeface="Economica"/>
              </a:rPr>
            </a:br>
            <a:r>
              <a:rPr b="1" i="1" lang="pl"/>
              <a:t>●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Key animation - animating a graphics object by creating smooth transitions between various keyframes.</a:t>
            </a:r>
            <a:br>
              <a:rPr lang="pl"/>
            </a:br>
            <a:r>
              <a:rPr b="1" i="1" lang="pl"/>
              <a:t>●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Lineart- any image that consists of distinct straight or curved lines</a:t>
            </a:r>
            <a:br>
              <a:rPr lang="pl">
                <a:latin typeface="Economica"/>
                <a:ea typeface="Economica"/>
                <a:cs typeface="Economica"/>
                <a:sym typeface="Economica"/>
              </a:rPr>
            </a:br>
            <a:r>
              <a:rPr b="1" i="1" lang="pl"/>
              <a:t>●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BGs - shortcut of background</a:t>
            </a:r>
            <a:br>
              <a:rPr lang="pl">
                <a:latin typeface="Economica"/>
                <a:ea typeface="Economica"/>
                <a:cs typeface="Economica"/>
                <a:sym typeface="Economica"/>
              </a:rPr>
            </a:br>
            <a:r>
              <a:rPr b="1" i="1" lang="pl"/>
              <a:t>● </a:t>
            </a:r>
            <a:r>
              <a:rPr lang="pl">
                <a:latin typeface="Economica"/>
                <a:ea typeface="Economica"/>
                <a:cs typeface="Economica"/>
                <a:sym typeface="Economica"/>
              </a:rPr>
              <a:t>Character design - create the entire concept, style, and artwork of a character from scratch. This often includes a deep look into the character's personality to develop a visual idea of the character's physical features.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SOURCES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3"/>
              </a:rPr>
              <a:t>https://jasonfunderburker.tumblr.com/</a:t>
            </a:r>
            <a:r>
              <a:rPr lang="pl"/>
              <a:t> dostęp z dnia 22.10.2020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4"/>
              </a:rPr>
              <a:t>https://animationessentials.weebly.com/blog/beat-board-or-storyboard</a:t>
            </a:r>
            <a:r>
              <a:rPr lang="pl"/>
              <a:t> dostęp z dnia 22.10.2020</a:t>
            </a:r>
            <a:br>
              <a:rPr lang="pl"/>
            </a:br>
            <a:br>
              <a:rPr lang="pl"/>
            </a:br>
            <a:r>
              <a:rPr lang="pl" u="sng">
                <a:solidFill>
                  <a:schemeClr val="hlink"/>
                </a:solidFill>
                <a:hlinkClick r:id="rId5"/>
              </a:rPr>
              <a:t>https://en.wikipedia.org/wiki/Over_the_Garden_Wall</a:t>
            </a:r>
            <a:r>
              <a:rPr lang="pl"/>
              <a:t> dostęp z dnia 22.10.2020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u="sng">
                <a:solidFill>
                  <a:schemeClr val="hlink"/>
                </a:solidFill>
                <a:hlinkClick r:id="rId6"/>
              </a:rPr>
              <a:t>https://rhetoricofafangirl.tumblr.com/post/164499504058/aesthetic-appreciation-over-the-garden-wall</a:t>
            </a:r>
            <a:r>
              <a:rPr lang="pl"/>
              <a:t>  dostęp z dnia 22.10.2020</a:t>
            </a:r>
            <a:br>
              <a:rPr lang="pl"/>
            </a:br>
            <a:br>
              <a:rPr lang="pl"/>
            </a:b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258150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</a:rPr>
              <a:t>THE BASICS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265500" y="1537975"/>
            <a:ext cx="4045200" cy="31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l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pl"/>
              <a:t>American</a:t>
            </a:r>
            <a:r>
              <a:rPr lang="pl">
                <a:uFill>
                  <a:noFill/>
                </a:uFill>
                <a:hlinkClick r:id="rId3"/>
              </a:rPr>
              <a:t> </a:t>
            </a:r>
            <a:r>
              <a:rPr lang="pl"/>
              <a:t>2D animated television miniseries</a:t>
            </a:r>
            <a:br>
              <a:rPr lang="pl"/>
            </a:br>
            <a:r>
              <a:rPr b="1" i="1" lang="pl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pl"/>
              <a:t>Created by Patrick McHale for Cartoon Network</a:t>
            </a:r>
            <a:br>
              <a:rPr lang="pl"/>
            </a:br>
            <a:r>
              <a:rPr b="1" i="1" lang="pl">
                <a:latin typeface="Open Sans"/>
                <a:ea typeface="Open Sans"/>
                <a:cs typeface="Open Sans"/>
                <a:sym typeface="Open Sans"/>
              </a:rPr>
              <a:t>●</a:t>
            </a:r>
            <a:r>
              <a:rPr lang="pl"/>
              <a:t>The first miniseries on the network</a:t>
            </a:r>
            <a:br>
              <a:rPr lang="pl"/>
            </a:br>
            <a:r>
              <a:rPr b="1" i="1" lang="pl">
                <a:latin typeface="Open Sans"/>
                <a:ea typeface="Open Sans"/>
                <a:cs typeface="Open Sans"/>
                <a:sym typeface="Open Sans"/>
              </a:rPr>
              <a:t>● </a:t>
            </a:r>
            <a:r>
              <a:rPr lang="pl"/>
              <a:t>consists of 10 episodes, each 11 minutes long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400" y="444150"/>
            <a:ext cx="4045200" cy="4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PLOT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The series follows two half-brothers,</a:t>
            </a:r>
            <a:r>
              <a:rPr lang="pl" sz="2000"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3"/>
              </a:rPr>
              <a:t> </a:t>
            </a: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Wirt and</a:t>
            </a:r>
            <a:r>
              <a:rPr lang="pl" sz="2000"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4"/>
              </a:rPr>
              <a:t> </a:t>
            </a: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Greg , who become lost in a strange forest called the Unknown. To find their way home, the two must travel across the seemingly supernatural forest with the occasional help of the wandering.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800"/>
              </a:spcBef>
              <a:spcAft>
                <a:spcPts val="400"/>
              </a:spcAft>
              <a:buNone/>
            </a:pP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The show has the traditional art style, reminding of 80′s and 90′s animation. 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8225" y="555775"/>
            <a:ext cx="3808250" cy="19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32400" y="2571750"/>
            <a:ext cx="3999900" cy="225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CHARACTERS CONCEPTS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399400"/>
            <a:ext cx="2808000" cy="3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100">
                <a:latin typeface="Economica"/>
                <a:ea typeface="Economica"/>
                <a:cs typeface="Economica"/>
                <a:sym typeface="Economica"/>
              </a:rPr>
              <a:t>A </a:t>
            </a: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character</a:t>
            </a:r>
            <a:r>
              <a:rPr lang="pl" sz="210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 sz="2100">
                <a:latin typeface="Economica"/>
                <a:ea typeface="Economica"/>
                <a:cs typeface="Economica"/>
                <a:sym typeface="Economica"/>
              </a:rPr>
              <a:t>designer creates the entire concept, style, and artwork of a character from scratch. This often includes a deep look into the character's personality to develop a visual idea of the character's physical features.</a:t>
            </a:r>
            <a:endParaRPr sz="25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695400"/>
            <a:ext cx="5719501" cy="337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825" y="0"/>
            <a:ext cx="3235926" cy="241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499" y="152400"/>
            <a:ext cx="4337100" cy="4734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800" y="2340950"/>
            <a:ext cx="1702550" cy="28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65995" y="2571750"/>
            <a:ext cx="1469755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BEAT BOARD OR STORYBOARD?</a:t>
            </a:r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311700" y="1399400"/>
            <a:ext cx="2808000" cy="32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STORYBOARD - a sequence of drawings, typically with some directions and dialogue, representing the shots planned for a film or television production.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BEAT BOARD - the same as a storyboard but with less detail.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100" y="152400"/>
            <a:ext cx="3551126" cy="299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4075" y="1212775"/>
            <a:ext cx="2992051" cy="387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265500" y="188250"/>
            <a:ext cx="4045200" cy="151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Animation create process</a:t>
            </a:r>
            <a:endParaRPr/>
          </a:p>
        </p:txBody>
      </p:sp>
      <p:sp>
        <p:nvSpPr>
          <p:cNvPr id="111" name="Google Shape;111;p19"/>
          <p:cNvSpPr txBox="1"/>
          <p:nvPr>
            <p:ph idx="1" type="subTitle"/>
          </p:nvPr>
        </p:nvSpPr>
        <p:spPr>
          <a:xfrm>
            <a:off x="265500" y="1705649"/>
            <a:ext cx="40452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1. Animatic</a:t>
            </a:r>
            <a:br>
              <a:rPr lang="pl"/>
            </a:br>
            <a:r>
              <a:rPr lang="pl"/>
              <a:t>2. Key animation</a:t>
            </a:r>
            <a:br>
              <a:rPr lang="pl"/>
            </a:br>
            <a:r>
              <a:rPr lang="pl"/>
              <a:t>3. Revised animation</a:t>
            </a:r>
            <a:br>
              <a:rPr lang="pl"/>
            </a:br>
            <a:r>
              <a:rPr lang="pl"/>
              <a:t>4. Cleaned up animation</a:t>
            </a:r>
            <a:br>
              <a:rPr lang="pl"/>
            </a:br>
            <a:r>
              <a:rPr lang="pl"/>
              <a:t>5. Final animation</a:t>
            </a:r>
            <a:endParaRPr/>
          </a:p>
        </p:txBody>
      </p:sp>
      <p:pic>
        <p:nvPicPr>
          <p:cNvPr descr="Here's some process shots of the highwayman dance animation that I did for Cartoon Network's Over the Garden Wall. I was the art director on that show.&#10;The storyboard/animatic was drawn by Pat McHale - the show creator." id="112" name="Google Shape;112;p19" title="Over the Garden Wall - Highwayman Animation Proce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2250" y="905975"/>
            <a:ext cx="4291500" cy="321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-335575"/>
            <a:ext cx="2808000" cy="15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DIGITAL PAINTED BGs 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1399400"/>
            <a:ext cx="2498700" cy="36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800"/>
              <a:t>1. LINEART</a:t>
            </a:r>
            <a:br>
              <a:rPr lang="pl" sz="1800"/>
            </a:br>
            <a:r>
              <a:rPr lang="pl" sz="1800"/>
              <a:t>2. FIRST SHADING</a:t>
            </a:r>
            <a:br>
              <a:rPr lang="pl" sz="1800"/>
            </a:br>
            <a:r>
              <a:rPr lang="pl" sz="1800"/>
              <a:t>3. ADDING COLOURS</a:t>
            </a:r>
            <a:br>
              <a:rPr lang="pl" sz="1800"/>
            </a:br>
            <a:r>
              <a:rPr lang="pl" sz="1800"/>
              <a:t>4. SECOND SHADING </a:t>
            </a:r>
            <a:br>
              <a:rPr lang="pl" sz="1800"/>
            </a:br>
            <a:r>
              <a:rPr lang="pl" sz="1800"/>
              <a:t>5. DETAILS PAINTING</a:t>
            </a:r>
            <a:br>
              <a:rPr lang="pl" sz="1800"/>
            </a:br>
            <a:r>
              <a:rPr lang="pl" sz="1800"/>
              <a:t>6. FINAL FIXES</a:t>
            </a:r>
            <a:br>
              <a:rPr lang="pl" sz="1800"/>
            </a:br>
            <a:r>
              <a:rPr lang="pl" u="sng">
                <a:solidFill>
                  <a:schemeClr val="hlink"/>
                </a:solidFill>
                <a:hlinkClick r:id="rId3"/>
              </a:rPr>
              <a:t>https://jasonfunderburker.tumblr.com/post/108181445222/ncrossanimation-heres-a-background-tutorial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9719" y="0"/>
            <a:ext cx="4315455" cy="24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7825" y="2647725"/>
            <a:ext cx="4315455" cy="24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25" y="104475"/>
            <a:ext cx="4783826" cy="271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6293" y="2281248"/>
            <a:ext cx="4706058" cy="271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FEC2F88FFC554B8A09CF57577A58FD" ma:contentTypeVersion="11" ma:contentTypeDescription="Utwórz nowy dokument." ma:contentTypeScope="" ma:versionID="bbc5fe4910eaa4a5c6eb4ed22a2c49b6">
  <xsd:schema xmlns:xsd="http://www.w3.org/2001/XMLSchema" xmlns:xs="http://www.w3.org/2001/XMLSchema" xmlns:p="http://schemas.microsoft.com/office/2006/metadata/properties" xmlns:ns2="d8f0a79b-b12a-473b-b7f5-f72d6baeca1a" targetNamespace="http://schemas.microsoft.com/office/2006/metadata/properties" ma:root="true" ma:fieldsID="8e6f62e68cfc48ca85201a29e51e2a09" ns2:_="">
    <xsd:import namespace="d8f0a79b-b12a-473b-b7f5-f72d6baeca1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0a79b-b12a-473b-b7f5-f72d6baeca1a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8f0a79b-b12a-473b-b7f5-f72d6baeca1a" xsi:nil="true"/>
  </documentManagement>
</p:properties>
</file>

<file path=customXml/itemProps1.xml><?xml version="1.0" encoding="utf-8"?>
<ds:datastoreItem xmlns:ds="http://schemas.openxmlformats.org/officeDocument/2006/customXml" ds:itemID="{2BD9431C-55DE-4896-A217-24F1286F2609}"/>
</file>

<file path=customXml/itemProps2.xml><?xml version="1.0" encoding="utf-8"?>
<ds:datastoreItem xmlns:ds="http://schemas.openxmlformats.org/officeDocument/2006/customXml" ds:itemID="{4C98221B-9A5D-431E-8415-A1C8765FED96}"/>
</file>

<file path=customXml/itemProps3.xml><?xml version="1.0" encoding="utf-8"?>
<ds:datastoreItem xmlns:ds="http://schemas.openxmlformats.org/officeDocument/2006/customXml" ds:itemID="{35F5D256-CA37-4FD7-9926-0D8A2CC437D7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0x010100FDFEC2F88FFC554B8A09CF57577A58FD</vt:lpwstr>
  </property>
</Properties>
</file>