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7FFA935-F65A-4F83-99A1-0CE9B38E13D8}" type="datetimeFigureOut">
              <a:rPr lang="pl-PL" smtClean="0"/>
              <a:pPr/>
              <a:t>2015-05-27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9A55442-6440-43F3-B087-3C09AC951B6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FA935-F65A-4F83-99A1-0CE9B38E13D8}" type="datetimeFigureOut">
              <a:rPr lang="pl-PL" smtClean="0"/>
              <a:pPr/>
              <a:t>2015-05-27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A55442-6440-43F3-B087-3C09AC951B6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772816"/>
            <a:ext cx="7772400" cy="1467594"/>
          </a:xfrm>
        </p:spPr>
        <p:txBody>
          <a:bodyPr>
            <a:normAutofit/>
          </a:bodyPr>
          <a:lstStyle/>
          <a:p>
            <a:r>
              <a:rPr lang="pl-PL" sz="4000" dirty="0" smtClean="0">
                <a:latin typeface="Algerian" pitchFamily="82" charset="0"/>
              </a:rPr>
              <a:t>SLAVE STATUS IN ROMAN LAW</a:t>
            </a:r>
            <a:endParaRPr lang="pl-PL" sz="4000" dirty="0">
              <a:latin typeface="Algerian" pitchFamily="82" charset="0"/>
            </a:endParaRPr>
          </a:p>
        </p:txBody>
      </p:sp>
      <p:sp>
        <p:nvSpPr>
          <p:cNvPr id="3" name="Podtytuł 2"/>
          <p:cNvSpPr>
            <a:spLocks noGrp="1"/>
          </p:cNvSpPr>
          <p:nvPr>
            <p:ph type="subTitle" idx="1"/>
          </p:nvPr>
        </p:nvSpPr>
        <p:spPr>
          <a:xfrm>
            <a:off x="2555776" y="4581128"/>
            <a:ext cx="6400800" cy="1752600"/>
          </a:xfrm>
        </p:spPr>
        <p:txBody>
          <a:bodyPr>
            <a:normAutofit/>
          </a:bodyPr>
          <a:lstStyle/>
          <a:p>
            <a:pPr algn="r"/>
            <a:r>
              <a:rPr lang="pl-PL" sz="1600" dirty="0" smtClean="0">
                <a:solidFill>
                  <a:schemeClr val="tx1"/>
                </a:solidFill>
                <a:latin typeface="Berlin Sans FB" pitchFamily="34" charset="0"/>
              </a:rPr>
              <a:t>Marcin Guzy</a:t>
            </a:r>
          </a:p>
          <a:p>
            <a:pPr algn="r"/>
            <a:r>
              <a:rPr lang="pl-PL" sz="1600" dirty="0" smtClean="0">
                <a:solidFill>
                  <a:schemeClr val="tx1"/>
                </a:solidFill>
                <a:latin typeface="Berlin Sans FB" pitchFamily="34" charset="0"/>
              </a:rPr>
              <a:t>Kierunek: Prawo</a:t>
            </a:r>
          </a:p>
          <a:p>
            <a:pPr algn="r"/>
            <a:r>
              <a:rPr lang="pl-PL" sz="1600" dirty="0" smtClean="0">
                <a:solidFill>
                  <a:schemeClr val="tx1"/>
                </a:solidFill>
                <a:latin typeface="Berlin Sans FB" pitchFamily="34" charset="0"/>
              </a:rPr>
              <a:t>Wydział Prawa i Administracji</a:t>
            </a:r>
          </a:p>
          <a:p>
            <a:pPr algn="r"/>
            <a:r>
              <a:rPr lang="pl-PL" sz="1600" dirty="0" smtClean="0">
                <a:solidFill>
                  <a:schemeClr val="tx1"/>
                </a:solidFill>
                <a:latin typeface="Berlin Sans FB" pitchFamily="34" charset="0"/>
              </a:rPr>
              <a:t>III ROK</a:t>
            </a:r>
          </a:p>
          <a:p>
            <a:pPr algn="r"/>
            <a:endParaRPr lang="pl-PL" sz="16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latin typeface="Algerian" pitchFamily="82" charset="0"/>
              </a:rPr>
              <a:t>Regulations</a:t>
            </a:r>
            <a:r>
              <a:rPr lang="pl-PL" dirty="0" smtClean="0">
                <a:latin typeface="Algerian" pitchFamily="82" charset="0"/>
              </a:rPr>
              <a:t> </a:t>
            </a:r>
            <a:r>
              <a:rPr lang="pl-PL" dirty="0" err="1" smtClean="0">
                <a:latin typeface="Algerian" pitchFamily="82" charset="0"/>
              </a:rPr>
              <a:t>agaist</a:t>
            </a:r>
            <a:r>
              <a:rPr lang="pl-PL" dirty="0" smtClean="0">
                <a:latin typeface="Algerian" pitchFamily="82" charset="0"/>
              </a:rPr>
              <a:t> </a:t>
            </a:r>
            <a:r>
              <a:rPr lang="pl-PL" dirty="0" err="1" smtClean="0">
                <a:latin typeface="Algerian" pitchFamily="82" charset="0"/>
              </a:rPr>
              <a:t>master’s</a:t>
            </a:r>
            <a:r>
              <a:rPr lang="pl-PL" dirty="0" smtClean="0">
                <a:latin typeface="Algerian" pitchFamily="82" charset="0"/>
              </a:rPr>
              <a:t> </a:t>
            </a:r>
            <a:r>
              <a:rPr lang="pl-PL" dirty="0" err="1" smtClean="0">
                <a:latin typeface="Algerian" pitchFamily="82" charset="0"/>
              </a:rPr>
              <a:t>abuses</a:t>
            </a:r>
            <a:endParaRPr lang="pl-PL" dirty="0">
              <a:latin typeface="Algerian" pitchFamily="82" charset="0"/>
            </a:endParaRPr>
          </a:p>
        </p:txBody>
      </p:sp>
      <p:sp>
        <p:nvSpPr>
          <p:cNvPr id="3" name="Symbol zastępczy zawartości 2"/>
          <p:cNvSpPr>
            <a:spLocks noGrp="1"/>
          </p:cNvSpPr>
          <p:nvPr>
            <p:ph idx="1"/>
          </p:nvPr>
        </p:nvSpPr>
        <p:spPr/>
        <p:txBody>
          <a:bodyPr>
            <a:normAutofit/>
          </a:bodyPr>
          <a:lstStyle/>
          <a:p>
            <a:pPr>
              <a:buNone/>
            </a:pPr>
            <a:r>
              <a:rPr lang="pl-PL" sz="2000" b="1" dirty="0" err="1" smtClean="0">
                <a:latin typeface="Andalus" pitchFamily="18" charset="-78"/>
                <a:cs typeface="Andalus" pitchFamily="18" charset="-78"/>
              </a:rPr>
              <a:t>Lex</a:t>
            </a:r>
            <a:r>
              <a:rPr lang="pl-PL" sz="2000" b="1" dirty="0" smtClean="0">
                <a:latin typeface="Andalus" pitchFamily="18" charset="-78"/>
                <a:cs typeface="Andalus" pitchFamily="18" charset="-78"/>
              </a:rPr>
              <a:t> </a:t>
            </a:r>
            <a:r>
              <a:rPr lang="pl-PL" sz="2000" b="1" dirty="0" err="1" smtClean="0">
                <a:latin typeface="Andalus" pitchFamily="18" charset="-78"/>
                <a:cs typeface="Andalus" pitchFamily="18" charset="-78"/>
              </a:rPr>
              <a:t>Petronia</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act</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which</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banned</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sending</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slaves</a:t>
            </a:r>
            <a:r>
              <a:rPr lang="pl-PL" sz="2000" dirty="0" smtClean="0">
                <a:latin typeface="Andalus" pitchFamily="18" charset="-78"/>
                <a:cs typeface="Andalus" pitchFamily="18" charset="-78"/>
              </a:rPr>
              <a:t> to </a:t>
            </a:r>
            <a:r>
              <a:rPr lang="pl-PL" sz="2000" dirty="0" err="1" smtClean="0">
                <a:latin typeface="Andalus" pitchFamily="18" charset="-78"/>
                <a:cs typeface="Andalus" pitchFamily="18" charset="-78"/>
              </a:rPr>
              <a:t>fight</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with</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wild</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animals</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in</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circus</a:t>
            </a:r>
            <a:endParaRPr lang="pl-PL" sz="2000" dirty="0" smtClean="0">
              <a:latin typeface="Andalus" pitchFamily="18" charset="-78"/>
              <a:cs typeface="Andalus" pitchFamily="18" charset="-78"/>
            </a:endParaRPr>
          </a:p>
          <a:p>
            <a:pPr>
              <a:buNone/>
            </a:pPr>
            <a:endParaRPr lang="pl-PL" sz="2000" dirty="0" smtClean="0">
              <a:latin typeface="Andalus" pitchFamily="18" charset="-78"/>
              <a:cs typeface="Andalus" pitchFamily="18" charset="-78"/>
            </a:endParaRPr>
          </a:p>
          <a:p>
            <a:pPr>
              <a:buNone/>
            </a:pPr>
            <a:r>
              <a:rPr lang="pl-PL" sz="2000" b="1" dirty="0" err="1" smtClean="0">
                <a:latin typeface="Andalus" pitchFamily="18" charset="-78"/>
                <a:cs typeface="Andalus" pitchFamily="18" charset="-78"/>
              </a:rPr>
              <a:t>Emperor</a:t>
            </a:r>
            <a:r>
              <a:rPr lang="pl-PL" sz="2000" b="1" dirty="0" smtClean="0">
                <a:latin typeface="Andalus" pitchFamily="18" charset="-78"/>
                <a:cs typeface="Andalus" pitchFamily="18" charset="-78"/>
              </a:rPr>
              <a:t> </a:t>
            </a:r>
            <a:r>
              <a:rPr lang="pl-PL" sz="2000" b="1" dirty="0" err="1" smtClean="0">
                <a:latin typeface="Andalus" pitchFamily="18" charset="-78"/>
                <a:cs typeface="Andalus" pitchFamily="18" charset="-78"/>
              </a:rPr>
              <a:t>Antonius</a:t>
            </a:r>
            <a:r>
              <a:rPr lang="pl-PL" sz="2000" b="1" dirty="0" smtClean="0">
                <a:latin typeface="Andalus" pitchFamily="18" charset="-78"/>
                <a:cs typeface="Andalus" pitchFamily="18" charset="-78"/>
              </a:rPr>
              <a:t> Pius </a:t>
            </a:r>
            <a:r>
              <a:rPr lang="pl-PL" sz="2000" b="1" dirty="0" err="1" smtClean="0">
                <a:latin typeface="Andalus" pitchFamily="18" charset="-78"/>
                <a:cs typeface="Andalus" pitchFamily="18" charset="-78"/>
              </a:rPr>
              <a:t>rescript</a:t>
            </a:r>
            <a:r>
              <a:rPr lang="pl-PL" sz="2000" dirty="0" smtClean="0">
                <a:latin typeface="Andalus" pitchFamily="18" charset="-78"/>
                <a:cs typeface="Andalus" pitchFamily="18" charset="-78"/>
              </a:rPr>
              <a:t>- law </a:t>
            </a:r>
            <a:r>
              <a:rPr lang="pl-PL" sz="2000" dirty="0" err="1" smtClean="0">
                <a:latin typeface="Andalus" pitchFamily="18" charset="-78"/>
                <a:cs typeface="Andalus" pitchFamily="18" charset="-78"/>
              </a:rPr>
              <a:t>dictating</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that</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if</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master’s</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treated</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slave</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with</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extraordinary</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cruelty</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he</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should</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sell</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him</a:t>
            </a:r>
            <a:endParaRPr lang="pl-PL" sz="2000" dirty="0" smtClean="0">
              <a:latin typeface="Andalus" pitchFamily="18" charset="-78"/>
              <a:cs typeface="Andalus" pitchFamily="18" charset="-78"/>
            </a:endParaRPr>
          </a:p>
          <a:p>
            <a:pPr>
              <a:buNone/>
            </a:pPr>
            <a:endParaRPr lang="pl-PL" sz="2000" dirty="0" smtClean="0">
              <a:latin typeface="Andalus" pitchFamily="18" charset="-78"/>
              <a:cs typeface="Andalus" pitchFamily="18" charset="-78"/>
            </a:endParaRPr>
          </a:p>
          <a:p>
            <a:pPr>
              <a:buNone/>
            </a:pPr>
            <a:r>
              <a:rPr lang="pl-PL" sz="2000" b="1" dirty="0" err="1" smtClean="0">
                <a:latin typeface="Andalus" pitchFamily="18" charset="-78"/>
                <a:cs typeface="Andalus" pitchFamily="18" charset="-78"/>
              </a:rPr>
              <a:t>Activity</a:t>
            </a:r>
            <a:r>
              <a:rPr lang="pl-PL" sz="2000" b="1" dirty="0" smtClean="0">
                <a:latin typeface="Andalus" pitchFamily="18" charset="-78"/>
                <a:cs typeface="Andalus" pitchFamily="18" charset="-78"/>
              </a:rPr>
              <a:t> of </a:t>
            </a:r>
            <a:r>
              <a:rPr lang="pl-PL" sz="2000" b="1" dirty="0" err="1" smtClean="0">
                <a:latin typeface="Andalus" pitchFamily="18" charset="-78"/>
                <a:cs typeface="Andalus" pitchFamily="18" charset="-78"/>
              </a:rPr>
              <a:t>Emperors</a:t>
            </a:r>
            <a:r>
              <a:rPr lang="pl-PL" sz="2000" b="1" dirty="0" smtClean="0">
                <a:latin typeface="Andalus" pitchFamily="18" charset="-78"/>
                <a:cs typeface="Andalus" pitchFamily="18" charset="-78"/>
              </a:rPr>
              <a:t> Claudius and Hadrian</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their</a:t>
            </a:r>
            <a:r>
              <a:rPr lang="pl-PL" sz="2000" dirty="0" smtClean="0">
                <a:latin typeface="Andalus" pitchFamily="18" charset="-78"/>
                <a:cs typeface="Andalus" pitchFamily="18" charset="-78"/>
              </a:rPr>
              <a:t> operations </a:t>
            </a:r>
            <a:r>
              <a:rPr lang="pl-PL" sz="2000" dirty="0" err="1" smtClean="0">
                <a:latin typeface="Andalus" pitchFamily="18" charset="-78"/>
                <a:cs typeface="Andalus" pitchFamily="18" charset="-78"/>
              </a:rPr>
              <a:t>carried</a:t>
            </a:r>
            <a:r>
              <a:rPr lang="pl-PL" sz="2000" dirty="0" smtClean="0">
                <a:latin typeface="Andalus" pitchFamily="18" charset="-78"/>
                <a:cs typeface="Andalus" pitchFamily="18" charset="-78"/>
              </a:rPr>
              <a:t> to </a:t>
            </a:r>
            <a:r>
              <a:rPr lang="pl-PL" sz="2000" dirty="0" err="1" smtClean="0">
                <a:latin typeface="Andalus" pitchFamily="18" charset="-78"/>
                <a:cs typeface="Andalus" pitchFamily="18" charset="-78"/>
              </a:rPr>
              <a:t>total</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prohibition</a:t>
            </a:r>
            <a:r>
              <a:rPr lang="pl-PL" sz="2000" dirty="0" smtClean="0">
                <a:latin typeface="Andalus" pitchFamily="18" charset="-78"/>
                <a:cs typeface="Andalus" pitchFamily="18" charset="-78"/>
              </a:rPr>
              <a:t> of </a:t>
            </a:r>
            <a:r>
              <a:rPr lang="pl-PL" sz="2000" dirty="0" err="1" smtClean="0">
                <a:latin typeface="Andalus" pitchFamily="18" charset="-78"/>
                <a:cs typeface="Andalus" pitchFamily="18" charset="-78"/>
              </a:rPr>
              <a:t>killing</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own</a:t>
            </a:r>
            <a:r>
              <a:rPr lang="pl-PL" sz="2000" dirty="0" smtClean="0">
                <a:latin typeface="Andalus" pitchFamily="18" charset="-78"/>
                <a:cs typeface="Andalus" pitchFamily="18" charset="-78"/>
              </a:rPr>
              <a:t> </a:t>
            </a:r>
            <a:r>
              <a:rPr lang="pl-PL" sz="2000" dirty="0" err="1" smtClean="0">
                <a:latin typeface="Andalus" pitchFamily="18" charset="-78"/>
                <a:cs typeface="Andalus" pitchFamily="18" charset="-78"/>
              </a:rPr>
              <a:t>slaves</a:t>
            </a:r>
            <a:endParaRPr lang="pl-PL" sz="2000" dirty="0">
              <a:latin typeface="Andalus" pitchFamily="18" charset="-78"/>
              <a:cs typeface="Andalus" pitchFamily="18" charset="-78"/>
            </a:endParaRPr>
          </a:p>
        </p:txBody>
      </p:sp>
      <p:pic>
        <p:nvPicPr>
          <p:cNvPr id="4" name="Obraz 3" descr="8d30207a979215d649c7f54156cb6609,0,0.jpg"/>
          <p:cNvPicPr>
            <a:picLocks noChangeAspect="1"/>
          </p:cNvPicPr>
          <p:nvPr/>
        </p:nvPicPr>
        <p:blipFill>
          <a:blip r:embed="rId2" cstate="print"/>
          <a:stretch>
            <a:fillRect/>
          </a:stretch>
        </p:blipFill>
        <p:spPr>
          <a:xfrm>
            <a:off x="2627784" y="4509120"/>
            <a:ext cx="3600400" cy="224124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88640"/>
            <a:ext cx="8229600" cy="4525963"/>
          </a:xfrm>
        </p:spPr>
        <p:txBody>
          <a:bodyPr>
            <a:normAutofit/>
          </a:bodyPr>
          <a:lstStyle/>
          <a:p>
            <a:pPr lvl="1">
              <a:buNone/>
            </a:pPr>
            <a:r>
              <a:rPr lang="pl-PL" sz="2400" dirty="0" smtClean="0">
                <a:latin typeface="Andalus" pitchFamily="18" charset="-78"/>
                <a:cs typeface="Andalus" pitchFamily="18" charset="-78"/>
              </a:rPr>
              <a:t>        </a:t>
            </a:r>
            <a:r>
              <a:rPr lang="en-US" sz="2400" dirty="0" smtClean="0">
                <a:latin typeface="Andalus" pitchFamily="18" charset="-78"/>
                <a:cs typeface="Andalus" pitchFamily="18" charset="-78"/>
              </a:rPr>
              <a:t>Many years of improving issue of human rights wiped out slavery from law of any country. Nowadays taking somebody’s freedom is considered as crime. Today there are </a:t>
            </a:r>
            <a:r>
              <a:rPr lang="en-US" sz="2400" dirty="0" err="1" smtClean="0">
                <a:latin typeface="Andalus" pitchFamily="18" charset="-78"/>
                <a:cs typeface="Andalus" pitchFamily="18" charset="-78"/>
              </a:rPr>
              <a:t>punishements</a:t>
            </a:r>
            <a:r>
              <a:rPr lang="en-US" sz="2400" dirty="0" smtClean="0">
                <a:latin typeface="Andalus" pitchFamily="18" charset="-78"/>
                <a:cs typeface="Andalus" pitchFamily="18" charset="-78"/>
              </a:rPr>
              <a:t> for those take one’s freedom, not those who are deprived of it. We must hope that the times when people were treated as things have past and will never come back</a:t>
            </a:r>
            <a:endParaRPr lang="pl-PL" sz="2400" dirty="0">
              <a:latin typeface="Andalus" pitchFamily="18" charset="-78"/>
              <a:cs typeface="Andalus" pitchFamily="18" charset="-78"/>
            </a:endParaRPr>
          </a:p>
        </p:txBody>
      </p:sp>
      <p:pic>
        <p:nvPicPr>
          <p:cNvPr id="4" name="Obraz 3" descr="Human-rights-picture.jpg"/>
          <p:cNvPicPr>
            <a:picLocks noChangeAspect="1"/>
          </p:cNvPicPr>
          <p:nvPr/>
        </p:nvPicPr>
        <p:blipFill>
          <a:blip r:embed="rId2" cstate="print"/>
          <a:stretch>
            <a:fillRect/>
          </a:stretch>
        </p:blipFill>
        <p:spPr>
          <a:xfrm>
            <a:off x="2699792" y="3140968"/>
            <a:ext cx="3888432" cy="296261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rmAutofit/>
          </a:bodyPr>
          <a:lstStyle/>
          <a:p>
            <a:r>
              <a:rPr lang="pl-PL" sz="5400" dirty="0" err="1" smtClean="0">
                <a:latin typeface="Algerian" pitchFamily="82" charset="0"/>
              </a:rPr>
              <a:t>Glossary</a:t>
            </a:r>
            <a:r>
              <a:rPr lang="pl-PL" sz="5400" smtClean="0">
                <a:latin typeface="Algerian" pitchFamily="82" charset="0"/>
              </a:rPr>
              <a:t> </a:t>
            </a:r>
            <a:endParaRPr lang="pl-PL" sz="5400" dirty="0">
              <a:latin typeface="Algerian" pitchFamily="82" charset="0"/>
            </a:endParaRPr>
          </a:p>
        </p:txBody>
      </p:sp>
      <p:sp>
        <p:nvSpPr>
          <p:cNvPr id="3" name="Symbol zastępczy zawartości 2"/>
          <p:cNvSpPr>
            <a:spLocks noGrp="1"/>
          </p:cNvSpPr>
          <p:nvPr>
            <p:ph idx="1"/>
          </p:nvPr>
        </p:nvSpPr>
        <p:spPr>
          <a:xfrm>
            <a:off x="457200" y="1628800"/>
            <a:ext cx="4114800" cy="4497363"/>
          </a:xfrm>
        </p:spPr>
        <p:txBody>
          <a:bodyPr>
            <a:normAutofit fontScale="40000" lnSpcReduction="20000"/>
          </a:bodyPr>
          <a:lstStyle/>
          <a:p>
            <a:pPr>
              <a:buNone/>
            </a:pPr>
            <a:r>
              <a:rPr lang="pl-PL" dirty="0" err="1" smtClean="0"/>
              <a:t>Plea</a:t>
            </a:r>
            <a:r>
              <a:rPr lang="pl-PL" dirty="0" smtClean="0"/>
              <a:t> -skarga</a:t>
            </a:r>
          </a:p>
          <a:p>
            <a:pPr>
              <a:buNone/>
            </a:pPr>
            <a:r>
              <a:rPr lang="pl-PL" dirty="0" err="1" smtClean="0"/>
              <a:t>Personal</a:t>
            </a:r>
            <a:r>
              <a:rPr lang="pl-PL" dirty="0" smtClean="0"/>
              <a:t> law - prawo osobowe</a:t>
            </a:r>
          </a:p>
          <a:p>
            <a:pPr>
              <a:buNone/>
            </a:pPr>
            <a:r>
              <a:rPr lang="en-US" dirty="0" smtClean="0"/>
              <a:t>Perceive</a:t>
            </a:r>
            <a:r>
              <a:rPr lang="pl-PL" dirty="0" smtClean="0"/>
              <a:t> </a:t>
            </a:r>
            <a:r>
              <a:rPr lang="en-US" dirty="0" smtClean="0"/>
              <a:t>- </a:t>
            </a:r>
            <a:r>
              <a:rPr lang="en-US" dirty="0" err="1" smtClean="0"/>
              <a:t>postrzegac</a:t>
            </a:r>
            <a:endParaRPr lang="pl-PL" dirty="0" smtClean="0"/>
          </a:p>
          <a:p>
            <a:pPr>
              <a:buNone/>
            </a:pPr>
            <a:r>
              <a:rPr lang="en-US" dirty="0" smtClean="0"/>
              <a:t>Nothing further from the truth- </a:t>
            </a:r>
            <a:r>
              <a:rPr lang="en-US" dirty="0" err="1" smtClean="0"/>
              <a:t>nic</a:t>
            </a:r>
            <a:r>
              <a:rPr lang="en-US" dirty="0" smtClean="0"/>
              <a:t> </a:t>
            </a:r>
            <a:r>
              <a:rPr lang="en-US" dirty="0" err="1" smtClean="0"/>
              <a:t>bardziej</a:t>
            </a:r>
            <a:r>
              <a:rPr lang="en-US" dirty="0" smtClean="0"/>
              <a:t> </a:t>
            </a:r>
            <a:r>
              <a:rPr lang="en-US" dirty="0" err="1" smtClean="0"/>
              <a:t>mylnego</a:t>
            </a:r>
            <a:endParaRPr lang="pl-PL" dirty="0" smtClean="0"/>
          </a:p>
          <a:p>
            <a:pPr>
              <a:buNone/>
            </a:pPr>
            <a:r>
              <a:rPr lang="pl-PL" dirty="0" err="1" smtClean="0"/>
              <a:t>Being</a:t>
            </a:r>
            <a:r>
              <a:rPr lang="pl-PL" dirty="0" smtClean="0"/>
              <a:t> - byt, istnienie</a:t>
            </a:r>
          </a:p>
          <a:p>
            <a:pPr>
              <a:buNone/>
            </a:pPr>
            <a:r>
              <a:rPr lang="pl-PL" dirty="0" err="1" smtClean="0"/>
              <a:t>Deprive</a:t>
            </a:r>
            <a:r>
              <a:rPr lang="pl-PL" dirty="0" smtClean="0"/>
              <a:t> -pozbawiać</a:t>
            </a:r>
          </a:p>
          <a:p>
            <a:pPr>
              <a:buNone/>
            </a:pPr>
            <a:r>
              <a:rPr lang="pl-PL" dirty="0" err="1" smtClean="0"/>
              <a:t>Burden</a:t>
            </a:r>
            <a:r>
              <a:rPr lang="pl-PL" dirty="0" smtClean="0"/>
              <a:t> - </a:t>
            </a:r>
            <a:r>
              <a:rPr lang="pl-PL" dirty="0" err="1" smtClean="0"/>
              <a:t>obciązyc</a:t>
            </a:r>
            <a:endParaRPr lang="pl-PL" dirty="0" smtClean="0"/>
          </a:p>
          <a:p>
            <a:pPr>
              <a:buNone/>
            </a:pPr>
            <a:r>
              <a:rPr lang="en-US" dirty="0" smtClean="0"/>
              <a:t>Severe</a:t>
            </a:r>
            <a:r>
              <a:rPr lang="pl-PL" dirty="0" smtClean="0"/>
              <a:t> </a:t>
            </a:r>
            <a:r>
              <a:rPr lang="en-US" dirty="0" smtClean="0"/>
              <a:t>-</a:t>
            </a:r>
            <a:r>
              <a:rPr lang="en-US" dirty="0" err="1" smtClean="0"/>
              <a:t>ciężki</a:t>
            </a:r>
            <a:endParaRPr lang="pl-PL" dirty="0" smtClean="0"/>
          </a:p>
          <a:p>
            <a:pPr>
              <a:buNone/>
            </a:pPr>
            <a:r>
              <a:rPr lang="en-US" dirty="0" smtClean="0"/>
              <a:t>Bulk</a:t>
            </a:r>
            <a:r>
              <a:rPr lang="pl-PL" dirty="0" smtClean="0"/>
              <a:t> </a:t>
            </a:r>
            <a:r>
              <a:rPr lang="en-US" dirty="0" smtClean="0"/>
              <a:t>- </a:t>
            </a:r>
            <a:r>
              <a:rPr lang="en-US" dirty="0" err="1" smtClean="0"/>
              <a:t>duży</a:t>
            </a:r>
            <a:r>
              <a:rPr lang="en-US" dirty="0" smtClean="0"/>
              <a:t> </a:t>
            </a:r>
            <a:r>
              <a:rPr lang="en-US" dirty="0" err="1" smtClean="0"/>
              <a:t>rozmiar</a:t>
            </a:r>
            <a:endParaRPr lang="pl-PL" dirty="0" smtClean="0"/>
          </a:p>
          <a:p>
            <a:pPr>
              <a:buNone/>
            </a:pPr>
            <a:r>
              <a:rPr lang="en-US" dirty="0" smtClean="0"/>
              <a:t>Invention</a:t>
            </a:r>
            <a:r>
              <a:rPr lang="pl-PL" dirty="0" smtClean="0"/>
              <a:t> </a:t>
            </a:r>
            <a:r>
              <a:rPr lang="en-US" dirty="0" smtClean="0"/>
              <a:t>- </a:t>
            </a:r>
            <a:r>
              <a:rPr lang="en-US" dirty="0" err="1" smtClean="0"/>
              <a:t>wynalazek</a:t>
            </a:r>
            <a:endParaRPr lang="pl-PL" dirty="0" smtClean="0"/>
          </a:p>
          <a:p>
            <a:pPr>
              <a:buNone/>
            </a:pPr>
            <a:r>
              <a:rPr lang="en-US" dirty="0" smtClean="0"/>
              <a:t>Breeding</a:t>
            </a:r>
            <a:r>
              <a:rPr lang="pl-PL" dirty="0" smtClean="0"/>
              <a:t> </a:t>
            </a:r>
            <a:r>
              <a:rPr lang="en-US" dirty="0" smtClean="0"/>
              <a:t>- </a:t>
            </a:r>
            <a:r>
              <a:rPr lang="en-US" dirty="0" err="1" smtClean="0"/>
              <a:t>rozmnażanie</a:t>
            </a:r>
            <a:endParaRPr lang="pl-PL" dirty="0" smtClean="0"/>
          </a:p>
          <a:p>
            <a:pPr>
              <a:buNone/>
            </a:pPr>
            <a:r>
              <a:rPr lang="en-US" dirty="0" smtClean="0"/>
              <a:t>Twelve Tables- 12 </a:t>
            </a:r>
            <a:r>
              <a:rPr lang="en-US" dirty="0" err="1" smtClean="0"/>
              <a:t>tablic</a:t>
            </a:r>
            <a:endParaRPr lang="pl-PL" dirty="0" smtClean="0"/>
          </a:p>
          <a:p>
            <a:pPr>
              <a:buNone/>
            </a:pPr>
            <a:r>
              <a:rPr lang="pl-PL" dirty="0" smtClean="0"/>
              <a:t>Long standing- długo trwać, o długiej tradycji</a:t>
            </a:r>
          </a:p>
          <a:p>
            <a:pPr>
              <a:buNone/>
            </a:pPr>
            <a:r>
              <a:rPr lang="pl-PL" dirty="0" smtClean="0"/>
              <a:t>Legal </a:t>
            </a:r>
            <a:r>
              <a:rPr lang="pl-PL" dirty="0" err="1" smtClean="0"/>
              <a:t>capacity</a:t>
            </a:r>
            <a:r>
              <a:rPr lang="pl-PL" dirty="0" smtClean="0"/>
              <a:t>- zdolność prawna </a:t>
            </a:r>
          </a:p>
          <a:p>
            <a:pPr>
              <a:buNone/>
            </a:pPr>
            <a:r>
              <a:rPr lang="pl-PL" dirty="0" err="1" smtClean="0"/>
              <a:t>Appearance</a:t>
            </a:r>
            <a:r>
              <a:rPr lang="pl-PL" dirty="0" smtClean="0"/>
              <a:t>- zjawisko</a:t>
            </a:r>
          </a:p>
          <a:p>
            <a:pPr>
              <a:buNone/>
            </a:pPr>
            <a:r>
              <a:rPr lang="pl-PL" dirty="0" smtClean="0"/>
              <a:t>Draft Animals- zwierze pociągowe</a:t>
            </a:r>
          </a:p>
          <a:p>
            <a:pPr>
              <a:buNone/>
            </a:pPr>
            <a:r>
              <a:rPr lang="pl-PL" dirty="0" err="1" smtClean="0"/>
              <a:t>Affair</a:t>
            </a:r>
            <a:r>
              <a:rPr lang="pl-PL" dirty="0" smtClean="0"/>
              <a:t>- sprawa</a:t>
            </a:r>
          </a:p>
          <a:p>
            <a:pPr>
              <a:buNone/>
            </a:pPr>
            <a:r>
              <a:rPr lang="pl-PL" dirty="0" err="1" smtClean="0"/>
              <a:t>Accordingly</a:t>
            </a:r>
            <a:r>
              <a:rPr lang="pl-PL" dirty="0" smtClean="0"/>
              <a:t> – konsekwentnie </a:t>
            </a:r>
          </a:p>
          <a:p>
            <a:pPr>
              <a:buNone/>
            </a:pPr>
            <a:r>
              <a:rPr lang="pl-PL" dirty="0" err="1" smtClean="0"/>
              <a:t>Enumerate</a:t>
            </a:r>
            <a:r>
              <a:rPr lang="pl-PL" dirty="0" smtClean="0"/>
              <a:t>- </a:t>
            </a:r>
            <a:r>
              <a:rPr lang="pl-PL" dirty="0" err="1" smtClean="0"/>
              <a:t>wyliczyc</a:t>
            </a:r>
            <a:endParaRPr lang="pl-PL" dirty="0" smtClean="0"/>
          </a:p>
          <a:p>
            <a:pPr>
              <a:buNone/>
            </a:pPr>
            <a:r>
              <a:rPr lang="pl-PL" dirty="0" smtClean="0"/>
              <a:t>Form- utworzyć</a:t>
            </a:r>
          </a:p>
          <a:p>
            <a:pPr>
              <a:buNone/>
            </a:pPr>
            <a:r>
              <a:rPr lang="en-US" dirty="0" smtClean="0"/>
              <a:t>Battle- </a:t>
            </a:r>
            <a:r>
              <a:rPr lang="en-US" dirty="0" err="1" smtClean="0"/>
              <a:t>bitwa</a:t>
            </a:r>
            <a:endParaRPr lang="pl-PL" dirty="0" smtClean="0"/>
          </a:p>
          <a:p>
            <a:pPr>
              <a:buNone/>
            </a:pPr>
            <a:r>
              <a:rPr lang="en-US" dirty="0" smtClean="0"/>
              <a:t>Foreigner- </a:t>
            </a:r>
            <a:r>
              <a:rPr lang="en-US" dirty="0" err="1" smtClean="0"/>
              <a:t>cudzoziemiec</a:t>
            </a:r>
            <a:endParaRPr lang="pl-PL" dirty="0"/>
          </a:p>
        </p:txBody>
      </p:sp>
      <p:sp>
        <p:nvSpPr>
          <p:cNvPr id="6" name="pole tekstowe 5"/>
          <p:cNvSpPr txBox="1"/>
          <p:nvPr/>
        </p:nvSpPr>
        <p:spPr>
          <a:xfrm>
            <a:off x="5292080" y="1772816"/>
            <a:ext cx="3384376" cy="4493538"/>
          </a:xfrm>
          <a:prstGeom prst="rect">
            <a:avLst/>
          </a:prstGeom>
          <a:noFill/>
        </p:spPr>
        <p:txBody>
          <a:bodyPr wrap="square" rtlCol="0">
            <a:spAutoFit/>
          </a:bodyPr>
          <a:lstStyle/>
          <a:p>
            <a:r>
              <a:rPr lang="en-US" sz="1300" dirty="0" err="1" smtClean="0"/>
              <a:t>Quirit</a:t>
            </a:r>
            <a:r>
              <a:rPr lang="en-US" sz="1300" dirty="0" smtClean="0"/>
              <a:t> law- </a:t>
            </a:r>
            <a:r>
              <a:rPr lang="en-US" sz="1300" dirty="0" err="1" smtClean="0"/>
              <a:t>prawo</a:t>
            </a:r>
            <a:r>
              <a:rPr lang="en-US" sz="1300" dirty="0" smtClean="0"/>
              <a:t> </a:t>
            </a:r>
            <a:r>
              <a:rPr lang="en-US" sz="1300" dirty="0" err="1" smtClean="0"/>
              <a:t>kwirytow</a:t>
            </a:r>
            <a:endParaRPr lang="pl-PL" sz="1300" dirty="0" smtClean="0"/>
          </a:p>
          <a:p>
            <a:r>
              <a:rPr lang="pl-PL" sz="1300" dirty="0" err="1" smtClean="0"/>
              <a:t>Desertion</a:t>
            </a:r>
            <a:r>
              <a:rPr lang="pl-PL" sz="1300" dirty="0" smtClean="0"/>
              <a:t>- dezercja</a:t>
            </a:r>
          </a:p>
          <a:p>
            <a:r>
              <a:rPr lang="pl-PL" sz="1300" dirty="0" err="1" smtClean="0"/>
              <a:t>Creditor</a:t>
            </a:r>
            <a:r>
              <a:rPr lang="pl-PL" sz="1300" dirty="0" smtClean="0"/>
              <a:t>- wierzyciel</a:t>
            </a:r>
          </a:p>
          <a:p>
            <a:r>
              <a:rPr lang="pl-PL" sz="1300" dirty="0" err="1" smtClean="0"/>
              <a:t>Debtor</a:t>
            </a:r>
            <a:r>
              <a:rPr lang="pl-PL" sz="1300" dirty="0" smtClean="0"/>
              <a:t>- dłużnik</a:t>
            </a:r>
          </a:p>
          <a:p>
            <a:r>
              <a:rPr lang="pl-PL" sz="1300" dirty="0" smtClean="0"/>
              <a:t>In </a:t>
            </a:r>
            <a:r>
              <a:rPr lang="pl-PL" sz="1300" dirty="0" err="1" smtClean="0"/>
              <a:t>flagrante</a:t>
            </a:r>
            <a:r>
              <a:rPr lang="pl-PL" sz="1300" dirty="0" smtClean="0"/>
              <a:t>- na gorącym uczynku</a:t>
            </a:r>
          </a:p>
          <a:p>
            <a:r>
              <a:rPr lang="en-US" sz="1300" dirty="0" smtClean="0"/>
              <a:t>Death penalty- </a:t>
            </a:r>
            <a:r>
              <a:rPr lang="en-US" sz="1300" dirty="0" err="1" smtClean="0"/>
              <a:t>kara</a:t>
            </a:r>
            <a:r>
              <a:rPr lang="en-US" sz="1300" dirty="0" smtClean="0"/>
              <a:t> </a:t>
            </a:r>
            <a:r>
              <a:rPr lang="en-US" sz="1300" dirty="0" err="1" smtClean="0"/>
              <a:t>śmierci</a:t>
            </a:r>
            <a:endParaRPr lang="pl-PL" sz="1300" dirty="0" smtClean="0"/>
          </a:p>
          <a:p>
            <a:r>
              <a:rPr lang="en-US" sz="1300" dirty="0" smtClean="0"/>
              <a:t>In the course of time- z </a:t>
            </a:r>
            <a:r>
              <a:rPr lang="en-US" sz="1300" dirty="0" err="1" smtClean="0"/>
              <a:t>biegiem</a:t>
            </a:r>
            <a:r>
              <a:rPr lang="en-US" sz="1300" dirty="0" smtClean="0"/>
              <a:t> </a:t>
            </a:r>
            <a:r>
              <a:rPr lang="en-US" sz="1300" dirty="0" err="1" smtClean="0"/>
              <a:t>czasu</a:t>
            </a:r>
            <a:endParaRPr lang="pl-PL" sz="1300" dirty="0" smtClean="0"/>
          </a:p>
          <a:p>
            <a:r>
              <a:rPr lang="pl-PL" sz="1300" dirty="0" err="1" smtClean="0"/>
              <a:t>Inhumanly</a:t>
            </a:r>
            <a:r>
              <a:rPr lang="pl-PL" sz="1300" dirty="0" smtClean="0"/>
              <a:t>- nieludzko</a:t>
            </a:r>
          </a:p>
          <a:p>
            <a:r>
              <a:rPr lang="pl-PL" sz="1300" dirty="0" err="1" smtClean="0"/>
              <a:t>Acquire</a:t>
            </a:r>
            <a:r>
              <a:rPr lang="pl-PL" sz="1300" dirty="0" smtClean="0"/>
              <a:t>- nabywać</a:t>
            </a:r>
          </a:p>
          <a:p>
            <a:r>
              <a:rPr lang="pl-PL" sz="1300" dirty="0" err="1" smtClean="0"/>
              <a:t>Devoid</a:t>
            </a:r>
            <a:r>
              <a:rPr lang="pl-PL" sz="1300" dirty="0" smtClean="0"/>
              <a:t>- pozbawiać</a:t>
            </a:r>
          </a:p>
          <a:p>
            <a:r>
              <a:rPr lang="pl-PL" sz="1300" dirty="0" smtClean="0"/>
              <a:t>Business trade- obrót handlowy</a:t>
            </a:r>
          </a:p>
          <a:p>
            <a:r>
              <a:rPr lang="pl-PL" sz="1300" dirty="0" err="1" smtClean="0"/>
              <a:t>Mental</a:t>
            </a:r>
            <a:r>
              <a:rPr lang="pl-PL" sz="1300" dirty="0" smtClean="0"/>
              <a:t> </a:t>
            </a:r>
            <a:r>
              <a:rPr lang="pl-PL" sz="1300" dirty="0" err="1" smtClean="0"/>
              <a:t>skills</a:t>
            </a:r>
            <a:r>
              <a:rPr lang="pl-PL" sz="1300" dirty="0" smtClean="0"/>
              <a:t>- zdolności umysłowe</a:t>
            </a:r>
          </a:p>
          <a:p>
            <a:r>
              <a:rPr lang="pl-PL" sz="1300" dirty="0" err="1" smtClean="0"/>
              <a:t>Enterprise</a:t>
            </a:r>
            <a:r>
              <a:rPr lang="pl-PL" sz="1300" dirty="0" smtClean="0"/>
              <a:t>- przedsiębiorstwo</a:t>
            </a:r>
          </a:p>
          <a:p>
            <a:r>
              <a:rPr lang="pl-PL" sz="1300" dirty="0" smtClean="0"/>
              <a:t>Management- zarządzanie</a:t>
            </a:r>
          </a:p>
          <a:p>
            <a:r>
              <a:rPr lang="pl-PL" sz="1300" dirty="0" smtClean="0"/>
              <a:t>Stall-zgasnąć</a:t>
            </a:r>
          </a:p>
          <a:p>
            <a:r>
              <a:rPr lang="en-US" sz="1300" dirty="0" smtClean="0"/>
              <a:t>Appropriate- </a:t>
            </a:r>
            <a:r>
              <a:rPr lang="en-US" sz="1300" dirty="0" err="1" smtClean="0"/>
              <a:t>zawłaszczyć</a:t>
            </a:r>
            <a:endParaRPr lang="pl-PL" sz="1300" dirty="0" smtClean="0"/>
          </a:p>
          <a:p>
            <a:r>
              <a:rPr lang="en-US" sz="1300" dirty="0" smtClean="0"/>
              <a:t>Censorial list- </a:t>
            </a:r>
            <a:r>
              <a:rPr lang="en-US" sz="1300" dirty="0" err="1" smtClean="0"/>
              <a:t>spis</a:t>
            </a:r>
            <a:r>
              <a:rPr lang="en-US" sz="1300" dirty="0" smtClean="0"/>
              <a:t> </a:t>
            </a:r>
            <a:r>
              <a:rPr lang="en-US" sz="1300" dirty="0" err="1" smtClean="0"/>
              <a:t>cenzorski</a:t>
            </a:r>
            <a:endParaRPr lang="pl-PL" sz="1300" dirty="0" smtClean="0"/>
          </a:p>
          <a:p>
            <a:r>
              <a:rPr lang="en-US" sz="1300" dirty="0" smtClean="0"/>
              <a:t>Congregation- </a:t>
            </a:r>
            <a:r>
              <a:rPr lang="en-US" sz="1300" dirty="0" err="1" smtClean="0"/>
              <a:t>wierni</a:t>
            </a:r>
            <a:endParaRPr lang="pl-PL" sz="1300" dirty="0" smtClean="0"/>
          </a:p>
          <a:p>
            <a:r>
              <a:rPr lang="pl-PL" sz="1300" dirty="0" err="1" smtClean="0"/>
              <a:t>Abuse</a:t>
            </a:r>
            <a:r>
              <a:rPr lang="pl-PL" sz="1300" dirty="0" smtClean="0"/>
              <a:t>- nadużycie</a:t>
            </a:r>
          </a:p>
          <a:p>
            <a:r>
              <a:rPr lang="pl-PL" sz="1300" dirty="0" err="1" smtClean="0"/>
              <a:t>Act-ustawa</a:t>
            </a:r>
            <a:endParaRPr lang="pl-PL" sz="1300" dirty="0" smtClean="0"/>
          </a:p>
          <a:p>
            <a:r>
              <a:rPr lang="pl-PL" sz="1300" dirty="0" smtClean="0"/>
              <a:t> </a:t>
            </a:r>
            <a:r>
              <a:rPr lang="pl-PL" sz="1300" dirty="0" err="1" smtClean="0"/>
              <a:t>Right</a:t>
            </a:r>
            <a:r>
              <a:rPr lang="pl-PL" sz="1300" dirty="0" smtClean="0"/>
              <a:t> </a:t>
            </a:r>
            <a:r>
              <a:rPr lang="pl-PL" sz="1300" dirty="0" err="1" smtClean="0"/>
              <a:t>in</a:t>
            </a:r>
            <a:r>
              <a:rPr lang="pl-PL" sz="1300" dirty="0" smtClean="0"/>
              <a:t> Rem- prawo rzeczowe</a:t>
            </a:r>
          </a:p>
          <a:p>
            <a:r>
              <a:rPr lang="pl-PL" sz="1300" dirty="0" smtClean="0"/>
              <a:t>Commercial Exchange- wymiana handlowa</a:t>
            </a:r>
            <a:endParaRPr lang="pl-PL" sz="13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latin typeface="Algerian" pitchFamily="82" charset="0"/>
              </a:rPr>
              <a:t>Bibliography</a:t>
            </a:r>
            <a:endParaRPr lang="pl-PL" dirty="0">
              <a:latin typeface="Algerian" pitchFamily="82" charset="0"/>
            </a:endParaRPr>
          </a:p>
        </p:txBody>
      </p:sp>
      <p:sp>
        <p:nvSpPr>
          <p:cNvPr id="3" name="Symbol zastępczy zawartości 2"/>
          <p:cNvSpPr>
            <a:spLocks noGrp="1"/>
          </p:cNvSpPr>
          <p:nvPr>
            <p:ph idx="1"/>
          </p:nvPr>
        </p:nvSpPr>
        <p:spPr/>
        <p:txBody>
          <a:bodyPr>
            <a:normAutofit/>
          </a:bodyPr>
          <a:lstStyle/>
          <a:p>
            <a:pPr>
              <a:buNone/>
            </a:pPr>
            <a:r>
              <a:rPr lang="pl-PL" sz="2400" dirty="0" smtClean="0"/>
              <a:t>-„Rzymskie Prawo Prywatne” Marek Kuryłowicz, Adam Wiliński, Warszawa 2008</a:t>
            </a:r>
          </a:p>
          <a:p>
            <a:pPr>
              <a:buNone/>
            </a:pPr>
            <a:r>
              <a:rPr lang="pl-PL" sz="2400" dirty="0" smtClean="0"/>
              <a:t>-</a:t>
            </a:r>
            <a:r>
              <a:rPr lang="pl-PL" sz="2400" dirty="0" err="1" smtClean="0"/>
              <a:t>www.imperiumromanum.pl</a:t>
            </a:r>
            <a:endParaRPr lang="pl-PL" sz="2400" dirty="0" smtClean="0"/>
          </a:p>
          <a:p>
            <a:pPr>
              <a:buNone/>
            </a:pPr>
            <a:r>
              <a:rPr lang="pl-PL" sz="2400" dirty="0" smtClean="0"/>
              <a:t>-</a:t>
            </a:r>
            <a:r>
              <a:rPr lang="pl-PL" sz="2400" dirty="0" err="1" smtClean="0"/>
              <a:t>www.wikipedia.pl</a:t>
            </a:r>
            <a:endParaRPr lang="pl-PL" sz="2400" dirty="0" smtClean="0"/>
          </a:p>
          <a:p>
            <a:pPr>
              <a:buNone/>
            </a:pPr>
            <a:endParaRPr lang="pl-PL"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764704"/>
            <a:ext cx="8229600" cy="4525963"/>
          </a:xfrm>
        </p:spPr>
        <p:txBody>
          <a:bodyPr/>
          <a:lstStyle/>
          <a:p>
            <a:pPr>
              <a:buNone/>
            </a:pPr>
            <a:r>
              <a:rPr lang="pl-PL" dirty="0" smtClean="0"/>
              <a:t>                </a:t>
            </a:r>
          </a:p>
          <a:p>
            <a:pPr>
              <a:buNone/>
            </a:pPr>
            <a:endParaRPr lang="pl-PL" dirty="0" smtClean="0"/>
          </a:p>
          <a:p>
            <a:pPr algn="ctr">
              <a:buNone/>
            </a:pPr>
            <a:r>
              <a:rPr lang="pl-PL" sz="4800" dirty="0" err="1" smtClean="0">
                <a:latin typeface="Algerian" pitchFamily="82" charset="0"/>
              </a:rPr>
              <a:t>Thank</a:t>
            </a:r>
            <a:r>
              <a:rPr lang="pl-PL" sz="4800" dirty="0" smtClean="0">
                <a:latin typeface="Algerian" pitchFamily="82" charset="0"/>
              </a:rPr>
              <a:t> </a:t>
            </a:r>
            <a:r>
              <a:rPr lang="pl-PL" sz="4800" dirty="0" err="1" smtClean="0">
                <a:latin typeface="Algerian" pitchFamily="82" charset="0"/>
              </a:rPr>
              <a:t>you</a:t>
            </a:r>
            <a:r>
              <a:rPr lang="pl-PL" sz="4800" dirty="0" smtClean="0">
                <a:latin typeface="Algerian" pitchFamily="82" charset="0"/>
              </a:rPr>
              <a:t> for </a:t>
            </a:r>
            <a:r>
              <a:rPr lang="pl-PL" sz="4800" dirty="0" err="1" smtClean="0">
                <a:latin typeface="Algerian" pitchFamily="82" charset="0"/>
              </a:rPr>
              <a:t>your</a:t>
            </a:r>
            <a:r>
              <a:rPr lang="pl-PL" sz="4800" dirty="0" smtClean="0">
                <a:latin typeface="Algerian" pitchFamily="82" charset="0"/>
              </a:rPr>
              <a:t> </a:t>
            </a:r>
            <a:r>
              <a:rPr lang="pl-PL" sz="4800" dirty="0" err="1" smtClean="0">
                <a:latin typeface="Algerian" pitchFamily="82" charset="0"/>
              </a:rPr>
              <a:t>attention</a:t>
            </a:r>
            <a:r>
              <a:rPr lang="pl-PL" sz="4800" dirty="0" smtClean="0">
                <a:latin typeface="Algerian" pitchFamily="82" charset="0"/>
              </a:rPr>
              <a:t> !</a:t>
            </a:r>
            <a:endParaRPr lang="pl-PL" sz="4800" dirty="0">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19256" cy="850106"/>
          </a:xfrm>
        </p:spPr>
        <p:txBody>
          <a:bodyPr/>
          <a:lstStyle/>
          <a:p>
            <a:r>
              <a:rPr lang="pl-PL" dirty="0" smtClean="0">
                <a:latin typeface="Algerian" pitchFamily="82" charset="0"/>
              </a:rPr>
              <a:t>Roman Law</a:t>
            </a:r>
            <a:endParaRPr lang="pl-PL" dirty="0">
              <a:latin typeface="Algerian" pitchFamily="82" charset="0"/>
            </a:endParaRPr>
          </a:p>
        </p:txBody>
      </p:sp>
      <p:sp>
        <p:nvSpPr>
          <p:cNvPr id="3" name="Symbol zastępczy zawartości 2"/>
          <p:cNvSpPr>
            <a:spLocks noGrp="1"/>
          </p:cNvSpPr>
          <p:nvPr>
            <p:ph idx="1"/>
          </p:nvPr>
        </p:nvSpPr>
        <p:spPr/>
        <p:txBody>
          <a:bodyPr/>
          <a:lstStyle/>
          <a:p>
            <a:endParaRPr lang="pl-PL" dirty="0" smtClean="0"/>
          </a:p>
          <a:p>
            <a:endParaRPr lang="pl-PL" dirty="0"/>
          </a:p>
          <a:p>
            <a:endParaRPr lang="pl-PL" sz="2000" dirty="0" smtClean="0"/>
          </a:p>
          <a:p>
            <a:pPr>
              <a:buNone/>
            </a:pPr>
            <a:r>
              <a:rPr lang="pl-PL" sz="1800" dirty="0">
                <a:latin typeface="Algerian" pitchFamily="82" charset="0"/>
              </a:rPr>
              <a:t> </a:t>
            </a:r>
            <a:r>
              <a:rPr lang="pl-PL" sz="1800" dirty="0" smtClean="0">
                <a:latin typeface="Algerian" pitchFamily="82" charset="0"/>
              </a:rPr>
              <a:t>     </a:t>
            </a:r>
            <a:r>
              <a:rPr lang="pl-PL" sz="1800" dirty="0" err="1" smtClean="0">
                <a:latin typeface="Algerian" pitchFamily="82" charset="0"/>
              </a:rPr>
              <a:t>Personal</a:t>
            </a:r>
            <a:r>
              <a:rPr lang="pl-PL" sz="1800" dirty="0" smtClean="0">
                <a:latin typeface="Algerian" pitchFamily="82" charset="0"/>
              </a:rPr>
              <a:t>                                                                                       </a:t>
            </a:r>
            <a:r>
              <a:rPr lang="pl-PL" sz="1800" dirty="0" err="1" smtClean="0">
                <a:latin typeface="Algerian" pitchFamily="82" charset="0"/>
              </a:rPr>
              <a:t>Right</a:t>
            </a:r>
            <a:r>
              <a:rPr lang="pl-PL" sz="1800" dirty="0" smtClean="0">
                <a:latin typeface="Algerian" pitchFamily="82" charset="0"/>
              </a:rPr>
              <a:t> </a:t>
            </a:r>
            <a:r>
              <a:rPr lang="pl-PL" sz="1800" dirty="0" err="1" smtClean="0">
                <a:latin typeface="Algerian" pitchFamily="82" charset="0"/>
              </a:rPr>
              <a:t>in</a:t>
            </a:r>
            <a:r>
              <a:rPr lang="pl-PL" sz="1800" dirty="0" smtClean="0">
                <a:latin typeface="Algerian" pitchFamily="82" charset="0"/>
              </a:rPr>
              <a:t> Rem</a:t>
            </a:r>
          </a:p>
          <a:p>
            <a:pPr>
              <a:buNone/>
            </a:pPr>
            <a:r>
              <a:rPr lang="pl-PL" sz="1800" dirty="0" smtClean="0">
                <a:latin typeface="Algerian" pitchFamily="82" charset="0"/>
              </a:rPr>
              <a:t>         Law</a:t>
            </a:r>
          </a:p>
          <a:p>
            <a:pPr>
              <a:buNone/>
            </a:pPr>
            <a:endParaRPr lang="pl-PL" sz="1800" dirty="0">
              <a:latin typeface="Algerian" pitchFamily="82" charset="0"/>
            </a:endParaRPr>
          </a:p>
          <a:p>
            <a:pPr>
              <a:buNone/>
            </a:pPr>
            <a:r>
              <a:rPr lang="pl-PL" sz="1800" dirty="0" smtClean="0">
                <a:latin typeface="Algerian" pitchFamily="82" charset="0"/>
              </a:rPr>
              <a:t>                                  </a:t>
            </a:r>
            <a:r>
              <a:rPr lang="pl-PL" sz="1800" dirty="0" err="1" smtClean="0">
                <a:latin typeface="Algerian" pitchFamily="82" charset="0"/>
              </a:rPr>
              <a:t>Family</a:t>
            </a:r>
            <a:r>
              <a:rPr lang="pl-PL" sz="1800" dirty="0" smtClean="0">
                <a:latin typeface="Algerian" pitchFamily="82" charset="0"/>
              </a:rPr>
              <a:t> Law                         </a:t>
            </a:r>
            <a:r>
              <a:rPr lang="pl-PL" sz="1800" dirty="0" err="1" smtClean="0">
                <a:latin typeface="Algerian" pitchFamily="82" charset="0"/>
              </a:rPr>
              <a:t>Inheritance</a:t>
            </a:r>
            <a:r>
              <a:rPr lang="pl-PL" sz="1800" dirty="0" smtClean="0">
                <a:latin typeface="Algerian" pitchFamily="82" charset="0"/>
              </a:rPr>
              <a:t> Law</a:t>
            </a:r>
          </a:p>
          <a:p>
            <a:pPr>
              <a:buNone/>
            </a:pPr>
            <a:endParaRPr lang="pl-PL" sz="2000" dirty="0"/>
          </a:p>
        </p:txBody>
      </p:sp>
      <p:cxnSp>
        <p:nvCxnSpPr>
          <p:cNvPr id="5" name="Łącznik prosty ze strzałką 4"/>
          <p:cNvCxnSpPr/>
          <p:nvPr/>
        </p:nvCxnSpPr>
        <p:spPr>
          <a:xfrm flipH="1">
            <a:off x="1403648" y="1052736"/>
            <a:ext cx="1872208" cy="1872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Łącznik prosty ze strzałką 6"/>
          <p:cNvCxnSpPr/>
          <p:nvPr/>
        </p:nvCxnSpPr>
        <p:spPr>
          <a:xfrm flipH="1">
            <a:off x="3203848" y="1052736"/>
            <a:ext cx="648072" cy="30963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Łącznik prosty ze strzałką 8"/>
          <p:cNvCxnSpPr/>
          <p:nvPr/>
        </p:nvCxnSpPr>
        <p:spPr>
          <a:xfrm>
            <a:off x="5292080" y="1052736"/>
            <a:ext cx="576064" cy="3168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Łącznik prosty ze strzałką 10"/>
          <p:cNvCxnSpPr/>
          <p:nvPr/>
        </p:nvCxnSpPr>
        <p:spPr>
          <a:xfrm>
            <a:off x="5940152" y="1052736"/>
            <a:ext cx="1584176" cy="1872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latin typeface="Algerian" pitchFamily="82" charset="0"/>
              </a:rPr>
              <a:t>Inception</a:t>
            </a:r>
            <a:r>
              <a:rPr lang="pl-PL" dirty="0" smtClean="0">
                <a:latin typeface="Algerian" pitchFamily="82" charset="0"/>
              </a:rPr>
              <a:t> of </a:t>
            </a:r>
            <a:r>
              <a:rPr lang="pl-PL" dirty="0" err="1" smtClean="0">
                <a:latin typeface="Algerian" pitchFamily="82" charset="0"/>
              </a:rPr>
              <a:t>Slavery</a:t>
            </a:r>
            <a:endParaRPr lang="pl-PL" dirty="0">
              <a:latin typeface="Algerian" pitchFamily="82" charset="0"/>
            </a:endParaRPr>
          </a:p>
        </p:txBody>
      </p:sp>
      <p:sp>
        <p:nvSpPr>
          <p:cNvPr id="3" name="Symbol zastępczy zawartości 2"/>
          <p:cNvSpPr>
            <a:spLocks noGrp="1"/>
          </p:cNvSpPr>
          <p:nvPr>
            <p:ph idx="1"/>
          </p:nvPr>
        </p:nvSpPr>
        <p:spPr/>
        <p:txBody>
          <a:bodyPr>
            <a:normAutofit/>
          </a:bodyPr>
          <a:lstStyle/>
          <a:p>
            <a:pPr>
              <a:buNone/>
            </a:pPr>
            <a:r>
              <a:rPr lang="pl-PL" sz="2400" i="1" dirty="0" smtClean="0">
                <a:latin typeface="Andalus" pitchFamily="18" charset="-78"/>
                <a:cs typeface="Andalus" pitchFamily="18" charset="-78"/>
              </a:rPr>
              <a:t>		</a:t>
            </a:r>
            <a:r>
              <a:rPr lang="en-US" sz="2400" i="1" dirty="0" smtClean="0">
                <a:latin typeface="Andalus" pitchFamily="18" charset="-78"/>
                <a:cs typeface="Andalus" pitchFamily="18" charset="-78"/>
              </a:rPr>
              <a:t>“Slavery </a:t>
            </a:r>
            <a:r>
              <a:rPr lang="en-US" sz="2400" i="1" dirty="0">
                <a:latin typeface="Andalus" pitchFamily="18" charset="-78"/>
                <a:cs typeface="Andalus" pitchFamily="18" charset="-78"/>
              </a:rPr>
              <a:t>is a human invention and not found in nature. Indeed, it was that other human invention, war, which provided the bulk of slaves, but they were also the bounty of piracy ... or the product of breeding</a:t>
            </a:r>
            <a:r>
              <a:rPr lang="en-US" sz="2400" i="1" dirty="0" smtClean="0">
                <a:latin typeface="Andalus" pitchFamily="18" charset="-78"/>
                <a:cs typeface="Andalus" pitchFamily="18" charset="-78"/>
              </a:rPr>
              <a:t>”</a:t>
            </a:r>
            <a:r>
              <a:rPr lang="pl-PL" sz="2400" i="1" dirty="0" smtClean="0">
                <a:latin typeface="Andalus" pitchFamily="18" charset="-78"/>
                <a:cs typeface="Andalus" pitchFamily="18" charset="-78"/>
              </a:rPr>
              <a:t>  -</a:t>
            </a:r>
            <a:r>
              <a:rPr lang="pl-PL" sz="2400" i="1" smtClean="0">
                <a:latin typeface="Andalus" pitchFamily="18" charset="-78"/>
                <a:cs typeface="Andalus" pitchFamily="18" charset="-78"/>
              </a:rPr>
              <a:t>Gaius</a:t>
            </a:r>
            <a:endParaRPr lang="pl-PL" sz="2400" i="1" dirty="0" smtClean="0">
              <a:latin typeface="Andalus" pitchFamily="18" charset="-78"/>
              <a:cs typeface="Andalus" pitchFamily="18" charset="-78"/>
            </a:endParaRPr>
          </a:p>
          <a:p>
            <a:pPr>
              <a:buNone/>
            </a:pPr>
            <a:endParaRPr lang="pl-PL" sz="2400" i="1" dirty="0">
              <a:latin typeface="Andalus" pitchFamily="18" charset="-78"/>
              <a:cs typeface="Andalus" pitchFamily="18" charset="-78"/>
            </a:endParaRPr>
          </a:p>
          <a:p>
            <a:pPr>
              <a:buNone/>
            </a:pPr>
            <a:endParaRPr lang="pl-PL" sz="2400" i="1" dirty="0">
              <a:latin typeface="Andalus" pitchFamily="18" charset="-78"/>
              <a:cs typeface="Andalus" pitchFamily="18" charset="-78"/>
            </a:endParaRPr>
          </a:p>
        </p:txBody>
      </p:sp>
      <p:pic>
        <p:nvPicPr>
          <p:cNvPr id="4" name="Obraz 3" descr="niewolnictwo.jpg"/>
          <p:cNvPicPr>
            <a:picLocks noChangeAspect="1"/>
          </p:cNvPicPr>
          <p:nvPr/>
        </p:nvPicPr>
        <p:blipFill>
          <a:blip r:embed="rId2" cstate="print"/>
          <a:stretch>
            <a:fillRect/>
          </a:stretch>
        </p:blipFill>
        <p:spPr>
          <a:xfrm>
            <a:off x="2411760" y="3645024"/>
            <a:ext cx="4464496" cy="271794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latin typeface="Algerian" pitchFamily="82" charset="0"/>
              </a:rPr>
              <a:t>Statuses</a:t>
            </a:r>
            <a:r>
              <a:rPr lang="pl-PL" dirty="0" smtClean="0">
                <a:latin typeface="Algerian" pitchFamily="82" charset="0"/>
              </a:rPr>
              <a:t> of Roman </a:t>
            </a:r>
            <a:r>
              <a:rPr lang="pl-PL" dirty="0" err="1" smtClean="0">
                <a:latin typeface="Algerian" pitchFamily="82" charset="0"/>
              </a:rPr>
              <a:t>Citizen</a:t>
            </a:r>
            <a:endParaRPr lang="pl-PL" dirty="0">
              <a:latin typeface="Algerian" pitchFamily="82" charset="0"/>
            </a:endParaRPr>
          </a:p>
        </p:txBody>
      </p:sp>
      <p:sp>
        <p:nvSpPr>
          <p:cNvPr id="3" name="Symbol zastępczy zawartości 2"/>
          <p:cNvSpPr>
            <a:spLocks noGrp="1"/>
          </p:cNvSpPr>
          <p:nvPr>
            <p:ph idx="1"/>
          </p:nvPr>
        </p:nvSpPr>
        <p:spPr/>
        <p:txBody>
          <a:bodyPr/>
          <a:lstStyle/>
          <a:p>
            <a:r>
              <a:rPr lang="pl-PL" b="1" dirty="0" smtClean="0">
                <a:latin typeface="Baskerville Old Face" pitchFamily="18" charset="0"/>
              </a:rPr>
              <a:t>Status </a:t>
            </a:r>
            <a:r>
              <a:rPr lang="pl-PL" b="1" dirty="0" err="1" smtClean="0">
                <a:latin typeface="Baskerville Old Face" pitchFamily="18" charset="0"/>
              </a:rPr>
              <a:t>libertatis</a:t>
            </a:r>
            <a:r>
              <a:rPr lang="pl-PL" b="1" dirty="0" smtClean="0">
                <a:latin typeface="Baskerville Old Face" pitchFamily="18" charset="0"/>
              </a:rPr>
              <a:t> </a:t>
            </a:r>
            <a:r>
              <a:rPr lang="pl-PL" dirty="0" smtClean="0">
                <a:latin typeface="Baskerville Old Face" pitchFamily="18" charset="0"/>
              </a:rPr>
              <a:t>- status of </a:t>
            </a:r>
            <a:r>
              <a:rPr lang="pl-PL" dirty="0" err="1" smtClean="0">
                <a:latin typeface="Baskerville Old Face" pitchFamily="18" charset="0"/>
              </a:rPr>
              <a:t>freedom</a:t>
            </a:r>
            <a:r>
              <a:rPr lang="pl-PL" dirty="0" smtClean="0">
                <a:latin typeface="Baskerville Old Face" pitchFamily="18" charset="0"/>
              </a:rPr>
              <a:t>, </a:t>
            </a:r>
            <a:r>
              <a:rPr lang="pl-PL" dirty="0" err="1" smtClean="0">
                <a:latin typeface="Baskerville Old Face" pitchFamily="18" charset="0"/>
              </a:rPr>
              <a:t>slavery</a:t>
            </a:r>
            <a:r>
              <a:rPr lang="pl-PL" dirty="0" smtClean="0">
                <a:latin typeface="Baskerville Old Face" pitchFamily="18" charset="0"/>
              </a:rPr>
              <a:t> </a:t>
            </a:r>
            <a:r>
              <a:rPr lang="pl-PL" dirty="0" err="1" smtClean="0">
                <a:latin typeface="Baskerville Old Face" pitchFamily="18" charset="0"/>
              </a:rPr>
              <a:t>or</a:t>
            </a:r>
            <a:r>
              <a:rPr lang="pl-PL" dirty="0" smtClean="0">
                <a:latin typeface="Baskerville Old Face" pitchFamily="18" charset="0"/>
              </a:rPr>
              <a:t> </a:t>
            </a:r>
            <a:r>
              <a:rPr lang="pl-PL" dirty="0" err="1" smtClean="0">
                <a:latin typeface="Baskerville Old Face" pitchFamily="18" charset="0"/>
              </a:rPr>
              <a:t>liberation</a:t>
            </a:r>
            <a:endParaRPr lang="pl-PL" dirty="0" smtClean="0">
              <a:latin typeface="Baskerville Old Face" pitchFamily="18" charset="0"/>
            </a:endParaRPr>
          </a:p>
          <a:p>
            <a:endParaRPr lang="pl-PL" dirty="0" smtClean="0">
              <a:latin typeface="Baskerville Old Face" pitchFamily="18" charset="0"/>
            </a:endParaRPr>
          </a:p>
          <a:p>
            <a:r>
              <a:rPr lang="pl-PL" b="1" dirty="0" smtClean="0">
                <a:latin typeface="Baskerville Old Face" pitchFamily="18" charset="0"/>
              </a:rPr>
              <a:t>Status </a:t>
            </a:r>
            <a:r>
              <a:rPr lang="pl-PL" b="1" dirty="0" err="1" smtClean="0">
                <a:latin typeface="Baskerville Old Face" pitchFamily="18" charset="0"/>
              </a:rPr>
              <a:t>civitatis</a:t>
            </a:r>
            <a:r>
              <a:rPr lang="pl-PL" b="1" dirty="0">
                <a:latin typeface="Baskerville Old Face" pitchFamily="18" charset="0"/>
              </a:rPr>
              <a:t> </a:t>
            </a:r>
            <a:r>
              <a:rPr lang="pl-PL" dirty="0">
                <a:latin typeface="Baskerville Old Face" pitchFamily="18" charset="0"/>
              </a:rPr>
              <a:t>-</a:t>
            </a:r>
            <a:r>
              <a:rPr lang="pl-PL" dirty="0" smtClean="0">
                <a:latin typeface="Baskerville Old Face" pitchFamily="18" charset="0"/>
              </a:rPr>
              <a:t> </a:t>
            </a:r>
            <a:r>
              <a:rPr lang="pl-PL" dirty="0" err="1" smtClean="0">
                <a:latin typeface="Baskerville Old Face" pitchFamily="18" charset="0"/>
              </a:rPr>
              <a:t>citizenship</a:t>
            </a:r>
            <a:r>
              <a:rPr lang="pl-PL" dirty="0" smtClean="0">
                <a:latin typeface="Baskerville Old Face" pitchFamily="18" charset="0"/>
              </a:rPr>
              <a:t> status</a:t>
            </a:r>
          </a:p>
          <a:p>
            <a:endParaRPr lang="pl-PL" dirty="0" smtClean="0">
              <a:latin typeface="Baskerville Old Face" pitchFamily="18" charset="0"/>
            </a:endParaRPr>
          </a:p>
          <a:p>
            <a:r>
              <a:rPr lang="pl-PL" b="1" dirty="0" smtClean="0">
                <a:latin typeface="Baskerville Old Face" pitchFamily="18" charset="0"/>
              </a:rPr>
              <a:t>Status </a:t>
            </a:r>
            <a:r>
              <a:rPr lang="pl-PL" b="1" dirty="0" err="1" smtClean="0">
                <a:latin typeface="Baskerville Old Face" pitchFamily="18" charset="0"/>
              </a:rPr>
              <a:t>familiae</a:t>
            </a:r>
            <a:r>
              <a:rPr lang="pl-PL" b="1" dirty="0" smtClean="0">
                <a:latin typeface="Baskerville Old Face" pitchFamily="18" charset="0"/>
              </a:rPr>
              <a:t> </a:t>
            </a:r>
            <a:r>
              <a:rPr lang="pl-PL" dirty="0" smtClean="0">
                <a:latin typeface="Baskerville Old Face" pitchFamily="18" charset="0"/>
              </a:rPr>
              <a:t>- status </a:t>
            </a:r>
            <a:r>
              <a:rPr lang="pl-PL" dirty="0" err="1" smtClean="0">
                <a:latin typeface="Baskerville Old Face" pitchFamily="18" charset="0"/>
              </a:rPr>
              <a:t>qualifying</a:t>
            </a:r>
            <a:r>
              <a:rPr lang="pl-PL" dirty="0" smtClean="0">
                <a:latin typeface="Baskerville Old Face" pitchFamily="18" charset="0"/>
              </a:rPr>
              <a:t> </a:t>
            </a:r>
            <a:r>
              <a:rPr lang="pl-PL" dirty="0" err="1" smtClean="0">
                <a:latin typeface="Baskerville Old Face" pitchFamily="18" charset="0"/>
              </a:rPr>
              <a:t>position</a:t>
            </a:r>
            <a:r>
              <a:rPr lang="pl-PL" dirty="0" smtClean="0">
                <a:latin typeface="Baskerville Old Face" pitchFamily="18" charset="0"/>
              </a:rPr>
              <a:t> </a:t>
            </a:r>
            <a:r>
              <a:rPr lang="pl-PL" dirty="0" err="1" smtClean="0">
                <a:latin typeface="Baskerville Old Face" pitchFamily="18" charset="0"/>
              </a:rPr>
              <a:t>in</a:t>
            </a:r>
            <a:r>
              <a:rPr lang="pl-PL" dirty="0" smtClean="0">
                <a:latin typeface="Baskerville Old Face" pitchFamily="18" charset="0"/>
              </a:rPr>
              <a:t> </a:t>
            </a:r>
            <a:r>
              <a:rPr lang="pl-PL" dirty="0" err="1" smtClean="0">
                <a:latin typeface="Baskerville Old Face" pitchFamily="18" charset="0"/>
              </a:rPr>
              <a:t>roman</a:t>
            </a:r>
            <a:r>
              <a:rPr lang="pl-PL" dirty="0" smtClean="0">
                <a:latin typeface="Baskerville Old Face" pitchFamily="18" charset="0"/>
              </a:rPr>
              <a:t> </a:t>
            </a:r>
            <a:r>
              <a:rPr lang="pl-PL" dirty="0" err="1" smtClean="0">
                <a:latin typeface="Baskerville Old Face" pitchFamily="18" charset="0"/>
              </a:rPr>
              <a:t>family</a:t>
            </a:r>
            <a:endParaRPr lang="pl-PL" dirty="0">
              <a:latin typeface="Baskerville Old Face"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latin typeface="Algerian" pitchFamily="82" charset="0"/>
              </a:rPr>
              <a:t>Limitations</a:t>
            </a:r>
            <a:r>
              <a:rPr lang="pl-PL" dirty="0" smtClean="0">
                <a:latin typeface="Algerian" pitchFamily="82" charset="0"/>
              </a:rPr>
              <a:t> </a:t>
            </a:r>
            <a:r>
              <a:rPr lang="pl-PL" dirty="0" err="1" smtClean="0">
                <a:latin typeface="Algerian" pitchFamily="82" charset="0"/>
              </a:rPr>
              <a:t>in</a:t>
            </a:r>
            <a:r>
              <a:rPr lang="pl-PL" dirty="0" smtClean="0">
                <a:latin typeface="Algerian" pitchFamily="82" charset="0"/>
              </a:rPr>
              <a:t> </a:t>
            </a:r>
            <a:r>
              <a:rPr lang="pl-PL" dirty="0" err="1" smtClean="0">
                <a:latin typeface="Algerian" pitchFamily="82" charset="0"/>
              </a:rPr>
              <a:t>slaves</a:t>
            </a:r>
            <a:r>
              <a:rPr lang="pl-PL" dirty="0" smtClean="0">
                <a:latin typeface="Algerian" pitchFamily="82" charset="0"/>
              </a:rPr>
              <a:t> life</a:t>
            </a:r>
            <a:endParaRPr lang="pl-PL" dirty="0">
              <a:latin typeface="Algerian" pitchFamily="82" charset="0"/>
            </a:endParaRPr>
          </a:p>
        </p:txBody>
      </p:sp>
      <p:sp>
        <p:nvSpPr>
          <p:cNvPr id="3" name="Symbol zastępczy zawartości 2"/>
          <p:cNvSpPr>
            <a:spLocks noGrp="1"/>
          </p:cNvSpPr>
          <p:nvPr>
            <p:ph idx="1"/>
          </p:nvPr>
        </p:nvSpPr>
        <p:spPr>
          <a:xfrm>
            <a:off x="395536" y="1196752"/>
            <a:ext cx="3744416" cy="5400600"/>
          </a:xfrm>
        </p:spPr>
        <p:txBody>
          <a:bodyPr>
            <a:normAutofit/>
          </a:bodyPr>
          <a:lstStyle/>
          <a:p>
            <a:pPr algn="ctr">
              <a:buNone/>
            </a:pPr>
            <a:endParaRPr lang="pl-PL" sz="2400" dirty="0" smtClean="0">
              <a:latin typeface="Baskerville Old Face" pitchFamily="18" charset="0"/>
            </a:endParaRPr>
          </a:p>
          <a:p>
            <a:pPr>
              <a:buNone/>
            </a:pPr>
            <a:endParaRPr lang="pl-PL" sz="2800" dirty="0" smtClean="0">
              <a:latin typeface="Baskerville Old Face" pitchFamily="18" charset="0"/>
            </a:endParaRPr>
          </a:p>
          <a:p>
            <a:pPr>
              <a:buNone/>
            </a:pPr>
            <a:r>
              <a:rPr lang="pl-PL" sz="2800" dirty="0" err="1" smtClean="0">
                <a:latin typeface="Baskerville Old Face" pitchFamily="18" charset="0"/>
              </a:rPr>
              <a:t>They</a:t>
            </a:r>
            <a:r>
              <a:rPr lang="pl-PL" sz="2800" dirty="0" smtClean="0">
                <a:latin typeface="Baskerville Old Face" pitchFamily="18" charset="0"/>
              </a:rPr>
              <a:t> </a:t>
            </a:r>
            <a:r>
              <a:rPr lang="pl-PL" sz="2800" dirty="0" err="1" smtClean="0">
                <a:latin typeface="Baskerville Old Face" pitchFamily="18" charset="0"/>
              </a:rPr>
              <a:t>couldn’t</a:t>
            </a:r>
            <a:r>
              <a:rPr lang="pl-PL" sz="2800" dirty="0" smtClean="0">
                <a:latin typeface="Baskerville Old Face" pitchFamily="18" charset="0"/>
              </a:rPr>
              <a:t>:</a:t>
            </a:r>
          </a:p>
          <a:p>
            <a:pPr>
              <a:buNone/>
            </a:pPr>
            <a:r>
              <a:rPr lang="pl-PL" sz="2800" dirty="0" smtClean="0">
                <a:latin typeface="Baskerville Old Face" pitchFamily="18" charset="0"/>
              </a:rPr>
              <a:t>-</a:t>
            </a:r>
            <a:r>
              <a:rPr lang="pl-PL" sz="2800" dirty="0" err="1" smtClean="0">
                <a:latin typeface="Baskerville Old Face" pitchFamily="18" charset="0"/>
              </a:rPr>
              <a:t>conclude</a:t>
            </a:r>
            <a:r>
              <a:rPr lang="pl-PL" sz="2800" dirty="0" smtClean="0">
                <a:latin typeface="Baskerville Old Face" pitchFamily="18" charset="0"/>
              </a:rPr>
              <a:t> </a:t>
            </a:r>
            <a:r>
              <a:rPr lang="pl-PL" sz="2800" dirty="0" err="1" smtClean="0">
                <a:latin typeface="Baskerville Old Face" pitchFamily="18" charset="0"/>
              </a:rPr>
              <a:t>marriages</a:t>
            </a:r>
            <a:endParaRPr lang="pl-PL" sz="2800" dirty="0" smtClean="0">
              <a:latin typeface="Baskerville Old Face" pitchFamily="18" charset="0"/>
            </a:endParaRPr>
          </a:p>
          <a:p>
            <a:pPr>
              <a:buNone/>
            </a:pPr>
            <a:r>
              <a:rPr lang="pl-PL" sz="2800" dirty="0" smtClean="0">
                <a:latin typeface="Baskerville Old Face" pitchFamily="18" charset="0"/>
              </a:rPr>
              <a:t>-</a:t>
            </a:r>
            <a:r>
              <a:rPr lang="pl-PL" sz="2800" dirty="0" err="1" smtClean="0">
                <a:latin typeface="Baskerville Old Face" pitchFamily="18" charset="0"/>
              </a:rPr>
              <a:t>have</a:t>
            </a:r>
            <a:r>
              <a:rPr lang="pl-PL" sz="2800" dirty="0" smtClean="0">
                <a:latin typeface="Baskerville Old Face" pitchFamily="18" charset="0"/>
              </a:rPr>
              <a:t> </a:t>
            </a:r>
            <a:r>
              <a:rPr lang="pl-PL" sz="2800" dirty="0" err="1" smtClean="0">
                <a:latin typeface="Baskerville Old Face" pitchFamily="18" charset="0"/>
              </a:rPr>
              <a:t>own</a:t>
            </a:r>
            <a:r>
              <a:rPr lang="pl-PL" sz="2800" dirty="0" smtClean="0">
                <a:latin typeface="Baskerville Old Face" pitchFamily="18" charset="0"/>
              </a:rPr>
              <a:t> </a:t>
            </a:r>
            <a:r>
              <a:rPr lang="pl-PL" sz="2800" dirty="0" err="1" smtClean="0">
                <a:latin typeface="Baskerville Old Face" pitchFamily="18" charset="0"/>
              </a:rPr>
              <a:t>estates</a:t>
            </a:r>
            <a:endParaRPr lang="pl-PL" sz="2800" dirty="0" smtClean="0">
              <a:latin typeface="Baskerville Old Face" pitchFamily="18" charset="0"/>
            </a:endParaRPr>
          </a:p>
          <a:p>
            <a:pPr>
              <a:buNone/>
            </a:pPr>
            <a:r>
              <a:rPr lang="pl-PL" sz="2800" dirty="0" smtClean="0">
                <a:latin typeface="Baskerville Old Face" pitchFamily="18" charset="0"/>
              </a:rPr>
              <a:t>-be party </a:t>
            </a:r>
            <a:r>
              <a:rPr lang="pl-PL" sz="2800" dirty="0" err="1" smtClean="0">
                <a:latin typeface="Baskerville Old Face" pitchFamily="18" charset="0"/>
              </a:rPr>
              <a:t>in</a:t>
            </a:r>
            <a:r>
              <a:rPr lang="pl-PL" sz="2800" dirty="0" smtClean="0">
                <a:latin typeface="Baskerville Old Face" pitchFamily="18" charset="0"/>
              </a:rPr>
              <a:t> </a:t>
            </a:r>
            <a:r>
              <a:rPr lang="pl-PL" sz="2800" dirty="0" err="1" smtClean="0">
                <a:latin typeface="Baskerville Old Face" pitchFamily="18" charset="0"/>
              </a:rPr>
              <a:t>litigation</a:t>
            </a:r>
            <a:endParaRPr lang="pl-PL" sz="2800" dirty="0" smtClean="0">
              <a:latin typeface="Baskerville Old Face" pitchFamily="18" charset="0"/>
            </a:endParaRPr>
          </a:p>
          <a:p>
            <a:pPr>
              <a:buNone/>
            </a:pPr>
            <a:r>
              <a:rPr lang="pl-PL" sz="2800" dirty="0" smtClean="0">
                <a:latin typeface="Baskerville Old Face" pitchFamily="18" charset="0"/>
              </a:rPr>
              <a:t>-</a:t>
            </a:r>
            <a:r>
              <a:rPr lang="pl-PL" sz="2800" dirty="0" err="1" smtClean="0">
                <a:latin typeface="Baskerville Old Face" pitchFamily="18" charset="0"/>
              </a:rPr>
              <a:t>aquire</a:t>
            </a:r>
            <a:r>
              <a:rPr lang="pl-PL" sz="2800" dirty="0" smtClean="0">
                <a:latin typeface="Baskerville Old Face" pitchFamily="18" charset="0"/>
              </a:rPr>
              <a:t> </a:t>
            </a:r>
            <a:r>
              <a:rPr lang="pl-PL" sz="2800" dirty="0" err="1" smtClean="0">
                <a:latin typeface="Baskerville Old Face" pitchFamily="18" charset="0"/>
              </a:rPr>
              <a:t>anything</a:t>
            </a:r>
            <a:r>
              <a:rPr lang="pl-PL" sz="2800" dirty="0" smtClean="0">
                <a:latin typeface="Baskerville Old Face" pitchFamily="18" charset="0"/>
              </a:rPr>
              <a:t> for </a:t>
            </a:r>
            <a:r>
              <a:rPr lang="pl-PL" sz="2800" dirty="0" err="1" smtClean="0">
                <a:latin typeface="Baskerville Old Face" pitchFamily="18" charset="0"/>
              </a:rPr>
              <a:t>themselves</a:t>
            </a:r>
            <a:endParaRPr lang="pl-PL" sz="2800" dirty="0">
              <a:latin typeface="Baskerville Old Face" pitchFamily="18" charset="0"/>
            </a:endParaRPr>
          </a:p>
        </p:txBody>
      </p:sp>
      <p:pic>
        <p:nvPicPr>
          <p:cNvPr id="4" name="Obraz 3" descr="08.jpg"/>
          <p:cNvPicPr>
            <a:picLocks noChangeAspect="1"/>
          </p:cNvPicPr>
          <p:nvPr/>
        </p:nvPicPr>
        <p:blipFill>
          <a:blip r:embed="rId2" cstate="print"/>
          <a:stretch>
            <a:fillRect/>
          </a:stretch>
        </p:blipFill>
        <p:spPr>
          <a:xfrm>
            <a:off x="3851920" y="2060848"/>
            <a:ext cx="4652825" cy="302433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latin typeface="Algerian" pitchFamily="82" charset="0"/>
              </a:rPr>
              <a:t>How</a:t>
            </a:r>
            <a:r>
              <a:rPr lang="pl-PL" dirty="0" smtClean="0">
                <a:latin typeface="Algerian" pitchFamily="82" charset="0"/>
              </a:rPr>
              <a:t> </a:t>
            </a:r>
            <a:r>
              <a:rPr lang="pl-PL" dirty="0" err="1" smtClean="0">
                <a:latin typeface="Algerian" pitchFamily="82" charset="0"/>
              </a:rPr>
              <a:t>could</a:t>
            </a:r>
            <a:r>
              <a:rPr lang="pl-PL" dirty="0" smtClean="0">
                <a:latin typeface="Algerian" pitchFamily="82" charset="0"/>
              </a:rPr>
              <a:t> </a:t>
            </a:r>
            <a:r>
              <a:rPr lang="pl-PL" dirty="0" err="1" smtClean="0">
                <a:latin typeface="Algerian" pitchFamily="82" charset="0"/>
              </a:rPr>
              <a:t>you</a:t>
            </a:r>
            <a:r>
              <a:rPr lang="pl-PL" dirty="0" smtClean="0">
                <a:latin typeface="Algerian" pitchFamily="82" charset="0"/>
              </a:rPr>
              <a:t> </a:t>
            </a:r>
            <a:r>
              <a:rPr lang="pl-PL" dirty="0" err="1" smtClean="0">
                <a:latin typeface="Algerian" pitchFamily="82" charset="0"/>
              </a:rPr>
              <a:t>become</a:t>
            </a:r>
            <a:r>
              <a:rPr lang="pl-PL" dirty="0" smtClean="0">
                <a:latin typeface="Algerian" pitchFamily="82" charset="0"/>
              </a:rPr>
              <a:t> </a:t>
            </a:r>
            <a:r>
              <a:rPr lang="pl-PL" dirty="0" err="1" smtClean="0">
                <a:latin typeface="Algerian" pitchFamily="82" charset="0"/>
              </a:rPr>
              <a:t>slave</a:t>
            </a:r>
            <a:r>
              <a:rPr lang="pl-PL" dirty="0" smtClean="0">
                <a:latin typeface="Algerian" pitchFamily="82" charset="0"/>
              </a:rPr>
              <a:t> </a:t>
            </a:r>
            <a:r>
              <a:rPr lang="pl-PL" dirty="0" err="1" smtClean="0">
                <a:latin typeface="Algerian" pitchFamily="82" charset="0"/>
              </a:rPr>
              <a:t>in</a:t>
            </a:r>
            <a:r>
              <a:rPr lang="pl-PL" dirty="0" smtClean="0">
                <a:latin typeface="Algerian" pitchFamily="82" charset="0"/>
              </a:rPr>
              <a:t> </a:t>
            </a:r>
            <a:r>
              <a:rPr lang="pl-PL" dirty="0" err="1" smtClean="0">
                <a:latin typeface="Algerian" pitchFamily="82" charset="0"/>
              </a:rPr>
              <a:t>ancient</a:t>
            </a:r>
            <a:r>
              <a:rPr lang="pl-PL" dirty="0" smtClean="0">
                <a:latin typeface="Algerian" pitchFamily="82" charset="0"/>
              </a:rPr>
              <a:t> </a:t>
            </a:r>
            <a:r>
              <a:rPr lang="pl-PL" dirty="0" err="1" smtClean="0">
                <a:latin typeface="Algerian" pitchFamily="82" charset="0"/>
              </a:rPr>
              <a:t>Rome</a:t>
            </a:r>
            <a:r>
              <a:rPr lang="pl-PL" dirty="0" smtClean="0">
                <a:latin typeface="Algerian" pitchFamily="82" charset="0"/>
              </a:rPr>
              <a:t>?</a:t>
            </a:r>
            <a:endParaRPr lang="pl-PL" dirty="0">
              <a:latin typeface="Algerian" pitchFamily="82" charset="0"/>
            </a:endParaRPr>
          </a:p>
        </p:txBody>
      </p:sp>
      <p:pic>
        <p:nvPicPr>
          <p:cNvPr id="11" name="Symbol zastępczy zawartości 10" descr="Obraz1.png"/>
          <p:cNvPicPr>
            <a:picLocks noGrp="1" noChangeAspect="1"/>
          </p:cNvPicPr>
          <p:nvPr>
            <p:ph idx="1"/>
          </p:nvPr>
        </p:nvPicPr>
        <p:blipFill>
          <a:blip r:embed="rId2" cstate="print"/>
          <a:stretch>
            <a:fillRect/>
          </a:stretch>
        </p:blipFill>
        <p:spPr>
          <a:xfrm>
            <a:off x="2771800" y="1916832"/>
            <a:ext cx="725364" cy="1194717"/>
          </a:xfrm>
        </p:spPr>
      </p:pic>
      <p:sp>
        <p:nvSpPr>
          <p:cNvPr id="7" name="Strzałka w dół 6"/>
          <p:cNvSpPr/>
          <p:nvPr/>
        </p:nvSpPr>
        <p:spPr>
          <a:xfrm>
            <a:off x="827584" y="1916832"/>
            <a:ext cx="648072" cy="1152128"/>
          </a:xfrm>
          <a:prstGeom prst="downArrow">
            <a:avLst/>
          </a:prstGeom>
          <a:solidFill>
            <a:schemeClr val="tx1"/>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chemeClr val="accent2">
                  <a:lumMod val="75000"/>
                </a:schemeClr>
              </a:solidFill>
            </a:endParaRPr>
          </a:p>
        </p:txBody>
      </p:sp>
      <p:pic>
        <p:nvPicPr>
          <p:cNvPr id="12" name="Obraz 11" descr="Obraz1.png"/>
          <p:cNvPicPr>
            <a:picLocks noChangeAspect="1"/>
          </p:cNvPicPr>
          <p:nvPr/>
        </p:nvPicPr>
        <p:blipFill>
          <a:blip r:embed="rId2" cstate="print"/>
          <a:stretch>
            <a:fillRect/>
          </a:stretch>
        </p:blipFill>
        <p:spPr>
          <a:xfrm>
            <a:off x="4427984" y="1916832"/>
            <a:ext cx="725364" cy="1194717"/>
          </a:xfrm>
          <a:prstGeom prst="rect">
            <a:avLst/>
          </a:prstGeom>
        </p:spPr>
      </p:pic>
      <p:pic>
        <p:nvPicPr>
          <p:cNvPr id="13" name="Obraz 12" descr="Obraz1.png"/>
          <p:cNvPicPr>
            <a:picLocks noChangeAspect="1"/>
          </p:cNvPicPr>
          <p:nvPr/>
        </p:nvPicPr>
        <p:blipFill>
          <a:blip r:embed="rId2" cstate="print"/>
          <a:stretch>
            <a:fillRect/>
          </a:stretch>
        </p:blipFill>
        <p:spPr>
          <a:xfrm>
            <a:off x="6300192" y="1916832"/>
            <a:ext cx="725364" cy="1194717"/>
          </a:xfrm>
          <a:prstGeom prst="rect">
            <a:avLst/>
          </a:prstGeom>
        </p:spPr>
      </p:pic>
      <p:pic>
        <p:nvPicPr>
          <p:cNvPr id="14" name="Obraz 13" descr="Obraz1.png"/>
          <p:cNvPicPr>
            <a:picLocks noChangeAspect="1"/>
          </p:cNvPicPr>
          <p:nvPr/>
        </p:nvPicPr>
        <p:blipFill>
          <a:blip r:embed="rId2" cstate="print"/>
          <a:stretch>
            <a:fillRect/>
          </a:stretch>
        </p:blipFill>
        <p:spPr>
          <a:xfrm>
            <a:off x="8028384" y="1916832"/>
            <a:ext cx="725364" cy="1194717"/>
          </a:xfrm>
          <a:prstGeom prst="rect">
            <a:avLst/>
          </a:prstGeom>
        </p:spPr>
      </p:pic>
      <p:sp>
        <p:nvSpPr>
          <p:cNvPr id="15" name="pole tekstowe 14"/>
          <p:cNvSpPr txBox="1"/>
          <p:nvPr/>
        </p:nvSpPr>
        <p:spPr>
          <a:xfrm>
            <a:off x="251520" y="3356992"/>
            <a:ext cx="8892480" cy="923330"/>
          </a:xfrm>
          <a:prstGeom prst="rect">
            <a:avLst/>
          </a:prstGeom>
          <a:noFill/>
        </p:spPr>
        <p:txBody>
          <a:bodyPr wrap="square" rtlCol="0">
            <a:spAutoFit/>
          </a:bodyPr>
          <a:lstStyle/>
          <a:p>
            <a:r>
              <a:rPr lang="pl-PL" dirty="0" err="1" smtClean="0"/>
              <a:t>Captured</a:t>
            </a:r>
            <a:r>
              <a:rPr lang="pl-PL" dirty="0" smtClean="0"/>
              <a:t>                        </a:t>
            </a:r>
            <a:r>
              <a:rPr lang="pl-PL" dirty="0" err="1" smtClean="0"/>
              <a:t>Born</a:t>
            </a:r>
            <a:r>
              <a:rPr lang="pl-PL" dirty="0" smtClean="0"/>
              <a:t> </a:t>
            </a:r>
            <a:r>
              <a:rPr lang="pl-PL" dirty="0" err="1" smtClean="0"/>
              <a:t>from</a:t>
            </a:r>
            <a:r>
              <a:rPr lang="pl-PL" dirty="0" smtClean="0"/>
              <a:t>                </a:t>
            </a:r>
            <a:r>
              <a:rPr lang="pl-PL" dirty="0" err="1" smtClean="0"/>
              <a:t>Turned</a:t>
            </a:r>
            <a:r>
              <a:rPr lang="pl-PL" dirty="0" smtClean="0"/>
              <a:t> </a:t>
            </a:r>
            <a:r>
              <a:rPr lang="pl-PL" dirty="0" err="1" smtClean="0"/>
              <a:t>foreigner</a:t>
            </a:r>
            <a:r>
              <a:rPr lang="pl-PL" dirty="0" smtClean="0"/>
              <a:t>       Sold </a:t>
            </a:r>
            <a:r>
              <a:rPr lang="pl-PL" dirty="0" err="1" smtClean="0"/>
              <a:t>abroad</a:t>
            </a:r>
            <a:r>
              <a:rPr lang="pl-PL" dirty="0" smtClean="0"/>
              <a:t>         </a:t>
            </a:r>
            <a:r>
              <a:rPr lang="pl-PL" dirty="0" err="1" smtClean="0"/>
              <a:t>Death</a:t>
            </a:r>
            <a:r>
              <a:rPr lang="pl-PL" dirty="0" smtClean="0"/>
              <a:t> </a:t>
            </a:r>
            <a:r>
              <a:rPr lang="pl-PL" dirty="0" err="1" smtClean="0"/>
              <a:t>Penalty</a:t>
            </a:r>
            <a:endParaRPr lang="pl-PL" dirty="0" smtClean="0"/>
          </a:p>
          <a:p>
            <a:r>
              <a:rPr lang="pl-PL" dirty="0" err="1" smtClean="0"/>
              <a:t>during</a:t>
            </a:r>
            <a:r>
              <a:rPr lang="pl-PL" dirty="0" smtClean="0"/>
              <a:t> war                    </a:t>
            </a:r>
            <a:r>
              <a:rPr lang="pl-PL" dirty="0" err="1" smtClean="0"/>
              <a:t>slave-mother</a:t>
            </a:r>
            <a:r>
              <a:rPr lang="pl-PL" dirty="0" smtClean="0"/>
              <a:t>              </a:t>
            </a:r>
            <a:r>
              <a:rPr lang="pl-PL" dirty="0" err="1" smtClean="0"/>
              <a:t>into</a:t>
            </a:r>
            <a:r>
              <a:rPr lang="pl-PL" dirty="0" smtClean="0"/>
              <a:t> </a:t>
            </a:r>
            <a:r>
              <a:rPr lang="pl-PL" dirty="0" err="1" smtClean="0"/>
              <a:t>slave</a:t>
            </a:r>
            <a:r>
              <a:rPr lang="pl-PL" dirty="0" smtClean="0"/>
              <a:t>                   for </a:t>
            </a:r>
            <a:r>
              <a:rPr lang="pl-PL" dirty="0" err="1" smtClean="0"/>
              <a:t>debts</a:t>
            </a:r>
            <a:r>
              <a:rPr lang="pl-PL" dirty="0" smtClean="0"/>
              <a:t>              </a:t>
            </a:r>
            <a:r>
              <a:rPr lang="pl-PL" dirty="0" err="1" smtClean="0"/>
              <a:t>exchanged</a:t>
            </a:r>
            <a:r>
              <a:rPr lang="pl-PL" dirty="0" smtClean="0"/>
              <a:t> </a:t>
            </a:r>
          </a:p>
          <a:p>
            <a:r>
              <a:rPr lang="pl-PL" dirty="0"/>
              <a:t> </a:t>
            </a:r>
            <a:r>
              <a:rPr lang="pl-PL" dirty="0" smtClean="0"/>
              <a:t>                                                                                                                                              for </a:t>
            </a:r>
            <a:r>
              <a:rPr lang="pl-PL" dirty="0" err="1" smtClean="0"/>
              <a:t>slavery</a:t>
            </a:r>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lstStyle/>
          <a:p>
            <a:r>
              <a:rPr lang="pl-PL" dirty="0" err="1" smtClean="0">
                <a:latin typeface="Algerian" pitchFamily="82" charset="0"/>
              </a:rPr>
              <a:t>Slaves</a:t>
            </a:r>
            <a:r>
              <a:rPr lang="pl-PL" dirty="0" smtClean="0">
                <a:latin typeface="Algerian" pitchFamily="82" charset="0"/>
              </a:rPr>
              <a:t> </a:t>
            </a:r>
            <a:r>
              <a:rPr lang="pl-PL" dirty="0" err="1" smtClean="0">
                <a:latin typeface="Algerian" pitchFamily="82" charset="0"/>
              </a:rPr>
              <a:t>everyday</a:t>
            </a:r>
            <a:r>
              <a:rPr lang="pl-PL" dirty="0" smtClean="0">
                <a:latin typeface="Algerian" pitchFamily="82" charset="0"/>
              </a:rPr>
              <a:t> </a:t>
            </a:r>
            <a:r>
              <a:rPr lang="pl-PL" dirty="0" err="1" smtClean="0">
                <a:latin typeface="Algerian" pitchFamily="82" charset="0"/>
              </a:rPr>
              <a:t>struggle</a:t>
            </a:r>
            <a:endParaRPr lang="pl-PL" dirty="0">
              <a:latin typeface="Algerian" pitchFamily="82" charset="0"/>
            </a:endParaRPr>
          </a:p>
        </p:txBody>
      </p:sp>
      <p:pic>
        <p:nvPicPr>
          <p:cNvPr id="4" name="Symbol zastępczy zawartości 3" descr="4.jpg"/>
          <p:cNvPicPr>
            <a:picLocks noGrp="1" noChangeAspect="1"/>
          </p:cNvPicPr>
          <p:nvPr>
            <p:ph idx="1"/>
          </p:nvPr>
        </p:nvPicPr>
        <p:blipFill>
          <a:blip r:embed="rId2" cstate="print"/>
          <a:stretch>
            <a:fillRect/>
          </a:stretch>
        </p:blipFill>
        <p:spPr>
          <a:xfrm>
            <a:off x="395536" y="4869160"/>
            <a:ext cx="2493720" cy="1872208"/>
          </a:xfrm>
        </p:spPr>
      </p:pic>
      <p:pic>
        <p:nvPicPr>
          <p:cNvPr id="5" name="Obraz 4" descr="tytulowy-rzymska-mozaika.jpg"/>
          <p:cNvPicPr>
            <a:picLocks noChangeAspect="1"/>
          </p:cNvPicPr>
          <p:nvPr/>
        </p:nvPicPr>
        <p:blipFill>
          <a:blip r:embed="rId3" cstate="print"/>
          <a:stretch>
            <a:fillRect/>
          </a:stretch>
        </p:blipFill>
        <p:spPr>
          <a:xfrm>
            <a:off x="467544" y="1052736"/>
            <a:ext cx="2195314" cy="2195314"/>
          </a:xfrm>
          <a:prstGeom prst="rect">
            <a:avLst/>
          </a:prstGeom>
        </p:spPr>
      </p:pic>
      <p:pic>
        <p:nvPicPr>
          <p:cNvPr id="7" name="Obraz 6" descr="niewolnicy w rzymie.jpg"/>
          <p:cNvPicPr>
            <a:picLocks noChangeAspect="1"/>
          </p:cNvPicPr>
          <p:nvPr/>
        </p:nvPicPr>
        <p:blipFill>
          <a:blip r:embed="rId4" cstate="print"/>
          <a:stretch>
            <a:fillRect/>
          </a:stretch>
        </p:blipFill>
        <p:spPr>
          <a:xfrm>
            <a:off x="5016985" y="3356992"/>
            <a:ext cx="4127015" cy="1407914"/>
          </a:xfrm>
          <a:prstGeom prst="rect">
            <a:avLst/>
          </a:prstGeom>
        </p:spPr>
      </p:pic>
      <p:sp>
        <p:nvSpPr>
          <p:cNvPr id="8" name="pole tekstowe 7"/>
          <p:cNvSpPr txBox="1"/>
          <p:nvPr/>
        </p:nvSpPr>
        <p:spPr>
          <a:xfrm>
            <a:off x="2915816" y="1484784"/>
            <a:ext cx="3168352" cy="369332"/>
          </a:xfrm>
          <a:prstGeom prst="rect">
            <a:avLst/>
          </a:prstGeom>
          <a:noFill/>
        </p:spPr>
        <p:txBody>
          <a:bodyPr wrap="square" rtlCol="0">
            <a:spAutoFit/>
          </a:bodyPr>
          <a:lstStyle/>
          <a:p>
            <a:r>
              <a:rPr lang="pl-PL" dirty="0" err="1" smtClean="0">
                <a:latin typeface="Andalus" pitchFamily="18" charset="-78"/>
                <a:cs typeface="Andalus" pitchFamily="18" charset="-78"/>
              </a:rPr>
              <a:t>Tending</a:t>
            </a:r>
            <a:r>
              <a:rPr lang="pl-PL" dirty="0" smtClean="0">
                <a:latin typeface="Andalus" pitchFamily="18" charset="-78"/>
                <a:cs typeface="Andalus" pitchFamily="18" charset="-78"/>
              </a:rPr>
              <a:t> </a:t>
            </a:r>
            <a:r>
              <a:rPr lang="pl-PL" dirty="0" err="1" smtClean="0">
                <a:latin typeface="Andalus" pitchFamily="18" charset="-78"/>
                <a:cs typeface="Andalus" pitchFamily="18" charset="-78"/>
              </a:rPr>
              <a:t>animals</a:t>
            </a:r>
            <a:endParaRPr lang="pl-PL" dirty="0">
              <a:latin typeface="Andalus" pitchFamily="18" charset="-78"/>
              <a:cs typeface="Andalus" pitchFamily="18" charset="-78"/>
            </a:endParaRPr>
          </a:p>
        </p:txBody>
      </p:sp>
      <p:sp>
        <p:nvSpPr>
          <p:cNvPr id="9" name="pole tekstowe 8"/>
          <p:cNvSpPr txBox="1"/>
          <p:nvPr/>
        </p:nvSpPr>
        <p:spPr>
          <a:xfrm>
            <a:off x="2627784" y="3789040"/>
            <a:ext cx="2808312" cy="369332"/>
          </a:xfrm>
          <a:prstGeom prst="rect">
            <a:avLst/>
          </a:prstGeom>
          <a:noFill/>
        </p:spPr>
        <p:txBody>
          <a:bodyPr wrap="square" rtlCol="0">
            <a:spAutoFit/>
          </a:bodyPr>
          <a:lstStyle/>
          <a:p>
            <a:r>
              <a:rPr lang="pl-PL" dirty="0" err="1" smtClean="0">
                <a:latin typeface="Andalus" pitchFamily="18" charset="-78"/>
                <a:cs typeface="Andalus" pitchFamily="18" charset="-78"/>
              </a:rPr>
              <a:t>Working</a:t>
            </a:r>
            <a:r>
              <a:rPr lang="pl-PL" dirty="0" smtClean="0">
                <a:latin typeface="Andalus" pitchFamily="18" charset="-78"/>
                <a:cs typeface="Andalus" pitchFamily="18" charset="-78"/>
              </a:rPr>
              <a:t> on farm</a:t>
            </a:r>
            <a:endParaRPr lang="pl-PL" dirty="0">
              <a:latin typeface="Andalus" pitchFamily="18" charset="-78"/>
              <a:cs typeface="Andalus" pitchFamily="18" charset="-78"/>
            </a:endParaRPr>
          </a:p>
        </p:txBody>
      </p:sp>
      <p:sp>
        <p:nvSpPr>
          <p:cNvPr id="10" name="pole tekstowe 9"/>
          <p:cNvSpPr txBox="1"/>
          <p:nvPr/>
        </p:nvSpPr>
        <p:spPr>
          <a:xfrm>
            <a:off x="3059832" y="5589240"/>
            <a:ext cx="4176464" cy="369332"/>
          </a:xfrm>
          <a:prstGeom prst="rect">
            <a:avLst/>
          </a:prstGeom>
          <a:noFill/>
        </p:spPr>
        <p:txBody>
          <a:bodyPr wrap="square" rtlCol="0">
            <a:spAutoFit/>
          </a:bodyPr>
          <a:lstStyle/>
          <a:p>
            <a:r>
              <a:rPr lang="pl-PL" dirty="0" err="1" smtClean="0">
                <a:latin typeface="Andalus" pitchFamily="18" charset="-78"/>
                <a:cs typeface="Andalus" pitchFamily="18" charset="-78"/>
              </a:rPr>
              <a:t>Helping</a:t>
            </a:r>
            <a:r>
              <a:rPr lang="pl-PL" dirty="0" smtClean="0">
                <a:latin typeface="Andalus" pitchFamily="18" charset="-78"/>
                <a:cs typeface="Andalus" pitchFamily="18" charset="-78"/>
              </a:rPr>
              <a:t> </a:t>
            </a:r>
            <a:r>
              <a:rPr lang="pl-PL" dirty="0" err="1" smtClean="0">
                <a:latin typeface="Andalus" pitchFamily="18" charset="-78"/>
                <a:cs typeface="Andalus" pitchFamily="18" charset="-78"/>
              </a:rPr>
              <a:t>masters</a:t>
            </a:r>
            <a:r>
              <a:rPr lang="pl-PL" dirty="0" smtClean="0">
                <a:latin typeface="Andalus" pitchFamily="18" charset="-78"/>
                <a:cs typeface="Andalus" pitchFamily="18" charset="-78"/>
              </a:rPr>
              <a:t> </a:t>
            </a:r>
            <a:r>
              <a:rPr lang="pl-PL" dirty="0" err="1" smtClean="0">
                <a:latin typeface="Andalus" pitchFamily="18" charset="-78"/>
                <a:cs typeface="Andalus" pitchFamily="18" charset="-78"/>
              </a:rPr>
              <a:t>in</a:t>
            </a:r>
            <a:r>
              <a:rPr lang="pl-PL" dirty="0" smtClean="0">
                <a:latin typeface="Andalus" pitchFamily="18" charset="-78"/>
                <a:cs typeface="Andalus" pitchFamily="18" charset="-78"/>
              </a:rPr>
              <a:t> </a:t>
            </a:r>
            <a:r>
              <a:rPr lang="pl-PL" dirty="0" err="1" smtClean="0">
                <a:latin typeface="Andalus" pitchFamily="18" charset="-78"/>
                <a:cs typeface="Andalus" pitchFamily="18" charset="-78"/>
              </a:rPr>
              <a:t>buisness</a:t>
            </a:r>
            <a:r>
              <a:rPr lang="pl-PL" dirty="0" smtClean="0">
                <a:latin typeface="Andalus" pitchFamily="18" charset="-78"/>
                <a:cs typeface="Andalus" pitchFamily="18" charset="-78"/>
              </a:rPr>
              <a:t> trade </a:t>
            </a:r>
            <a:endParaRPr lang="pl-PL" dirty="0">
              <a:latin typeface="Andalus" pitchFamily="18" charset="-78"/>
              <a:cs typeface="Andalus" pitchFamily="18" charset="-78"/>
            </a:endParaRPr>
          </a:p>
        </p:txBody>
      </p:sp>
      <p:sp>
        <p:nvSpPr>
          <p:cNvPr id="11" name="pole tekstowe 10"/>
          <p:cNvSpPr txBox="1"/>
          <p:nvPr/>
        </p:nvSpPr>
        <p:spPr>
          <a:xfrm>
            <a:off x="5508104" y="980728"/>
            <a:ext cx="3240360" cy="2308324"/>
          </a:xfrm>
          <a:prstGeom prst="rect">
            <a:avLst/>
          </a:prstGeom>
          <a:noFill/>
        </p:spPr>
        <p:txBody>
          <a:bodyPr wrap="square" rtlCol="0">
            <a:spAutoFit/>
          </a:bodyPr>
          <a:lstStyle/>
          <a:p>
            <a:r>
              <a:rPr lang="en-US" dirty="0">
                <a:latin typeface="Baskerville Old Face" pitchFamily="18" charset="0"/>
              </a:rPr>
              <a:t>Commonly slaves were used to do physical work</a:t>
            </a:r>
            <a:r>
              <a:rPr lang="en-US" dirty="0" smtClean="0">
                <a:latin typeface="Baskerville Old Face" pitchFamily="18" charset="0"/>
              </a:rPr>
              <a:t>.</a:t>
            </a:r>
            <a:r>
              <a:rPr lang="pl-PL" dirty="0" smtClean="0">
                <a:latin typeface="Baskerville Old Face" pitchFamily="18" charset="0"/>
              </a:rPr>
              <a:t> </a:t>
            </a:r>
            <a:r>
              <a:rPr lang="en-US" dirty="0">
                <a:latin typeface="Baskerville Old Face" pitchFamily="18" charset="0"/>
              </a:rPr>
              <a:t>Usually, treated  inhumanly, working in tragic conditions they were dying and nobody cared about </a:t>
            </a:r>
            <a:r>
              <a:rPr lang="en-US" dirty="0" smtClean="0">
                <a:latin typeface="Baskerville Old Face" pitchFamily="18" charset="0"/>
              </a:rPr>
              <a:t>it.</a:t>
            </a:r>
            <a:r>
              <a:rPr lang="pl-PL" dirty="0" smtClean="0">
                <a:latin typeface="Baskerville Old Face" pitchFamily="18" charset="0"/>
              </a:rPr>
              <a:t> </a:t>
            </a:r>
            <a:r>
              <a:rPr lang="en-US" dirty="0" smtClean="0">
                <a:latin typeface="Baskerville Old Face" pitchFamily="18" charset="0"/>
              </a:rPr>
              <a:t>Any </a:t>
            </a:r>
            <a:r>
              <a:rPr lang="en-US" dirty="0">
                <a:latin typeface="Baskerville Old Face" pitchFamily="18" charset="0"/>
              </a:rPr>
              <a:t>action that slave did, was considered like it was his or her master action.</a:t>
            </a:r>
            <a:endParaRPr lang="pl-PL" dirty="0">
              <a:latin typeface="Baskerville Old Fac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latin typeface="Algerian" pitchFamily="82" charset="0"/>
              </a:rPr>
              <a:t>Slave</a:t>
            </a:r>
            <a:r>
              <a:rPr lang="pl-PL" dirty="0" smtClean="0">
                <a:latin typeface="Algerian" pitchFamily="82" charset="0"/>
              </a:rPr>
              <a:t> </a:t>
            </a:r>
            <a:r>
              <a:rPr lang="pl-PL" dirty="0" err="1" smtClean="0">
                <a:latin typeface="Algerian" pitchFamily="82" charset="0"/>
              </a:rPr>
              <a:t>function</a:t>
            </a:r>
            <a:r>
              <a:rPr lang="pl-PL" dirty="0" smtClean="0">
                <a:latin typeface="Algerian" pitchFamily="82" charset="0"/>
              </a:rPr>
              <a:t> </a:t>
            </a:r>
            <a:r>
              <a:rPr lang="pl-PL" dirty="0" err="1" smtClean="0">
                <a:latin typeface="Algerian" pitchFamily="82" charset="0"/>
              </a:rPr>
              <a:t>in</a:t>
            </a:r>
            <a:r>
              <a:rPr lang="pl-PL" dirty="0" smtClean="0">
                <a:latin typeface="Algerian" pitchFamily="82" charset="0"/>
              </a:rPr>
              <a:t> commercial </a:t>
            </a:r>
            <a:r>
              <a:rPr lang="pl-PL" dirty="0" err="1" smtClean="0">
                <a:latin typeface="Algerian" pitchFamily="82" charset="0"/>
              </a:rPr>
              <a:t>exchange</a:t>
            </a:r>
            <a:endParaRPr lang="pl-PL" dirty="0">
              <a:latin typeface="Algerian" pitchFamily="82" charset="0"/>
            </a:endParaRPr>
          </a:p>
        </p:txBody>
      </p:sp>
      <p:sp>
        <p:nvSpPr>
          <p:cNvPr id="3" name="Symbol zastępczy zawartości 2"/>
          <p:cNvSpPr>
            <a:spLocks noGrp="1"/>
          </p:cNvSpPr>
          <p:nvPr>
            <p:ph idx="1"/>
          </p:nvPr>
        </p:nvSpPr>
        <p:spPr/>
        <p:txBody>
          <a:bodyPr/>
          <a:lstStyle/>
          <a:p>
            <a:pPr>
              <a:buNone/>
            </a:pPr>
            <a:r>
              <a:rPr lang="pl-PL" dirty="0" err="1" smtClean="0">
                <a:latin typeface="Andalus" pitchFamily="18" charset="-78"/>
                <a:cs typeface="Andalus" pitchFamily="18" charset="-78"/>
              </a:rPr>
              <a:t>Pecculium</a:t>
            </a:r>
            <a:r>
              <a:rPr lang="pl-PL" dirty="0" smtClean="0">
                <a:latin typeface="Andalus" pitchFamily="18" charset="-78"/>
                <a:cs typeface="Andalus" pitchFamily="18" charset="-78"/>
              </a:rPr>
              <a:t>- part of </a:t>
            </a:r>
            <a:r>
              <a:rPr lang="pl-PL" dirty="0" err="1" smtClean="0">
                <a:latin typeface="Andalus" pitchFamily="18" charset="-78"/>
                <a:cs typeface="Andalus" pitchFamily="18" charset="-78"/>
              </a:rPr>
              <a:t>master’s</a:t>
            </a:r>
            <a:r>
              <a:rPr lang="pl-PL" dirty="0" smtClean="0">
                <a:latin typeface="Andalus" pitchFamily="18" charset="-78"/>
                <a:cs typeface="Andalus" pitchFamily="18" charset="-78"/>
              </a:rPr>
              <a:t> estate </a:t>
            </a:r>
            <a:r>
              <a:rPr lang="pl-PL" dirty="0" err="1" smtClean="0">
                <a:latin typeface="Andalus" pitchFamily="18" charset="-78"/>
                <a:cs typeface="Andalus" pitchFamily="18" charset="-78"/>
              </a:rPr>
              <a:t>which</a:t>
            </a:r>
            <a:r>
              <a:rPr lang="pl-PL" dirty="0" smtClean="0">
                <a:latin typeface="Andalus" pitchFamily="18" charset="-78"/>
                <a:cs typeface="Andalus" pitchFamily="18" charset="-78"/>
              </a:rPr>
              <a:t> was </a:t>
            </a:r>
            <a:r>
              <a:rPr lang="pl-PL" dirty="0" err="1" smtClean="0">
                <a:latin typeface="Andalus" pitchFamily="18" charset="-78"/>
                <a:cs typeface="Andalus" pitchFamily="18" charset="-78"/>
              </a:rPr>
              <a:t>given</a:t>
            </a:r>
            <a:r>
              <a:rPr lang="pl-PL" dirty="0" smtClean="0">
                <a:latin typeface="Andalus" pitchFamily="18" charset="-78"/>
                <a:cs typeface="Andalus" pitchFamily="18" charset="-78"/>
              </a:rPr>
              <a:t> to </a:t>
            </a:r>
            <a:r>
              <a:rPr lang="pl-PL" dirty="0" err="1" smtClean="0">
                <a:latin typeface="Andalus" pitchFamily="18" charset="-78"/>
                <a:cs typeface="Andalus" pitchFamily="18" charset="-78"/>
              </a:rPr>
              <a:t>slave</a:t>
            </a:r>
            <a:r>
              <a:rPr lang="pl-PL" dirty="0" smtClean="0">
                <a:latin typeface="Andalus" pitchFamily="18" charset="-78"/>
                <a:cs typeface="Andalus" pitchFamily="18" charset="-78"/>
              </a:rPr>
              <a:t> for his </a:t>
            </a:r>
            <a:r>
              <a:rPr lang="pl-PL" dirty="0" err="1" smtClean="0">
                <a:latin typeface="Andalus" pitchFamily="18" charset="-78"/>
                <a:cs typeface="Andalus" pitchFamily="18" charset="-78"/>
              </a:rPr>
              <a:t>own</a:t>
            </a:r>
            <a:r>
              <a:rPr lang="pl-PL" dirty="0" smtClean="0">
                <a:latin typeface="Andalus" pitchFamily="18" charset="-78"/>
                <a:cs typeface="Andalus" pitchFamily="18" charset="-78"/>
              </a:rPr>
              <a:t> management. </a:t>
            </a:r>
            <a:endParaRPr lang="pl-PL" dirty="0">
              <a:latin typeface="Andalus" pitchFamily="18" charset="-78"/>
              <a:cs typeface="Andalus" pitchFamily="18" charset="-78"/>
            </a:endParaRPr>
          </a:p>
        </p:txBody>
      </p:sp>
      <p:pic>
        <p:nvPicPr>
          <p:cNvPr id="4" name="Obraz 3" descr="handel.jpg"/>
          <p:cNvPicPr>
            <a:picLocks noChangeAspect="1"/>
          </p:cNvPicPr>
          <p:nvPr/>
        </p:nvPicPr>
        <p:blipFill>
          <a:blip r:embed="rId2" cstate="print"/>
          <a:stretch>
            <a:fillRect/>
          </a:stretch>
        </p:blipFill>
        <p:spPr>
          <a:xfrm>
            <a:off x="2411760" y="2852936"/>
            <a:ext cx="4104456" cy="331618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latin typeface="Algerian" pitchFamily="82" charset="0"/>
              </a:rPr>
              <a:t>How</a:t>
            </a:r>
            <a:r>
              <a:rPr lang="pl-PL" dirty="0" smtClean="0">
                <a:latin typeface="Algerian" pitchFamily="82" charset="0"/>
              </a:rPr>
              <a:t> </a:t>
            </a:r>
            <a:r>
              <a:rPr lang="pl-PL" dirty="0" err="1" smtClean="0">
                <a:latin typeface="Algerian" pitchFamily="82" charset="0"/>
              </a:rPr>
              <a:t>could</a:t>
            </a:r>
            <a:r>
              <a:rPr lang="pl-PL" dirty="0" smtClean="0">
                <a:latin typeface="Algerian" pitchFamily="82" charset="0"/>
              </a:rPr>
              <a:t> </a:t>
            </a:r>
            <a:r>
              <a:rPr lang="pl-PL" dirty="0" err="1" smtClean="0">
                <a:latin typeface="Algerian" pitchFamily="82" charset="0"/>
              </a:rPr>
              <a:t>you</a:t>
            </a:r>
            <a:r>
              <a:rPr lang="pl-PL" dirty="0" smtClean="0">
                <a:latin typeface="Algerian" pitchFamily="82" charset="0"/>
              </a:rPr>
              <a:t> </a:t>
            </a:r>
            <a:r>
              <a:rPr lang="pl-PL" dirty="0" err="1" smtClean="0">
                <a:latin typeface="Algerian" pitchFamily="82" charset="0"/>
              </a:rPr>
              <a:t>end</a:t>
            </a:r>
            <a:r>
              <a:rPr lang="pl-PL" dirty="0" smtClean="0">
                <a:latin typeface="Algerian" pitchFamily="82" charset="0"/>
              </a:rPr>
              <a:t> </a:t>
            </a:r>
            <a:r>
              <a:rPr lang="pl-PL" dirty="0" err="1" smtClean="0">
                <a:latin typeface="Algerian" pitchFamily="82" charset="0"/>
              </a:rPr>
              <a:t>your</a:t>
            </a:r>
            <a:r>
              <a:rPr lang="pl-PL" dirty="0" smtClean="0">
                <a:latin typeface="Algerian" pitchFamily="82" charset="0"/>
              </a:rPr>
              <a:t> </a:t>
            </a:r>
            <a:r>
              <a:rPr lang="pl-PL" dirty="0" err="1" smtClean="0">
                <a:latin typeface="Algerian" pitchFamily="82" charset="0"/>
              </a:rPr>
              <a:t>slavery</a:t>
            </a:r>
            <a:r>
              <a:rPr lang="pl-PL" dirty="0" smtClean="0">
                <a:latin typeface="Algerian" pitchFamily="82" charset="0"/>
              </a:rPr>
              <a:t> </a:t>
            </a:r>
            <a:r>
              <a:rPr lang="pl-PL" dirty="0" err="1" smtClean="0">
                <a:latin typeface="Algerian" pitchFamily="82" charset="0"/>
              </a:rPr>
              <a:t>in</a:t>
            </a:r>
            <a:r>
              <a:rPr lang="pl-PL" dirty="0" smtClean="0">
                <a:latin typeface="Algerian" pitchFamily="82" charset="0"/>
              </a:rPr>
              <a:t> </a:t>
            </a:r>
            <a:r>
              <a:rPr lang="pl-PL" dirty="0" err="1" smtClean="0">
                <a:latin typeface="Algerian" pitchFamily="82" charset="0"/>
              </a:rPr>
              <a:t>ancient</a:t>
            </a:r>
            <a:r>
              <a:rPr lang="pl-PL" dirty="0" smtClean="0">
                <a:latin typeface="Algerian" pitchFamily="82" charset="0"/>
              </a:rPr>
              <a:t> </a:t>
            </a:r>
            <a:r>
              <a:rPr lang="pl-PL" dirty="0" err="1" smtClean="0">
                <a:latin typeface="Algerian" pitchFamily="82" charset="0"/>
              </a:rPr>
              <a:t>Rome</a:t>
            </a:r>
            <a:r>
              <a:rPr lang="pl-PL" dirty="0" smtClean="0">
                <a:latin typeface="Algerian" pitchFamily="82" charset="0"/>
              </a:rPr>
              <a:t>?</a:t>
            </a:r>
            <a:endParaRPr lang="pl-PL" dirty="0">
              <a:latin typeface="Algerian" pitchFamily="82" charset="0"/>
            </a:endParaRPr>
          </a:p>
        </p:txBody>
      </p:sp>
      <p:sp>
        <p:nvSpPr>
          <p:cNvPr id="3" name="Symbol zastępczy zawartości 2"/>
          <p:cNvSpPr>
            <a:spLocks noGrp="1"/>
          </p:cNvSpPr>
          <p:nvPr>
            <p:ph idx="1"/>
          </p:nvPr>
        </p:nvSpPr>
        <p:spPr/>
        <p:txBody>
          <a:bodyPr/>
          <a:lstStyle/>
          <a:p>
            <a:pPr>
              <a:buNone/>
            </a:pPr>
            <a:endParaRPr lang="pl-PL" dirty="0" smtClean="0"/>
          </a:p>
          <a:p>
            <a:pPr>
              <a:buNone/>
            </a:pPr>
            <a:endParaRPr lang="pl-PL" dirty="0"/>
          </a:p>
          <a:p>
            <a:pPr>
              <a:buNone/>
            </a:pPr>
            <a:endParaRPr lang="pl-PL" dirty="0"/>
          </a:p>
          <a:p>
            <a:pPr>
              <a:buNone/>
            </a:pPr>
            <a:r>
              <a:rPr lang="pl-PL" sz="2000" dirty="0" err="1" smtClean="0"/>
              <a:t>Freed</a:t>
            </a:r>
            <a:r>
              <a:rPr lang="pl-PL" sz="2000" dirty="0" smtClean="0"/>
              <a:t> </a:t>
            </a:r>
            <a:r>
              <a:rPr lang="pl-PL" sz="2000" dirty="0"/>
              <a:t>by </a:t>
            </a:r>
            <a:r>
              <a:rPr lang="pl-PL" sz="2000" dirty="0" err="1" smtClean="0"/>
              <a:t>master’s</a:t>
            </a:r>
            <a:r>
              <a:rPr lang="pl-PL" sz="2000" dirty="0"/>
              <a:t> </a:t>
            </a:r>
            <a:r>
              <a:rPr lang="pl-PL" sz="2000" dirty="0" smtClean="0"/>
              <a:t>               </a:t>
            </a:r>
            <a:r>
              <a:rPr lang="pl-PL" sz="2000" dirty="0" err="1" smtClean="0"/>
              <a:t>Inscribed</a:t>
            </a:r>
            <a:r>
              <a:rPr lang="pl-PL" sz="2000" dirty="0" smtClean="0"/>
              <a:t>                         </a:t>
            </a:r>
            <a:r>
              <a:rPr lang="pl-PL" sz="2000" dirty="0" err="1" smtClean="0"/>
              <a:t>Freed</a:t>
            </a:r>
            <a:r>
              <a:rPr lang="pl-PL" sz="2000" dirty="0" smtClean="0"/>
              <a:t>                    </a:t>
            </a:r>
            <a:r>
              <a:rPr lang="pl-PL" sz="2000" dirty="0" err="1" smtClean="0"/>
              <a:t>Notation</a:t>
            </a:r>
            <a:endParaRPr lang="pl-PL" sz="2000" dirty="0"/>
          </a:p>
          <a:p>
            <a:pPr>
              <a:buNone/>
            </a:pPr>
            <a:r>
              <a:rPr lang="pl-PL" sz="2000" dirty="0" smtClean="0"/>
              <a:t>       </a:t>
            </a:r>
            <a:r>
              <a:rPr lang="pl-PL" sz="2000" dirty="0" err="1" smtClean="0"/>
              <a:t>words</a:t>
            </a:r>
            <a:r>
              <a:rPr lang="pl-PL" sz="2000" dirty="0" smtClean="0"/>
              <a:t>                         </a:t>
            </a:r>
            <a:r>
              <a:rPr lang="pl-PL" sz="2000" dirty="0" err="1" smtClean="0"/>
              <a:t>in</a:t>
            </a:r>
            <a:r>
              <a:rPr lang="pl-PL" sz="2000" dirty="0" smtClean="0"/>
              <a:t> </a:t>
            </a:r>
            <a:r>
              <a:rPr lang="pl-PL" sz="2000" dirty="0" err="1" smtClean="0"/>
              <a:t>censorial</a:t>
            </a:r>
            <a:r>
              <a:rPr lang="pl-PL" sz="2000" dirty="0" smtClean="0"/>
              <a:t> list         </a:t>
            </a:r>
            <a:r>
              <a:rPr lang="pl-PL" sz="2000" dirty="0" err="1" smtClean="0"/>
              <a:t>in</a:t>
            </a:r>
            <a:r>
              <a:rPr lang="pl-PL" sz="2000" dirty="0" smtClean="0"/>
              <a:t> </a:t>
            </a:r>
            <a:r>
              <a:rPr lang="pl-PL" sz="2000" dirty="0" smtClean="0"/>
              <a:t>R</a:t>
            </a:r>
            <a:r>
              <a:rPr lang="pl-PL" sz="2000" dirty="0" smtClean="0"/>
              <a:t>oman </a:t>
            </a:r>
            <a:r>
              <a:rPr lang="pl-PL" sz="2000" dirty="0" err="1" smtClean="0"/>
              <a:t>church</a:t>
            </a:r>
            <a:r>
              <a:rPr lang="pl-PL" sz="2000" dirty="0" smtClean="0"/>
              <a:t>     </a:t>
            </a:r>
            <a:r>
              <a:rPr lang="pl-PL" sz="2000" dirty="0" err="1" smtClean="0"/>
              <a:t>in</a:t>
            </a:r>
            <a:r>
              <a:rPr lang="pl-PL" sz="2000" dirty="0" smtClean="0"/>
              <a:t> </a:t>
            </a:r>
            <a:r>
              <a:rPr lang="pl-PL" sz="2000" dirty="0" err="1"/>
              <a:t>master’s</a:t>
            </a:r>
            <a:r>
              <a:rPr lang="pl-PL" sz="2000" dirty="0"/>
              <a:t> will</a:t>
            </a:r>
          </a:p>
          <a:p>
            <a:pPr>
              <a:buNone/>
            </a:pPr>
            <a:endParaRPr lang="pl-PL" sz="2000" dirty="0"/>
          </a:p>
        </p:txBody>
      </p:sp>
      <p:cxnSp>
        <p:nvCxnSpPr>
          <p:cNvPr id="5" name="Łącznik zakrzywiony 4"/>
          <p:cNvCxnSpPr/>
          <p:nvPr/>
        </p:nvCxnSpPr>
        <p:spPr>
          <a:xfrm>
            <a:off x="611560" y="2060848"/>
            <a:ext cx="914400" cy="914400"/>
          </a:xfrm>
          <a:prstGeom prst="curved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Łącznik zakrzywiony 8"/>
          <p:cNvCxnSpPr/>
          <p:nvPr/>
        </p:nvCxnSpPr>
        <p:spPr>
          <a:xfrm>
            <a:off x="2627784" y="1988840"/>
            <a:ext cx="1080120" cy="936104"/>
          </a:xfrm>
          <a:prstGeom prst="curved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Łącznik zakrzywiony 11"/>
          <p:cNvCxnSpPr/>
          <p:nvPr/>
        </p:nvCxnSpPr>
        <p:spPr>
          <a:xfrm>
            <a:off x="4716016" y="1988840"/>
            <a:ext cx="1152128" cy="936104"/>
          </a:xfrm>
          <a:prstGeom prst="curved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Łącznik zakrzywiony 14"/>
          <p:cNvCxnSpPr/>
          <p:nvPr/>
        </p:nvCxnSpPr>
        <p:spPr>
          <a:xfrm>
            <a:off x="6876256" y="1988840"/>
            <a:ext cx="1152128" cy="936104"/>
          </a:xfrm>
          <a:prstGeom prst="curvedConnector3">
            <a:avLst>
              <a:gd name="adj1" fmla="val 5189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506</Words>
  <Application>Microsoft Office PowerPoint</Application>
  <PresentationFormat>Pokaz na ekranie (4:3)</PresentationFormat>
  <Paragraphs>105</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Motyw pakietu Office</vt:lpstr>
      <vt:lpstr>SLAVE STATUS IN ROMAN LAW</vt:lpstr>
      <vt:lpstr>Roman Law</vt:lpstr>
      <vt:lpstr>Inception of Slavery</vt:lpstr>
      <vt:lpstr>Statuses of Roman Citizen</vt:lpstr>
      <vt:lpstr>Limitations in slaves life</vt:lpstr>
      <vt:lpstr>How could you become slave in ancient Rome?</vt:lpstr>
      <vt:lpstr>Slaves everyday struggle</vt:lpstr>
      <vt:lpstr>Slave function in commercial exchange</vt:lpstr>
      <vt:lpstr>How could you end your slavery in ancient Rome?</vt:lpstr>
      <vt:lpstr>Regulations agaist master’s abuses</vt:lpstr>
      <vt:lpstr>Slajd 11</vt:lpstr>
      <vt:lpstr>Glossary </vt:lpstr>
      <vt:lpstr>Bibliography</vt:lpstr>
      <vt:lpstr>Slajd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SLAVE STATUS IN ROMAN LAW</dc:title>
  <dc:creator>Marcin</dc:creator>
  <cp:lastModifiedBy>Marcin</cp:lastModifiedBy>
  <cp:revision>15</cp:revision>
  <dcterms:created xsi:type="dcterms:W3CDTF">2015-05-05T11:13:44Z</dcterms:created>
  <dcterms:modified xsi:type="dcterms:W3CDTF">2015-05-27T11:55:21Z</dcterms:modified>
</cp:coreProperties>
</file>