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sldIdLst>
    <p:sldId id="257" r:id="rId2"/>
    <p:sldId id="269" r:id="rId3"/>
    <p:sldId id="270" r:id="rId4"/>
    <p:sldId id="271" r:id="rId5"/>
    <p:sldId id="273" r:id="rId6"/>
    <p:sldId id="258" r:id="rId7"/>
    <p:sldId id="259" r:id="rId8"/>
    <p:sldId id="260" r:id="rId9"/>
    <p:sldId id="261" r:id="rId10"/>
    <p:sldId id="262" r:id="rId11"/>
    <p:sldId id="263" r:id="rId12"/>
    <p:sldId id="264" r:id="rId13"/>
    <p:sldId id="265" r:id="rId14"/>
    <p:sldId id="266" r:id="rId15"/>
    <p:sldId id="275" r:id="rId16"/>
    <p:sldId id="267" r:id="rId1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03"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E4EF44-D5A3-460E-91AB-20D857B3A613}" type="datetimeFigureOut">
              <a:rPr lang="pl-PL" smtClean="0"/>
              <a:pPr/>
              <a:t>2016-05-16</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CC578F-518B-4949-BD8D-ED641C686193}"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15CC578F-518B-4949-BD8D-ED641C686193}" type="slidenum">
              <a:rPr lang="pl-PL" smtClean="0"/>
              <a:pPr/>
              <a:t>1</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1">
        <a:schemeClr val="bg1"/>
      </p:bgRef>
    </p:bg>
    <p:spTree>
      <p:nvGrpSpPr>
        <p:cNvPr id="1" name=""/>
        <p:cNvGrpSpPr/>
        <p:nvPr/>
      </p:nvGrpSpPr>
      <p:grpSpPr>
        <a:xfrm>
          <a:off x="0" y="0"/>
          <a:ext cx="0" cy="0"/>
          <a:chOff x="0" y="0"/>
          <a:chExt cx="0" cy="0"/>
        </a:xfrm>
      </p:grpSpPr>
      <p:sp>
        <p:nvSpPr>
          <p:cNvPr id="8" name="Tytuł 7"/>
          <p:cNvSpPr>
            <a:spLocks noGrp="1"/>
          </p:cNvSpPr>
          <p:nvPr>
            <p:ph type="ctrTitle"/>
          </p:nvPr>
        </p:nvSpPr>
        <p:spPr>
          <a:xfrm>
            <a:off x="2286000" y="3124200"/>
            <a:ext cx="6172200" cy="1894362"/>
          </a:xfrm>
        </p:spPr>
        <p:txBody>
          <a:bodyPr/>
          <a:lstStyle>
            <a:lvl1pPr>
              <a:defRPr b="1"/>
            </a:lvl1pPr>
          </a:lstStyle>
          <a:p>
            <a:r>
              <a:rPr kumimoji="0" lang="pl-PL" smtClean="0"/>
              <a:t>Kliknij, aby edytować styl</a:t>
            </a:r>
            <a:endParaRPr kumimoji="0" lang="en-US"/>
          </a:p>
        </p:txBody>
      </p:sp>
      <p:sp>
        <p:nvSpPr>
          <p:cNvPr id="9" name="Podtytuł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bwMode="auto">
          <a:xfrm rot="5400000">
            <a:off x="7764621" y="1174097"/>
            <a:ext cx="2286000" cy="381000"/>
          </a:xfrm>
        </p:spPr>
        <p:txBody>
          <a:bodyPr/>
          <a:lstStyle/>
          <a:p>
            <a:fld id="{A86CB490-7C37-470F-A9D2-465CF6CBF87D}" type="datetimeFigureOut">
              <a:rPr lang="pl-PL" smtClean="0"/>
              <a:pPr/>
              <a:t>2016-05-16</a:t>
            </a:fld>
            <a:endParaRPr lang="pl-PL"/>
          </a:p>
        </p:txBody>
      </p:sp>
      <p:sp>
        <p:nvSpPr>
          <p:cNvPr id="17" name="Symbol zastępczy stopki 16"/>
          <p:cNvSpPr>
            <a:spLocks noGrp="1"/>
          </p:cNvSpPr>
          <p:nvPr>
            <p:ph type="ftr" sz="quarter" idx="11"/>
          </p:nvPr>
        </p:nvSpPr>
        <p:spPr bwMode="auto">
          <a:xfrm rot="5400000">
            <a:off x="7077269" y="4181669"/>
            <a:ext cx="3657600" cy="384048"/>
          </a:xfrm>
        </p:spPr>
        <p:txBody>
          <a:bodyPr/>
          <a:lstStyle/>
          <a:p>
            <a:endParaRPr lang="pl-PL"/>
          </a:p>
        </p:txBody>
      </p:sp>
      <p:sp>
        <p:nvSpPr>
          <p:cNvPr id="10" name="Prostokąt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ostokąt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Prostokąt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Prostokąt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Łącznik prosty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Łącznik prosty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Łącznik prosty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Łącznik prosty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Łącznik prosty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Łącznik prosty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Prostokąt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a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a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a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ymbol zastępczy numeru slajdu 28"/>
          <p:cNvSpPr>
            <a:spLocks noGrp="1"/>
          </p:cNvSpPr>
          <p:nvPr>
            <p:ph type="sldNum" sz="quarter" idx="12"/>
          </p:nvPr>
        </p:nvSpPr>
        <p:spPr bwMode="auto">
          <a:xfrm>
            <a:off x="1325544" y="4928702"/>
            <a:ext cx="609600" cy="517524"/>
          </a:xfrm>
        </p:spPr>
        <p:txBody>
          <a:bodyPr/>
          <a:lstStyle/>
          <a:p>
            <a:fld id="{757E234B-B6C7-4D04-A901-0542C756A870}" type="slidenum">
              <a:rPr lang="pl-PL" smtClean="0"/>
              <a:pPr/>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A86CB490-7C37-470F-A9D2-465CF6CBF87D}" type="datetimeFigureOut">
              <a:rPr lang="pl-PL" smtClean="0"/>
              <a:pPr/>
              <a:t>2016-05-16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57E234B-B6C7-4D04-A901-0542C756A870}"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9"/>
            <a:ext cx="167640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A86CB490-7C37-470F-A9D2-465CF6CBF87D}" type="datetimeFigureOut">
              <a:rPr lang="pl-PL" smtClean="0"/>
              <a:pPr/>
              <a:t>2016-05-16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57E234B-B6C7-4D04-A901-0542C756A870}"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8" name="Symbol zastępczy zawartości 7"/>
          <p:cNvSpPr>
            <a:spLocks noGrp="1"/>
          </p:cNvSpPr>
          <p:nvPr>
            <p:ph sz="quarter" idx="1"/>
          </p:nvPr>
        </p:nvSpPr>
        <p:spPr>
          <a:xfrm>
            <a:off x="457200" y="1600200"/>
            <a:ext cx="7467600" cy="4873752"/>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4"/>
          </p:nvPr>
        </p:nvSpPr>
        <p:spPr/>
        <p:txBody>
          <a:bodyPr rtlCol="0"/>
          <a:lstStyle/>
          <a:p>
            <a:fld id="{A86CB490-7C37-470F-A9D2-465CF6CBF87D}" type="datetimeFigureOut">
              <a:rPr lang="pl-PL" smtClean="0"/>
              <a:pPr/>
              <a:t>2016-05-16</a:t>
            </a:fld>
            <a:endParaRPr lang="pl-PL"/>
          </a:p>
        </p:txBody>
      </p:sp>
      <p:sp>
        <p:nvSpPr>
          <p:cNvPr id="9" name="Symbol zastępczy numeru slajdu 8"/>
          <p:cNvSpPr>
            <a:spLocks noGrp="1"/>
          </p:cNvSpPr>
          <p:nvPr>
            <p:ph type="sldNum" sz="quarter" idx="15"/>
          </p:nvPr>
        </p:nvSpPr>
        <p:spPr/>
        <p:txBody>
          <a:bodyPr rtlCol="0"/>
          <a:lstStyle/>
          <a:p>
            <a:fld id="{757E234B-B6C7-4D04-A901-0542C756A870}" type="slidenum">
              <a:rPr lang="pl-PL" smtClean="0"/>
              <a:pPr/>
              <a:t>‹#›</a:t>
            </a:fld>
            <a:endParaRPr lang="pl-PL"/>
          </a:p>
        </p:txBody>
      </p:sp>
      <p:sp>
        <p:nvSpPr>
          <p:cNvPr id="10" name="Symbol zastępczy stopki 9"/>
          <p:cNvSpPr>
            <a:spLocks noGrp="1"/>
          </p:cNvSpPr>
          <p:nvPr>
            <p:ph type="ftr" sz="quarter" idx="16"/>
          </p:nvPr>
        </p:nvSpPr>
        <p:spPr/>
        <p:txBody>
          <a:bodyPr rtlCol="0"/>
          <a:lstStyle/>
          <a:p>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1">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286000" y="2895600"/>
            <a:ext cx="6172200" cy="2053590"/>
          </a:xfrm>
        </p:spPr>
        <p:txBody>
          <a:bodyPr/>
          <a:lstStyle>
            <a:lvl1pPr algn="l">
              <a:buNone/>
              <a:defRPr sz="3000" b="1" cap="small" baseline="0"/>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bwMode="auto">
          <a:xfrm rot="5400000">
            <a:off x="7763256" y="1170432"/>
            <a:ext cx="2286000" cy="381000"/>
          </a:xfrm>
        </p:spPr>
        <p:txBody>
          <a:bodyPr/>
          <a:lstStyle/>
          <a:p>
            <a:fld id="{A86CB490-7C37-470F-A9D2-465CF6CBF87D}" type="datetimeFigureOut">
              <a:rPr lang="pl-PL" smtClean="0"/>
              <a:pPr/>
              <a:t>2016-05-16</a:t>
            </a:fld>
            <a:endParaRPr lang="pl-PL"/>
          </a:p>
        </p:txBody>
      </p:sp>
      <p:sp>
        <p:nvSpPr>
          <p:cNvPr id="5" name="Symbol zastępczy stopki 4"/>
          <p:cNvSpPr>
            <a:spLocks noGrp="1"/>
          </p:cNvSpPr>
          <p:nvPr>
            <p:ph type="ftr" sz="quarter" idx="11"/>
          </p:nvPr>
        </p:nvSpPr>
        <p:spPr bwMode="auto">
          <a:xfrm rot="5400000">
            <a:off x="7077456" y="4178808"/>
            <a:ext cx="3657600" cy="384048"/>
          </a:xfrm>
        </p:spPr>
        <p:txBody>
          <a:bodyPr/>
          <a:lstStyle/>
          <a:p>
            <a:endParaRPr lang="pl-PL"/>
          </a:p>
        </p:txBody>
      </p:sp>
      <p:sp>
        <p:nvSpPr>
          <p:cNvPr id="9" name="Prostokąt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ostokąt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ostokąt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Łącznik prosty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Łącznik prosty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Łącznik prosty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Łącznik prosty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Łącznik prosty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Prostokąt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a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a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a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Łącznik prosty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ymbol zastępczy numeru slajdu 5"/>
          <p:cNvSpPr>
            <a:spLocks noGrp="1"/>
          </p:cNvSpPr>
          <p:nvPr>
            <p:ph type="sldNum" sz="quarter" idx="12"/>
          </p:nvPr>
        </p:nvSpPr>
        <p:spPr bwMode="auto">
          <a:xfrm>
            <a:off x="1340616" y="4928702"/>
            <a:ext cx="609600" cy="517524"/>
          </a:xfrm>
        </p:spPr>
        <p:txBody>
          <a:bodyPr/>
          <a:lstStyle/>
          <a:p>
            <a:fld id="{757E234B-B6C7-4D04-A901-0542C756A870}"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p>
            <a:fld id="{A86CB490-7C37-470F-A9D2-465CF6CBF87D}" type="datetimeFigureOut">
              <a:rPr lang="pl-PL" smtClean="0"/>
              <a:pPr/>
              <a:t>2016-05-16</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57E234B-B6C7-4D04-A901-0542C756A870}" type="slidenum">
              <a:rPr lang="pl-PL" smtClean="0"/>
              <a:pPr/>
              <a:t>‹#›</a:t>
            </a:fld>
            <a:endParaRPr lang="pl-PL"/>
          </a:p>
        </p:txBody>
      </p:sp>
      <p:sp>
        <p:nvSpPr>
          <p:cNvPr id="9" name="Symbol zastępczy zawartości 8"/>
          <p:cNvSpPr>
            <a:spLocks noGrp="1"/>
          </p:cNvSpPr>
          <p:nvPr>
            <p:ph sz="quarter" idx="1"/>
          </p:nvPr>
        </p:nvSpPr>
        <p:spPr>
          <a:xfrm>
            <a:off x="457200" y="1600200"/>
            <a:ext cx="36576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1" name="Symbol zastępczy zawartości 10"/>
          <p:cNvSpPr>
            <a:spLocks noGrp="1"/>
          </p:cNvSpPr>
          <p:nvPr>
            <p:ph sz="quarter" idx="2"/>
          </p:nvPr>
        </p:nvSpPr>
        <p:spPr>
          <a:xfrm>
            <a:off x="4270248" y="1600200"/>
            <a:ext cx="36576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7543800" cy="1143000"/>
          </a:xfrm>
        </p:spPr>
        <p:txBody>
          <a:bodyPr anchor="b"/>
          <a:lstStyle>
            <a:lvl1pPr>
              <a:defRPr/>
            </a:lvl1pPr>
          </a:lstStyle>
          <a:p>
            <a:r>
              <a:rPr kumimoji="0" lang="pl-PL" smtClean="0"/>
              <a:t>Kliknij, aby edytować styl</a:t>
            </a:r>
            <a:endParaRPr kumimoji="0" lang="en-US"/>
          </a:p>
        </p:txBody>
      </p:sp>
      <p:sp>
        <p:nvSpPr>
          <p:cNvPr id="7" name="Symbol zastępczy daty 6"/>
          <p:cNvSpPr>
            <a:spLocks noGrp="1"/>
          </p:cNvSpPr>
          <p:nvPr>
            <p:ph type="dt" sz="half" idx="10"/>
          </p:nvPr>
        </p:nvSpPr>
        <p:spPr/>
        <p:txBody>
          <a:bodyPr/>
          <a:lstStyle/>
          <a:p>
            <a:fld id="{A86CB490-7C37-470F-A9D2-465CF6CBF87D}" type="datetimeFigureOut">
              <a:rPr lang="pl-PL" smtClean="0"/>
              <a:pPr/>
              <a:t>2016-05-16</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757E234B-B6C7-4D04-A901-0542C756A870}" type="slidenum">
              <a:rPr lang="pl-PL" smtClean="0"/>
              <a:pPr/>
              <a:t>‹#›</a:t>
            </a:fld>
            <a:endParaRPr lang="pl-PL"/>
          </a:p>
        </p:txBody>
      </p:sp>
      <p:sp>
        <p:nvSpPr>
          <p:cNvPr id="11" name="Symbol zastępczy zawartości 10"/>
          <p:cNvSpPr>
            <a:spLocks noGrp="1"/>
          </p:cNvSpPr>
          <p:nvPr>
            <p:ph sz="quarter" idx="2"/>
          </p:nvPr>
        </p:nvSpPr>
        <p:spPr>
          <a:xfrm>
            <a:off x="457200" y="2362200"/>
            <a:ext cx="3657600" cy="38862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3" name="Symbol zastępczy zawartości 12"/>
          <p:cNvSpPr>
            <a:spLocks noGrp="1"/>
          </p:cNvSpPr>
          <p:nvPr>
            <p:ph sz="quarter" idx="4"/>
          </p:nvPr>
        </p:nvSpPr>
        <p:spPr>
          <a:xfrm>
            <a:off x="4371975" y="2362200"/>
            <a:ext cx="3657600" cy="38862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2" name="Symbol zastępczy tekst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l-PL" smtClean="0"/>
              <a:t>Kliknij, aby edytować style wzorca tekstu</a:t>
            </a:r>
          </a:p>
        </p:txBody>
      </p:sp>
      <p:sp>
        <p:nvSpPr>
          <p:cNvPr id="14" name="Symbol zastępczy tekst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l-PL" smtClean="0"/>
              <a:t>Kliknij, aby edytować style wzorca tekstu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6" name="Symbol zastępczy daty 5"/>
          <p:cNvSpPr>
            <a:spLocks noGrp="1"/>
          </p:cNvSpPr>
          <p:nvPr>
            <p:ph type="dt" sz="half" idx="10"/>
          </p:nvPr>
        </p:nvSpPr>
        <p:spPr/>
        <p:txBody>
          <a:bodyPr rtlCol="0"/>
          <a:lstStyle/>
          <a:p>
            <a:fld id="{A86CB490-7C37-470F-A9D2-465CF6CBF87D}" type="datetimeFigureOut">
              <a:rPr lang="pl-PL" smtClean="0"/>
              <a:pPr/>
              <a:t>2016-05-16</a:t>
            </a:fld>
            <a:endParaRPr lang="pl-PL"/>
          </a:p>
        </p:txBody>
      </p:sp>
      <p:sp>
        <p:nvSpPr>
          <p:cNvPr id="7" name="Symbol zastępczy numeru slajdu 6"/>
          <p:cNvSpPr>
            <a:spLocks noGrp="1"/>
          </p:cNvSpPr>
          <p:nvPr>
            <p:ph type="sldNum" sz="quarter" idx="11"/>
          </p:nvPr>
        </p:nvSpPr>
        <p:spPr/>
        <p:txBody>
          <a:bodyPr rtlCol="0"/>
          <a:lstStyle/>
          <a:p>
            <a:fld id="{757E234B-B6C7-4D04-A901-0542C756A870}" type="slidenum">
              <a:rPr lang="pl-PL" smtClean="0"/>
              <a:pPr/>
              <a:t>‹#›</a:t>
            </a:fld>
            <a:endParaRPr lang="pl-PL"/>
          </a:p>
        </p:txBody>
      </p:sp>
      <p:sp>
        <p:nvSpPr>
          <p:cNvPr id="8" name="Symbol zastępczy stopki 7"/>
          <p:cNvSpPr>
            <a:spLocks noGrp="1"/>
          </p:cNvSpPr>
          <p:nvPr>
            <p:ph type="ftr" sz="quarter" idx="12"/>
          </p:nvPr>
        </p:nvSpPr>
        <p:spPr/>
        <p:txBody>
          <a:bodyPr rtlCol="0"/>
          <a:lstStyle/>
          <a:p>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A86CB490-7C37-470F-A9D2-465CF6CBF87D}" type="datetimeFigureOut">
              <a:rPr lang="pl-PL" smtClean="0"/>
              <a:pPr/>
              <a:t>2016-05-16</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757E234B-B6C7-4D04-A901-0542C756A870}"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1">
        <a:schemeClr val="bg1"/>
      </p:bgRef>
    </p:bg>
    <p:spTree>
      <p:nvGrpSpPr>
        <p:cNvPr id="1" name=""/>
        <p:cNvGrpSpPr/>
        <p:nvPr/>
      </p:nvGrpSpPr>
      <p:grpSpPr>
        <a:xfrm>
          <a:off x="0" y="0"/>
          <a:ext cx="0" cy="0"/>
          <a:chOff x="0" y="0"/>
          <a:chExt cx="0" cy="0"/>
        </a:xfrm>
      </p:grpSpPr>
      <p:sp>
        <p:nvSpPr>
          <p:cNvPr id="10" name="Łącznik prosty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ytuł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8" name="Łącznik prosty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Łącznik prosty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Łącznik prosty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rostokąt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Łącznik prosty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a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ymbol zastępczy zawartości 17"/>
          <p:cNvSpPr>
            <a:spLocks noGrp="1"/>
          </p:cNvSpPr>
          <p:nvPr>
            <p:ph sz="quarter" idx="1"/>
          </p:nvPr>
        </p:nvSpPr>
        <p:spPr>
          <a:xfrm>
            <a:off x="304800" y="274320"/>
            <a:ext cx="5638800" cy="6327648"/>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21" name="Symbol zastępczy daty 20"/>
          <p:cNvSpPr>
            <a:spLocks noGrp="1"/>
          </p:cNvSpPr>
          <p:nvPr>
            <p:ph type="dt" sz="half" idx="14"/>
          </p:nvPr>
        </p:nvSpPr>
        <p:spPr/>
        <p:txBody>
          <a:bodyPr rtlCol="0"/>
          <a:lstStyle/>
          <a:p>
            <a:fld id="{A86CB490-7C37-470F-A9D2-465CF6CBF87D}" type="datetimeFigureOut">
              <a:rPr lang="pl-PL" smtClean="0"/>
              <a:pPr/>
              <a:t>2016-05-16</a:t>
            </a:fld>
            <a:endParaRPr lang="pl-PL"/>
          </a:p>
        </p:txBody>
      </p:sp>
      <p:sp>
        <p:nvSpPr>
          <p:cNvPr id="22" name="Symbol zastępczy numeru slajdu 21"/>
          <p:cNvSpPr>
            <a:spLocks noGrp="1"/>
          </p:cNvSpPr>
          <p:nvPr>
            <p:ph type="sldNum" sz="quarter" idx="15"/>
          </p:nvPr>
        </p:nvSpPr>
        <p:spPr/>
        <p:txBody>
          <a:bodyPr rtlCol="0"/>
          <a:lstStyle/>
          <a:p>
            <a:fld id="{757E234B-B6C7-4D04-A901-0542C756A870}" type="slidenum">
              <a:rPr lang="pl-PL" smtClean="0"/>
              <a:pPr/>
              <a:t>‹#›</a:t>
            </a:fld>
            <a:endParaRPr lang="pl-PL"/>
          </a:p>
        </p:txBody>
      </p:sp>
      <p:sp>
        <p:nvSpPr>
          <p:cNvPr id="23" name="Symbol zastępczy stopki 22"/>
          <p:cNvSpPr>
            <a:spLocks noGrp="1"/>
          </p:cNvSpPr>
          <p:nvPr>
            <p:ph type="ftr" sz="quarter" idx="16"/>
          </p:nvPr>
        </p:nvSpPr>
        <p:spPr/>
        <p:txBody>
          <a:bodyPr rtlCol="0"/>
          <a:lstStyle/>
          <a:p>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9" name="Łącznik prosty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a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ytuł 1"/>
          <p:cNvSpPr>
            <a:spLocks noGrp="1"/>
          </p:cNvSpPr>
          <p:nvPr>
            <p:ph type="title"/>
          </p:nvPr>
        </p:nvSpPr>
        <p:spPr>
          <a:xfrm rot="5400000">
            <a:off x="3350133" y="3200400"/>
            <a:ext cx="6309360" cy="457200"/>
          </a:xfrm>
        </p:spPr>
        <p:txBody>
          <a:bodyPr anchor="b"/>
          <a:lstStyle>
            <a:lvl1pPr algn="l">
              <a:buNone/>
              <a:defRPr sz="2000" b="1"/>
            </a:lvl1pPr>
          </a:lstStyle>
          <a:p>
            <a:r>
              <a:rPr kumimoji="0" lang="pl-PL" smtClean="0"/>
              <a:t>Kliknij, aby edytować styl</a:t>
            </a:r>
            <a:endParaRPr kumimoji="0" lang="en-US"/>
          </a:p>
        </p:txBody>
      </p:sp>
      <p:sp>
        <p:nvSpPr>
          <p:cNvPr id="3" name="Symbol zastępczy obraz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l-PL" smtClean="0"/>
              <a:t>Kliknij ikonę, aby dodać obraz</a:t>
            </a:r>
            <a:endParaRPr kumimoji="0" lang="en-US" dirty="0"/>
          </a:p>
        </p:txBody>
      </p:sp>
      <p:sp>
        <p:nvSpPr>
          <p:cNvPr id="4" name="Symbol zastępczy tekst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10" name="Łącznik prosty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Prostokąt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Łącznik prosty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Łącznik prosty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Łącznik prosty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ymbol zastępczy daty 16"/>
          <p:cNvSpPr>
            <a:spLocks noGrp="1"/>
          </p:cNvSpPr>
          <p:nvPr>
            <p:ph type="dt" sz="half" idx="10"/>
          </p:nvPr>
        </p:nvSpPr>
        <p:spPr/>
        <p:txBody>
          <a:bodyPr rtlCol="0"/>
          <a:lstStyle/>
          <a:p>
            <a:fld id="{A86CB490-7C37-470F-A9D2-465CF6CBF87D}" type="datetimeFigureOut">
              <a:rPr lang="pl-PL" smtClean="0"/>
              <a:pPr/>
              <a:t>2016-05-16</a:t>
            </a:fld>
            <a:endParaRPr lang="pl-PL"/>
          </a:p>
        </p:txBody>
      </p:sp>
      <p:sp>
        <p:nvSpPr>
          <p:cNvPr id="18" name="Symbol zastępczy numeru slajdu 17"/>
          <p:cNvSpPr>
            <a:spLocks noGrp="1"/>
          </p:cNvSpPr>
          <p:nvPr>
            <p:ph type="sldNum" sz="quarter" idx="11"/>
          </p:nvPr>
        </p:nvSpPr>
        <p:spPr/>
        <p:txBody>
          <a:bodyPr rtlCol="0"/>
          <a:lstStyle/>
          <a:p>
            <a:fld id="{757E234B-B6C7-4D04-A901-0542C756A870}" type="slidenum">
              <a:rPr lang="pl-PL" smtClean="0"/>
              <a:pPr/>
              <a:t>‹#›</a:t>
            </a:fld>
            <a:endParaRPr lang="pl-PL"/>
          </a:p>
        </p:txBody>
      </p:sp>
      <p:sp>
        <p:nvSpPr>
          <p:cNvPr id="21" name="Symbol zastępczy stopki 20"/>
          <p:cNvSpPr>
            <a:spLocks noGrp="1"/>
          </p:cNvSpPr>
          <p:nvPr>
            <p:ph type="ftr" sz="quarter" idx="12"/>
          </p:nvPr>
        </p:nvSpPr>
        <p:spPr/>
        <p:txBody>
          <a:bodyPr rtlCol="0"/>
          <a:lstStyle/>
          <a:p>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Łącznik prosty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ymbol zastępczy tytułu 21"/>
          <p:cNvSpPr>
            <a:spLocks noGrp="1"/>
          </p:cNvSpPr>
          <p:nvPr>
            <p:ph type="title"/>
          </p:nvPr>
        </p:nvSpPr>
        <p:spPr>
          <a:xfrm>
            <a:off x="457200" y="274638"/>
            <a:ext cx="7467600" cy="1143000"/>
          </a:xfrm>
          <a:prstGeom prst="rect">
            <a:avLst/>
          </a:prstGeom>
        </p:spPr>
        <p:txBody>
          <a:bodyPr vert="horz" anchor="b">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86CB490-7C37-470F-A9D2-465CF6CBF87D}" type="datetimeFigureOut">
              <a:rPr lang="pl-PL" smtClean="0"/>
              <a:pPr/>
              <a:t>2016-05-16</a:t>
            </a:fld>
            <a:endParaRPr lang="pl-PL"/>
          </a:p>
        </p:txBody>
      </p:sp>
      <p:sp>
        <p:nvSpPr>
          <p:cNvPr id="3" name="Symbol zastępczy stopki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pl-PL"/>
          </a:p>
        </p:txBody>
      </p:sp>
      <p:sp>
        <p:nvSpPr>
          <p:cNvPr id="7" name="Łącznik prosty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Łącznik prosty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Prostokąt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Łącznik prosty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a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ymbol zastępczy numeru slajd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57E234B-B6C7-4D04-A901-0542C756A870}"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humanium.org/en/fundamental-rights/water/"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humanium.org/en/fundamental-rights/identity/"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humanium.org/en/fundamental-rights/freedom/"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humanium.org/en/fundamental-rights/protection/"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7.xml"/><Relationship Id="rId1" Type="http://schemas.openxmlformats.org/officeDocument/2006/relationships/video" Target="file:///C:\Users\Patrycja\Desktop\STUDIA\angielski\The%20UN%20Convention%20on%20the%20Rights%20of%20the%20Child%20(UNCRC).avi"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humanium.org/en/fundamental-rights/life/"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humanium.org/en/fundamental-rights/education/"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humanium.org/en/fundamental-rights/food/"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humanium.org/en/fundamental-rights/health/"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214290"/>
            <a:ext cx="8715436" cy="1200329"/>
          </a:xfrm>
          <a:prstGeom prst="rect">
            <a:avLst/>
          </a:prstGeom>
        </p:spPr>
        <p:txBody>
          <a:bodyPr wrap="square">
            <a:spAutoFit/>
          </a:bodyPr>
          <a:lstStyle/>
          <a:p>
            <a:pPr algn="ctr"/>
            <a:r>
              <a:rPr lang="pl-PL" sz="72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Rights</a:t>
            </a:r>
            <a:r>
              <a:rPr lang="pl-PL" sz="72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of </a:t>
            </a:r>
            <a:r>
              <a:rPr lang="pl-PL" sz="72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the</a:t>
            </a:r>
            <a:r>
              <a:rPr lang="pl-PL" sz="72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pl-PL" sz="72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Child</a:t>
            </a:r>
            <a:endParaRPr lang="pl-PL" sz="72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1026" name="Picture 2" descr="C:\Users\Patrycja\AppData\Local\Microsoft\Windows\Temporary Internet Files\Content.IE5\K9C6I5V3\CartoonKids[1].gif"/>
          <p:cNvPicPr>
            <a:picLocks noChangeAspect="1" noChangeArrowheads="1"/>
          </p:cNvPicPr>
          <p:nvPr/>
        </p:nvPicPr>
        <p:blipFill>
          <a:blip r:embed="rId3"/>
          <a:srcRect/>
          <a:stretch>
            <a:fillRect/>
          </a:stretch>
        </p:blipFill>
        <p:spPr bwMode="auto">
          <a:xfrm>
            <a:off x="285720" y="1571612"/>
            <a:ext cx="7929618" cy="3838575"/>
          </a:xfrm>
          <a:prstGeom prst="rect">
            <a:avLst/>
          </a:prstGeom>
          <a:noFill/>
        </p:spPr>
      </p:pic>
      <p:sp>
        <p:nvSpPr>
          <p:cNvPr id="4" name="pole tekstowe 3"/>
          <p:cNvSpPr txBox="1"/>
          <p:nvPr/>
        </p:nvSpPr>
        <p:spPr>
          <a:xfrm>
            <a:off x="4929190" y="5643578"/>
            <a:ext cx="4000528" cy="1477328"/>
          </a:xfrm>
          <a:prstGeom prst="rect">
            <a:avLst/>
          </a:prstGeom>
          <a:noFill/>
        </p:spPr>
        <p:txBody>
          <a:bodyPr wrap="square" rtlCol="0">
            <a:spAutoFit/>
          </a:bodyPr>
          <a:lstStyle/>
          <a:p>
            <a:pPr algn="ctr"/>
            <a:r>
              <a:rPr lang="pl-PL" dirty="0" smtClean="0"/>
              <a:t>PATRYCJA ŻOŃCA</a:t>
            </a:r>
            <a:br>
              <a:rPr lang="pl-PL" dirty="0" smtClean="0"/>
            </a:br>
            <a:r>
              <a:rPr lang="pl-PL" dirty="0" smtClean="0"/>
              <a:t>Prawo III rok</a:t>
            </a:r>
            <a:br>
              <a:rPr lang="pl-PL" dirty="0" smtClean="0"/>
            </a:br>
            <a:r>
              <a:rPr lang="pl-PL" dirty="0" smtClean="0"/>
              <a:t>2015/2016</a:t>
            </a:r>
            <a:br>
              <a:rPr lang="pl-PL" dirty="0" smtClean="0"/>
            </a:br>
            <a:r>
              <a:rPr lang="pl-PL" dirty="0" smtClean="0"/>
              <a:t/>
            </a:r>
            <a:br>
              <a:rPr lang="pl-PL" dirty="0" smtClean="0"/>
            </a:br>
            <a:endParaRPr lang="pl-P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descr="http://humanium.org/en/wp-content/uploads/portail-fr/droit-a-l-eau.jpg">
            <a:hlinkClick r:id="rId2"/>
          </p:cNvPr>
          <p:cNvPicPr/>
          <p:nvPr/>
        </p:nvPicPr>
        <p:blipFill>
          <a:blip r:embed="rId3"/>
          <a:srcRect/>
          <a:stretch>
            <a:fillRect/>
          </a:stretch>
        </p:blipFill>
        <p:spPr bwMode="auto">
          <a:xfrm>
            <a:off x="2928926" y="2000240"/>
            <a:ext cx="2809890" cy="2828941"/>
          </a:xfrm>
          <a:prstGeom prst="rect">
            <a:avLst/>
          </a:prstGeom>
          <a:noFill/>
          <a:ln w="9525">
            <a:noFill/>
            <a:miter lim="800000"/>
            <a:headEnd/>
            <a:tailEnd/>
          </a:ln>
        </p:spPr>
      </p:pic>
      <p:sp>
        <p:nvSpPr>
          <p:cNvPr id="3" name="Prostokąt 2"/>
          <p:cNvSpPr/>
          <p:nvPr/>
        </p:nvSpPr>
        <p:spPr>
          <a:xfrm>
            <a:off x="2071670" y="571480"/>
            <a:ext cx="4917115" cy="1015663"/>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l-PL" sz="6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Right</a:t>
            </a:r>
            <a:r>
              <a:rPr lang="pl-PL" sz="6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to </a:t>
            </a:r>
            <a:r>
              <a:rPr lang="pl-PL" sz="6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Water</a:t>
            </a:r>
            <a:endParaRPr lang="pl-PL" sz="6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pole tekstowe 3"/>
          <p:cNvSpPr txBox="1"/>
          <p:nvPr/>
        </p:nvSpPr>
        <p:spPr>
          <a:xfrm>
            <a:off x="571472" y="5011341"/>
            <a:ext cx="8858280" cy="1846659"/>
          </a:xfrm>
          <a:prstGeom prst="rect">
            <a:avLst/>
          </a:prstGeom>
          <a:noFill/>
        </p:spPr>
        <p:txBody>
          <a:bodyPr wrap="square" rtlCol="0">
            <a:spAutoFit/>
          </a:bodyPr>
          <a:lstStyle/>
          <a:p>
            <a:r>
              <a:rPr lang="en-US" sz="2400" dirty="0"/>
              <a:t>The right to water means children have the right to </a:t>
            </a:r>
            <a:r>
              <a:rPr lang="en-US" sz="2400" dirty="0" smtClean="0"/>
              <a:t>safe</a:t>
            </a:r>
            <a:endParaRPr lang="pl-PL" sz="2400" dirty="0" smtClean="0"/>
          </a:p>
          <a:p>
            <a:r>
              <a:rPr lang="en-US" sz="2400" dirty="0" smtClean="0"/>
              <a:t> </a:t>
            </a:r>
            <a:r>
              <a:rPr lang="en-US" sz="2400" dirty="0"/>
              <a:t>drinking water and proper sanitary conditions. The right </a:t>
            </a:r>
            <a:r>
              <a:rPr lang="pl-PL" sz="2400" dirty="0" smtClean="0"/>
              <a:t>   </a:t>
            </a:r>
            <a:r>
              <a:rPr lang="en-US" sz="2400" dirty="0" smtClean="0"/>
              <a:t>to water </a:t>
            </a:r>
            <a:r>
              <a:rPr lang="en-US" sz="2400" dirty="0"/>
              <a:t>is essential for good health, survival and proper growth.</a:t>
            </a:r>
            <a:endParaRPr lang="pl-PL" sz="2400" dirty="0"/>
          </a:p>
          <a:p>
            <a:endParaRPr lang="pl-PL"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descr="http://humanium.org/en/wp-content/uploads/portail-fr/droit-a-l-identite.jpg">
            <a:hlinkClick r:id="rId2"/>
          </p:cNvPr>
          <p:cNvPicPr/>
          <p:nvPr/>
        </p:nvPicPr>
        <p:blipFill>
          <a:blip r:embed="rId3"/>
          <a:srcRect/>
          <a:stretch>
            <a:fillRect/>
          </a:stretch>
        </p:blipFill>
        <p:spPr bwMode="auto">
          <a:xfrm>
            <a:off x="3000364" y="1857364"/>
            <a:ext cx="3095642" cy="2828941"/>
          </a:xfrm>
          <a:prstGeom prst="rect">
            <a:avLst/>
          </a:prstGeom>
          <a:noFill/>
          <a:ln w="9525">
            <a:noFill/>
            <a:miter lim="800000"/>
            <a:headEnd/>
            <a:tailEnd/>
          </a:ln>
        </p:spPr>
      </p:pic>
      <p:sp>
        <p:nvSpPr>
          <p:cNvPr id="3" name="Prostokąt 2"/>
          <p:cNvSpPr/>
          <p:nvPr/>
        </p:nvSpPr>
        <p:spPr>
          <a:xfrm>
            <a:off x="1071538" y="500042"/>
            <a:ext cx="7002238" cy="1015663"/>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l-PL" sz="6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Right</a:t>
            </a:r>
            <a:r>
              <a:rPr lang="pl-PL" sz="6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to </a:t>
            </a:r>
            <a:r>
              <a:rPr lang="pl-PL" sz="6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Identity</a:t>
            </a:r>
            <a:endParaRPr lang="pl-PL" sz="6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pole tekstowe 3"/>
          <p:cNvSpPr txBox="1"/>
          <p:nvPr/>
        </p:nvSpPr>
        <p:spPr>
          <a:xfrm>
            <a:off x="1214382" y="5011341"/>
            <a:ext cx="7929618" cy="2215991"/>
          </a:xfrm>
          <a:prstGeom prst="rect">
            <a:avLst/>
          </a:prstGeom>
          <a:noFill/>
        </p:spPr>
        <p:txBody>
          <a:bodyPr wrap="square" rtlCol="0">
            <a:spAutoFit/>
          </a:bodyPr>
          <a:lstStyle/>
          <a:p>
            <a:r>
              <a:rPr lang="en-US" sz="2400" dirty="0"/>
              <a:t>Each child has the right to have a surname, a </a:t>
            </a:r>
            <a:r>
              <a:rPr lang="en-US" sz="2400" dirty="0" smtClean="0"/>
              <a:t>first</a:t>
            </a:r>
            <a:r>
              <a:rPr lang="pl-PL" sz="2400" dirty="0" smtClean="0"/>
              <a:t> </a:t>
            </a:r>
            <a:r>
              <a:rPr lang="en-US" sz="2400" dirty="0" smtClean="0"/>
              <a:t>name</a:t>
            </a:r>
            <a:r>
              <a:rPr lang="en-US" sz="2400" dirty="0"/>
              <a:t>, a nationality, and to know who his or her relatives are. The right to identity also means that each child’s existence and rights must be officially </a:t>
            </a:r>
            <a:r>
              <a:rPr lang="en-US" sz="2400" dirty="0" err="1"/>
              <a:t>recognised</a:t>
            </a:r>
            <a:r>
              <a:rPr lang="en-US" sz="2400" dirty="0"/>
              <a:t>.</a:t>
            </a:r>
            <a:endParaRPr lang="pl-PL" sz="2400" dirty="0"/>
          </a:p>
          <a:p>
            <a:endParaRPr lang="pl-PL"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descr="http://humanium.org/en/wp-content/uploads/portail-fr/droit-aux-libertes.jpg">
            <a:hlinkClick r:id="rId2"/>
          </p:cNvPr>
          <p:cNvPicPr/>
          <p:nvPr/>
        </p:nvPicPr>
        <p:blipFill>
          <a:blip r:embed="rId3"/>
          <a:srcRect/>
          <a:stretch>
            <a:fillRect/>
          </a:stretch>
        </p:blipFill>
        <p:spPr bwMode="auto">
          <a:xfrm>
            <a:off x="2857488" y="2000240"/>
            <a:ext cx="2667014" cy="2471751"/>
          </a:xfrm>
          <a:prstGeom prst="rect">
            <a:avLst/>
          </a:prstGeom>
          <a:noFill/>
          <a:ln w="9525">
            <a:noFill/>
            <a:miter lim="800000"/>
            <a:headEnd/>
            <a:tailEnd/>
          </a:ln>
        </p:spPr>
      </p:pic>
      <p:sp>
        <p:nvSpPr>
          <p:cNvPr id="3" name="Prostokąt 2"/>
          <p:cNvSpPr/>
          <p:nvPr/>
        </p:nvSpPr>
        <p:spPr>
          <a:xfrm>
            <a:off x="1643042" y="500042"/>
            <a:ext cx="5815183" cy="1015663"/>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l-PL" sz="6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Right</a:t>
            </a:r>
            <a:r>
              <a:rPr lang="pl-PL" sz="6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to </a:t>
            </a:r>
            <a:r>
              <a:rPr lang="pl-PL" sz="6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Freedom</a:t>
            </a:r>
            <a:endParaRPr lang="pl-PL" sz="6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pole tekstowe 3"/>
          <p:cNvSpPr txBox="1"/>
          <p:nvPr/>
        </p:nvSpPr>
        <p:spPr>
          <a:xfrm>
            <a:off x="928630" y="4714884"/>
            <a:ext cx="8215370" cy="1846659"/>
          </a:xfrm>
          <a:prstGeom prst="rect">
            <a:avLst/>
          </a:prstGeom>
          <a:noFill/>
        </p:spPr>
        <p:txBody>
          <a:bodyPr wrap="square" rtlCol="0">
            <a:spAutoFit/>
          </a:bodyPr>
          <a:lstStyle/>
          <a:p>
            <a:r>
              <a:rPr lang="en-US" sz="2400" dirty="0"/>
              <a:t>The right to liberty is the child’s right to express him or herself, to have opinions, to have access to information, and to participate in decisions which affect his or her life. Children also have the right to religious freedom.</a:t>
            </a:r>
            <a:endParaRPr lang="pl-PL" sz="2400" dirty="0"/>
          </a:p>
          <a:p>
            <a:endParaRPr lang="pl-PL"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descr="http://humanium.org/en/wp-content/uploads/portail-fr/droit-a-la-protection.jpg">
            <a:hlinkClick r:id="rId2"/>
          </p:cNvPr>
          <p:cNvPicPr/>
          <p:nvPr/>
        </p:nvPicPr>
        <p:blipFill>
          <a:blip r:embed="rId3"/>
          <a:srcRect/>
          <a:stretch>
            <a:fillRect/>
          </a:stretch>
        </p:blipFill>
        <p:spPr bwMode="auto">
          <a:xfrm>
            <a:off x="2928926" y="1785926"/>
            <a:ext cx="3309956" cy="2686065"/>
          </a:xfrm>
          <a:prstGeom prst="rect">
            <a:avLst/>
          </a:prstGeom>
          <a:noFill/>
          <a:ln w="9525">
            <a:noFill/>
            <a:miter lim="800000"/>
            <a:headEnd/>
            <a:tailEnd/>
          </a:ln>
        </p:spPr>
      </p:pic>
      <p:sp>
        <p:nvSpPr>
          <p:cNvPr id="3" name="Prostokąt 2"/>
          <p:cNvSpPr/>
          <p:nvPr/>
        </p:nvSpPr>
        <p:spPr>
          <a:xfrm>
            <a:off x="0" y="500042"/>
            <a:ext cx="8858312" cy="1015663"/>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l-PL" sz="60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Right</a:t>
            </a:r>
            <a:r>
              <a:rPr lang="pl-PL" sz="6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to </a:t>
            </a:r>
            <a:r>
              <a:rPr lang="pl-PL" sz="60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Protection</a:t>
            </a:r>
            <a:endParaRPr lang="pl-PL" sz="6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pole tekstowe 3"/>
          <p:cNvSpPr txBox="1"/>
          <p:nvPr/>
        </p:nvSpPr>
        <p:spPr>
          <a:xfrm>
            <a:off x="1142976" y="4714884"/>
            <a:ext cx="7643866" cy="1846659"/>
          </a:xfrm>
          <a:prstGeom prst="rect">
            <a:avLst/>
          </a:prstGeom>
          <a:noFill/>
        </p:spPr>
        <p:txBody>
          <a:bodyPr wrap="square" rtlCol="0">
            <a:spAutoFit/>
          </a:bodyPr>
          <a:lstStyle/>
          <a:p>
            <a:r>
              <a:rPr lang="en-US" sz="2400" dirty="0"/>
              <a:t>The right to protection is the right to live in a secure and protective environment which preserves the child’s well-being. Each child has the right to be protected from all forms of mistreatment, discrimination, and exploitation.</a:t>
            </a:r>
            <a:endParaRPr lang="pl-PL" sz="2400" dirty="0"/>
          </a:p>
          <a:p>
            <a:endParaRPr lang="pl-P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The UN Convention on the Rights of the Child (UNCRC).avi">
            <a:hlinkClick r:id="" action="ppaction://media"/>
          </p:cNvPr>
          <p:cNvPicPr>
            <a:picLocks noRot="1" noChangeAspect="1"/>
          </p:cNvPicPr>
          <p:nvPr>
            <a:videoFile r:link="rId1"/>
          </p:nvPr>
        </p:nvPicPr>
        <p:blipFill>
          <a:blip r:embed="rId3"/>
          <a:stretch>
            <a:fillRect/>
          </a:stretch>
        </p:blipFill>
        <p:spPr>
          <a:xfrm>
            <a:off x="1714480" y="910810"/>
            <a:ext cx="6215106" cy="46613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12040"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28596" y="500042"/>
            <a:ext cx="8501122" cy="5632311"/>
          </a:xfrm>
          <a:prstGeom prst="rect">
            <a:avLst/>
          </a:prstGeom>
          <a:noFill/>
        </p:spPr>
        <p:txBody>
          <a:bodyPr wrap="square" rtlCol="0">
            <a:spAutoFit/>
          </a:bodyPr>
          <a:lstStyle/>
          <a:p>
            <a:pPr marL="342900" indent="-342900">
              <a:buFont typeface="+mj-lt"/>
              <a:buAutoNum type="arabicPeriod"/>
            </a:pPr>
            <a:r>
              <a:rPr lang="en-US" dirty="0" smtClean="0">
                <a:solidFill>
                  <a:srgbClr val="00B0F0"/>
                </a:solidFill>
              </a:rPr>
              <a:t>KNOWLEDG</a:t>
            </a:r>
            <a:r>
              <a:rPr lang="pl-PL" dirty="0" smtClean="0">
                <a:solidFill>
                  <a:srgbClr val="00B0F0"/>
                </a:solidFill>
              </a:rPr>
              <a:t>E- </a:t>
            </a:r>
            <a:r>
              <a:rPr lang="pl-PL" dirty="0" smtClean="0"/>
              <a:t>wiedza</a:t>
            </a:r>
          </a:p>
          <a:p>
            <a:pPr marL="342900" indent="-342900">
              <a:buFont typeface="+mj-lt"/>
              <a:buAutoNum type="arabicPeriod"/>
            </a:pPr>
            <a:r>
              <a:rPr lang="en-US" dirty="0" smtClean="0">
                <a:solidFill>
                  <a:srgbClr val="00B0F0"/>
                </a:solidFill>
              </a:rPr>
              <a:t>FREEDOM</a:t>
            </a:r>
            <a:r>
              <a:rPr lang="pl-PL" dirty="0" smtClean="0"/>
              <a:t>- wolność</a:t>
            </a:r>
          </a:p>
          <a:p>
            <a:pPr marL="342900" indent="-342900">
              <a:buFont typeface="+mj-lt"/>
              <a:buAutoNum type="arabicPeriod"/>
            </a:pPr>
            <a:r>
              <a:rPr lang="en-US" dirty="0" smtClean="0">
                <a:solidFill>
                  <a:srgbClr val="00B0F0"/>
                </a:solidFill>
              </a:rPr>
              <a:t>DISCRIMINATION</a:t>
            </a:r>
            <a:r>
              <a:rPr lang="pl-PL" dirty="0" smtClean="0"/>
              <a:t>- dyskryminacja</a:t>
            </a:r>
          </a:p>
          <a:p>
            <a:pPr marL="342900" indent="-342900">
              <a:buFont typeface="+mj-lt"/>
              <a:buAutoNum type="arabicPeriod"/>
            </a:pPr>
            <a:r>
              <a:rPr lang="en-US" dirty="0" smtClean="0">
                <a:solidFill>
                  <a:srgbClr val="00B0F0"/>
                </a:solidFill>
              </a:rPr>
              <a:t>CITIZENSHIP-</a:t>
            </a:r>
            <a:r>
              <a:rPr lang="en-US" dirty="0" smtClean="0"/>
              <a:t>  </a:t>
            </a:r>
            <a:r>
              <a:rPr lang="pl-PL" dirty="0" smtClean="0"/>
              <a:t>obywatelstwo</a:t>
            </a:r>
          </a:p>
          <a:p>
            <a:pPr marL="342900" indent="-342900">
              <a:buFont typeface="+mj-lt"/>
              <a:buAutoNum type="arabicPeriod"/>
            </a:pPr>
            <a:r>
              <a:rPr lang="en-US" dirty="0" smtClean="0">
                <a:solidFill>
                  <a:srgbClr val="00B0F0"/>
                </a:solidFill>
              </a:rPr>
              <a:t>LIBERTY-</a:t>
            </a:r>
            <a:r>
              <a:rPr lang="en-US" dirty="0" smtClean="0"/>
              <a:t> </a:t>
            </a:r>
            <a:r>
              <a:rPr lang="pl-PL" dirty="0" smtClean="0"/>
              <a:t>wolność</a:t>
            </a:r>
          </a:p>
          <a:p>
            <a:pPr marL="342900" indent="-342900">
              <a:buFont typeface="+mj-lt"/>
              <a:buAutoNum type="arabicPeriod"/>
            </a:pPr>
            <a:r>
              <a:rPr lang="en-US" dirty="0" smtClean="0">
                <a:solidFill>
                  <a:srgbClr val="00B0F0"/>
                </a:solidFill>
              </a:rPr>
              <a:t>HUNGER-</a:t>
            </a:r>
            <a:r>
              <a:rPr lang="en-US" dirty="0" smtClean="0"/>
              <a:t> </a:t>
            </a:r>
            <a:r>
              <a:rPr lang="pl-PL" dirty="0" smtClean="0"/>
              <a:t> głód</a:t>
            </a:r>
          </a:p>
          <a:p>
            <a:pPr marL="342900" indent="-342900">
              <a:buFont typeface="+mj-lt"/>
              <a:buAutoNum type="arabicPeriod"/>
            </a:pPr>
            <a:r>
              <a:rPr lang="en-US" dirty="0" smtClean="0">
                <a:solidFill>
                  <a:srgbClr val="00B0F0"/>
                </a:solidFill>
              </a:rPr>
              <a:t>DEATH</a:t>
            </a:r>
            <a:r>
              <a:rPr lang="en-US" dirty="0" smtClean="0"/>
              <a:t> </a:t>
            </a:r>
            <a:r>
              <a:rPr lang="en-US" dirty="0" smtClean="0">
                <a:solidFill>
                  <a:srgbClr val="00B0F0"/>
                </a:solidFill>
              </a:rPr>
              <a:t>PENALTY-</a:t>
            </a:r>
            <a:r>
              <a:rPr lang="en-US" dirty="0" smtClean="0"/>
              <a:t> </a:t>
            </a:r>
            <a:r>
              <a:rPr lang="pl-PL" dirty="0" smtClean="0"/>
              <a:t> kara śmierci</a:t>
            </a:r>
          </a:p>
          <a:p>
            <a:pPr marL="342900" indent="-342900">
              <a:buFont typeface="+mj-lt"/>
              <a:buAutoNum type="arabicPeriod"/>
            </a:pPr>
            <a:r>
              <a:rPr lang="en-US" dirty="0" smtClean="0">
                <a:solidFill>
                  <a:srgbClr val="00B0F0"/>
                </a:solidFill>
              </a:rPr>
              <a:t>CONDITIONS-</a:t>
            </a:r>
            <a:r>
              <a:rPr lang="en-US" dirty="0" smtClean="0"/>
              <a:t> </a:t>
            </a:r>
            <a:r>
              <a:rPr lang="pl-PL" dirty="0" smtClean="0"/>
              <a:t> warunki</a:t>
            </a:r>
          </a:p>
          <a:p>
            <a:pPr marL="342900" indent="-342900">
              <a:buFont typeface="+mj-lt"/>
              <a:buAutoNum type="arabicPeriod"/>
            </a:pPr>
            <a:r>
              <a:rPr lang="en-US" dirty="0" smtClean="0">
                <a:solidFill>
                  <a:srgbClr val="00B0F0"/>
                </a:solidFill>
              </a:rPr>
              <a:t>ENSURE-</a:t>
            </a:r>
            <a:r>
              <a:rPr lang="en-US" dirty="0" smtClean="0"/>
              <a:t> </a:t>
            </a:r>
            <a:r>
              <a:rPr lang="pl-PL" dirty="0" smtClean="0"/>
              <a:t> zapewnić</a:t>
            </a:r>
          </a:p>
          <a:p>
            <a:pPr marL="342900" indent="-342900">
              <a:buFont typeface="+mj-lt"/>
              <a:buAutoNum type="arabicPeriod"/>
            </a:pPr>
            <a:r>
              <a:rPr lang="en-US" dirty="0" smtClean="0">
                <a:solidFill>
                  <a:srgbClr val="00B0F0"/>
                </a:solidFill>
              </a:rPr>
              <a:t>RIGHTS-</a:t>
            </a:r>
            <a:r>
              <a:rPr lang="en-US" dirty="0" smtClean="0"/>
              <a:t> </a:t>
            </a:r>
            <a:r>
              <a:rPr lang="pl-PL" dirty="0" smtClean="0"/>
              <a:t> prawa</a:t>
            </a:r>
          </a:p>
          <a:p>
            <a:pPr marL="342900" indent="-342900">
              <a:buFont typeface="+mj-lt"/>
              <a:buAutoNum type="arabicPeriod"/>
            </a:pPr>
            <a:r>
              <a:rPr lang="en-US" dirty="0" smtClean="0">
                <a:solidFill>
                  <a:srgbClr val="00B0F0"/>
                </a:solidFill>
              </a:rPr>
              <a:t>CIRCUMSTANCES-</a:t>
            </a:r>
            <a:r>
              <a:rPr lang="en-US" dirty="0" smtClean="0"/>
              <a:t> </a:t>
            </a:r>
            <a:r>
              <a:rPr lang="en-US" b="1" dirty="0" smtClean="0"/>
              <a:t> </a:t>
            </a:r>
            <a:r>
              <a:rPr lang="pl-PL" b="1" dirty="0" smtClean="0"/>
              <a:t> </a:t>
            </a:r>
            <a:r>
              <a:rPr lang="pl-PL" dirty="0" smtClean="0"/>
              <a:t>okoliczności</a:t>
            </a:r>
          </a:p>
          <a:p>
            <a:pPr marL="342900" indent="-342900">
              <a:buFont typeface="+mj-lt"/>
              <a:buAutoNum type="arabicPeriod"/>
            </a:pPr>
            <a:r>
              <a:rPr lang="en-US" dirty="0" smtClean="0">
                <a:solidFill>
                  <a:srgbClr val="00B0F0"/>
                </a:solidFill>
              </a:rPr>
              <a:t>PROTECTION-</a:t>
            </a:r>
            <a:r>
              <a:rPr lang="en-US" dirty="0" smtClean="0"/>
              <a:t> </a:t>
            </a:r>
            <a:r>
              <a:rPr lang="pl-PL" dirty="0" smtClean="0"/>
              <a:t>ochrona</a:t>
            </a:r>
          </a:p>
          <a:p>
            <a:pPr marL="342900" indent="-342900">
              <a:buFont typeface="+mj-lt"/>
              <a:buAutoNum type="arabicPeriod"/>
            </a:pPr>
            <a:r>
              <a:rPr lang="en-US" dirty="0" smtClean="0">
                <a:solidFill>
                  <a:srgbClr val="00B0F0"/>
                </a:solidFill>
              </a:rPr>
              <a:t>RESPONSIBILITY-</a:t>
            </a:r>
            <a:r>
              <a:rPr lang="en-US" dirty="0" smtClean="0"/>
              <a:t> </a:t>
            </a:r>
            <a:r>
              <a:rPr lang="pl-PL" dirty="0" smtClean="0"/>
              <a:t>odpowiedzialność</a:t>
            </a:r>
          </a:p>
          <a:p>
            <a:pPr marL="342900" indent="-342900">
              <a:buFont typeface="+mj-lt"/>
              <a:buAutoNum type="arabicPeriod"/>
            </a:pPr>
            <a:r>
              <a:rPr lang="en-US" dirty="0" smtClean="0">
                <a:solidFill>
                  <a:srgbClr val="00B0F0"/>
                </a:solidFill>
              </a:rPr>
              <a:t>CONVENTION-</a:t>
            </a:r>
            <a:r>
              <a:rPr lang="pl-PL" dirty="0" smtClean="0"/>
              <a:t> konwencja</a:t>
            </a:r>
          </a:p>
          <a:p>
            <a:pPr marL="342900" indent="-342900">
              <a:buFont typeface="+mj-lt"/>
              <a:buAutoNum type="arabicPeriod"/>
            </a:pPr>
            <a:r>
              <a:rPr lang="en-US" dirty="0" smtClean="0">
                <a:solidFill>
                  <a:srgbClr val="00B0F0"/>
                </a:solidFill>
              </a:rPr>
              <a:t>OVERSIGHT-</a:t>
            </a:r>
            <a:r>
              <a:rPr lang="en-US" dirty="0" smtClean="0"/>
              <a:t> </a:t>
            </a:r>
            <a:r>
              <a:rPr lang="pl-PL" dirty="0" smtClean="0"/>
              <a:t>przeoczenie</a:t>
            </a:r>
          </a:p>
          <a:p>
            <a:pPr marL="342900" indent="-342900">
              <a:buFont typeface="+mj-lt"/>
              <a:buAutoNum type="arabicPeriod"/>
            </a:pPr>
            <a:r>
              <a:rPr lang="en-US" dirty="0" smtClean="0">
                <a:solidFill>
                  <a:srgbClr val="00B0F0"/>
                </a:solidFill>
              </a:rPr>
              <a:t>PARENTAL-</a:t>
            </a:r>
            <a:r>
              <a:rPr lang="pl-PL" dirty="0" smtClean="0"/>
              <a:t> rodzicielski</a:t>
            </a:r>
          </a:p>
          <a:p>
            <a:pPr marL="342900" indent="-342900">
              <a:buFont typeface="+mj-lt"/>
              <a:buAutoNum type="arabicPeriod"/>
            </a:pPr>
            <a:r>
              <a:rPr lang="en-US" dirty="0" smtClean="0">
                <a:solidFill>
                  <a:srgbClr val="00B0F0"/>
                </a:solidFill>
              </a:rPr>
              <a:t>ENCOMPASS-</a:t>
            </a:r>
            <a:r>
              <a:rPr lang="pl-PL" dirty="0" smtClean="0"/>
              <a:t> objąć</a:t>
            </a:r>
          </a:p>
          <a:p>
            <a:pPr marL="342900" indent="-342900">
              <a:buFont typeface="+mj-lt"/>
              <a:buAutoNum type="arabicPeriod"/>
            </a:pPr>
            <a:r>
              <a:rPr lang="en-US" dirty="0" smtClean="0">
                <a:solidFill>
                  <a:srgbClr val="00B0F0"/>
                </a:solidFill>
              </a:rPr>
              <a:t>SECURITY</a:t>
            </a:r>
            <a:r>
              <a:rPr lang="pl-PL" dirty="0" smtClean="0"/>
              <a:t>- bezpieczeństwo</a:t>
            </a:r>
          </a:p>
          <a:p>
            <a:pPr marL="342900" indent="-342900">
              <a:buFont typeface="+mj-lt"/>
              <a:buAutoNum type="arabicPeriod"/>
            </a:pPr>
            <a:r>
              <a:rPr lang="pl-PL" dirty="0" smtClean="0">
                <a:solidFill>
                  <a:srgbClr val="00B0F0"/>
                </a:solidFill>
              </a:rPr>
              <a:t> MISTREATMENT- </a:t>
            </a:r>
            <a:r>
              <a:rPr lang="pl-PL" dirty="0" smtClean="0"/>
              <a:t>znęcanie</a:t>
            </a:r>
          </a:p>
          <a:p>
            <a:pPr marL="342900" indent="-342900">
              <a:buFont typeface="+mj-lt"/>
              <a:buAutoNum type="arabicPeriod"/>
            </a:pPr>
            <a:r>
              <a:rPr lang="pl-PL" dirty="0" smtClean="0">
                <a:solidFill>
                  <a:srgbClr val="00B0F0"/>
                </a:solidFill>
              </a:rPr>
              <a:t> FRAGILE- </a:t>
            </a:r>
            <a:r>
              <a:rPr lang="pl-PL" dirty="0" smtClean="0"/>
              <a:t>kruchy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357554" y="500042"/>
            <a:ext cx="2974277"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l-PL" sz="54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Sources</a:t>
            </a:r>
            <a:r>
              <a:rPr lang="pl-PL"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endParaRPr lang="pl-PL"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pole tekstowe 2"/>
          <p:cNvSpPr txBox="1"/>
          <p:nvPr/>
        </p:nvSpPr>
        <p:spPr>
          <a:xfrm>
            <a:off x="1571604" y="1928802"/>
            <a:ext cx="6500858" cy="2031325"/>
          </a:xfrm>
          <a:prstGeom prst="rect">
            <a:avLst/>
          </a:prstGeom>
          <a:noFill/>
        </p:spPr>
        <p:txBody>
          <a:bodyPr wrap="square" rtlCol="0">
            <a:spAutoFit/>
          </a:bodyPr>
          <a:lstStyle/>
          <a:p>
            <a:pPr marL="342900" indent="-342900">
              <a:buFont typeface="+mj-lt"/>
              <a:buAutoNum type="arabicPeriod"/>
            </a:pPr>
            <a:r>
              <a:rPr lang="en-US" dirty="0"/>
              <a:t>http://</a:t>
            </a:r>
            <a:r>
              <a:rPr lang="en-US" dirty="0" smtClean="0"/>
              <a:t>www.childrensrights.ie/childrens-rights-ireland/un-convention-rights-child</a:t>
            </a:r>
            <a:endParaRPr lang="pl-PL" dirty="0" smtClean="0"/>
          </a:p>
          <a:p>
            <a:pPr marL="342900" indent="-342900">
              <a:buFont typeface="+mj-lt"/>
              <a:buAutoNum type="arabicPeriod"/>
            </a:pPr>
            <a:r>
              <a:rPr lang="en-US" dirty="0"/>
              <a:t>http://www.humanium.org/en/</a:t>
            </a:r>
            <a:endParaRPr lang="pl-PL" dirty="0"/>
          </a:p>
          <a:p>
            <a:pPr marL="342900" indent="-342900">
              <a:buFont typeface="+mj-lt"/>
              <a:buAutoNum type="arabicPeriod"/>
            </a:pPr>
            <a:r>
              <a:rPr lang="en-US" dirty="0"/>
              <a:t>http://www.unicef.org/</a:t>
            </a:r>
            <a:endParaRPr lang="pl-PL" dirty="0"/>
          </a:p>
          <a:p>
            <a:pPr marL="342900" indent="-342900">
              <a:buFont typeface="+mj-lt"/>
              <a:buAutoNum type="arabicPeriod"/>
            </a:pPr>
            <a:r>
              <a:rPr lang="en-US" dirty="0"/>
              <a:t>https://www.unicef.pl/Co-robimy/Prawa-dziecka/Geneza-praw-dziecka</a:t>
            </a:r>
            <a:endParaRPr lang="pl-PL" dirty="0"/>
          </a:p>
          <a:p>
            <a:pPr marL="342900" indent="-342900">
              <a:buFont typeface="+mj-lt"/>
              <a:buAutoNum type="arabicPeriod"/>
            </a:pPr>
            <a:r>
              <a:rPr lang="pl-PL" dirty="0" smtClean="0"/>
              <a:t>https://pl.wikipedia.org/wiki/Konwencja_o_prawach_dziecka</a:t>
            </a:r>
            <a:endParaRPr lang="pl-P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357290" y="714356"/>
            <a:ext cx="6670160"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l-PL"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Definition</a:t>
            </a:r>
            <a:r>
              <a:rPr lang="pl-PL"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of </a:t>
            </a:r>
            <a:r>
              <a:rPr lang="pl-PL"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the</a:t>
            </a:r>
            <a:r>
              <a:rPr lang="pl-PL"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pl-PL"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Child</a:t>
            </a:r>
            <a:endParaRPr lang="pl-PL"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25603" name="Picture 3" descr="C:\Users\Patrycja\AppData\Local\Microsoft\Windows\Temporary Internet Files\Content.IE5\K9C6I5V3\1111111111111111-775865[1].jpg"/>
          <p:cNvPicPr>
            <a:picLocks noChangeAspect="1" noChangeArrowheads="1"/>
          </p:cNvPicPr>
          <p:nvPr/>
        </p:nvPicPr>
        <p:blipFill>
          <a:blip r:embed="rId2" cstate="print"/>
          <a:srcRect/>
          <a:stretch>
            <a:fillRect/>
          </a:stretch>
        </p:blipFill>
        <p:spPr bwMode="auto">
          <a:xfrm>
            <a:off x="2357422" y="2428868"/>
            <a:ext cx="4035377" cy="268604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trzałka w prawo 2"/>
          <p:cNvSpPr/>
          <p:nvPr/>
        </p:nvSpPr>
        <p:spPr>
          <a:xfrm>
            <a:off x="1643042" y="2071678"/>
            <a:ext cx="1285884" cy="100013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pl-PL"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Prostokąt 3"/>
          <p:cNvSpPr/>
          <p:nvPr/>
        </p:nvSpPr>
        <p:spPr>
          <a:xfrm>
            <a:off x="3143240" y="571480"/>
            <a:ext cx="3231590"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l-PL"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 </a:t>
            </a:r>
            <a:r>
              <a:rPr lang="pl-PL" sz="54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child</a:t>
            </a:r>
            <a:r>
              <a:rPr lang="pl-PL"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endParaRPr lang="pl-PL"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Strzałka w prawo 4"/>
          <p:cNvSpPr/>
          <p:nvPr/>
        </p:nvSpPr>
        <p:spPr>
          <a:xfrm>
            <a:off x="1571604" y="3786190"/>
            <a:ext cx="1285884" cy="100013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pl-PL" b="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6" name="pole tekstowe 5"/>
          <p:cNvSpPr txBox="1"/>
          <p:nvPr/>
        </p:nvSpPr>
        <p:spPr>
          <a:xfrm>
            <a:off x="3428992" y="2500306"/>
            <a:ext cx="5214974" cy="369332"/>
          </a:xfrm>
          <a:prstGeom prst="rect">
            <a:avLst/>
          </a:prstGeom>
          <a:noFill/>
        </p:spPr>
        <p:txBody>
          <a:bodyPr wrap="square" rtlCol="0">
            <a:spAutoFit/>
          </a:bodyPr>
          <a:lstStyle/>
          <a:p>
            <a:r>
              <a:rPr lang="pl-PL" b="1" dirty="0" smtClean="0"/>
              <a:t>,, </a:t>
            </a:r>
            <a:r>
              <a:rPr lang="en-US" b="1" dirty="0" smtClean="0"/>
              <a:t>the </a:t>
            </a:r>
            <a:r>
              <a:rPr lang="en-US" b="1" dirty="0"/>
              <a:t>one who does not speak </a:t>
            </a:r>
            <a:r>
              <a:rPr lang="pl-PL" b="1" dirty="0" smtClean="0"/>
              <a:t>‘’</a:t>
            </a:r>
            <a:endParaRPr lang="pl-PL" dirty="0"/>
          </a:p>
        </p:txBody>
      </p:sp>
      <p:sp>
        <p:nvSpPr>
          <p:cNvPr id="7" name="pole tekstowe 6"/>
          <p:cNvSpPr txBox="1"/>
          <p:nvPr/>
        </p:nvSpPr>
        <p:spPr>
          <a:xfrm>
            <a:off x="3214678" y="4000504"/>
            <a:ext cx="5143536" cy="923330"/>
          </a:xfrm>
          <a:prstGeom prst="rect">
            <a:avLst/>
          </a:prstGeom>
          <a:noFill/>
        </p:spPr>
        <p:txBody>
          <a:bodyPr wrap="square" rtlCol="0">
            <a:spAutoFit/>
          </a:bodyPr>
          <a:lstStyle/>
          <a:p>
            <a:r>
              <a:rPr lang="en-US" dirty="0"/>
              <a:t>,, </a:t>
            </a:r>
            <a:r>
              <a:rPr lang="en-US" b="1" i="1" dirty="0"/>
              <a:t>a child is any human being below the age of eighteen years, unless under the law applicable to the child, majority is attained </a:t>
            </a:r>
            <a:r>
              <a:rPr lang="en-US" b="1" i="1" dirty="0" smtClean="0"/>
              <a:t>earlier</a:t>
            </a:r>
            <a:r>
              <a:rPr lang="pl-PL" b="1" i="1" dirty="0" smtClean="0"/>
              <a:t>’’</a:t>
            </a:r>
            <a:endParaRPr lang="pl-PL"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214678" y="642918"/>
            <a:ext cx="2665923"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l-PL"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History</a:t>
            </a:r>
            <a:endParaRPr lang="pl-PL"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pole tekstowe 2"/>
          <p:cNvSpPr txBox="1"/>
          <p:nvPr/>
        </p:nvSpPr>
        <p:spPr>
          <a:xfrm>
            <a:off x="1285852" y="2000240"/>
            <a:ext cx="6715172" cy="2585323"/>
          </a:xfrm>
          <a:prstGeom prst="rect">
            <a:avLst/>
          </a:prstGeom>
          <a:noFill/>
        </p:spPr>
        <p:txBody>
          <a:bodyPr wrap="square" rtlCol="0">
            <a:spAutoFit/>
          </a:bodyPr>
          <a:lstStyle/>
          <a:p>
            <a:pPr>
              <a:buFont typeface="Wingdings" pitchFamily="2" charset="2"/>
              <a:buChar char="Ø"/>
            </a:pPr>
            <a:r>
              <a:rPr lang="pl-PL" sz="2400" dirty="0" smtClean="0">
                <a:solidFill>
                  <a:schemeClr val="accent2">
                    <a:lumMod val="75000"/>
                  </a:schemeClr>
                </a:solidFill>
              </a:rPr>
              <a:t> </a:t>
            </a:r>
            <a:r>
              <a:rPr lang="pl-PL" sz="2400" dirty="0" err="1" smtClean="0">
                <a:solidFill>
                  <a:schemeClr val="accent2">
                    <a:lumMod val="75000"/>
                  </a:schemeClr>
                </a:solidFill>
              </a:rPr>
              <a:t>Declaration</a:t>
            </a:r>
            <a:r>
              <a:rPr lang="pl-PL" sz="2400" dirty="0" smtClean="0">
                <a:solidFill>
                  <a:schemeClr val="accent2">
                    <a:lumMod val="75000"/>
                  </a:schemeClr>
                </a:solidFill>
              </a:rPr>
              <a:t> of </a:t>
            </a:r>
            <a:r>
              <a:rPr lang="pl-PL" sz="2400" dirty="0" err="1" smtClean="0">
                <a:solidFill>
                  <a:schemeClr val="accent2">
                    <a:lumMod val="75000"/>
                  </a:schemeClr>
                </a:solidFill>
              </a:rPr>
              <a:t>Geneva</a:t>
            </a:r>
            <a:endParaRPr lang="pl-PL" sz="2400" dirty="0" smtClean="0">
              <a:solidFill>
                <a:schemeClr val="accent2">
                  <a:lumMod val="75000"/>
                </a:schemeClr>
              </a:solidFill>
            </a:endParaRPr>
          </a:p>
          <a:p>
            <a:endParaRPr lang="pl-PL" sz="2400" dirty="0" smtClean="0">
              <a:solidFill>
                <a:schemeClr val="accent2">
                  <a:lumMod val="75000"/>
                </a:schemeClr>
              </a:solidFill>
            </a:endParaRPr>
          </a:p>
          <a:p>
            <a:pPr>
              <a:buFont typeface="Wingdings" pitchFamily="2" charset="2"/>
              <a:buChar char="Ø"/>
            </a:pPr>
            <a:r>
              <a:rPr lang="pl-PL" sz="2400" dirty="0">
                <a:solidFill>
                  <a:schemeClr val="accent2">
                    <a:lumMod val="75000"/>
                  </a:schemeClr>
                </a:solidFill>
              </a:rPr>
              <a:t> </a:t>
            </a:r>
            <a:r>
              <a:rPr lang="pl-PL" sz="2400" dirty="0" err="1" smtClean="0">
                <a:solidFill>
                  <a:schemeClr val="accent2">
                    <a:lumMod val="75000"/>
                  </a:schemeClr>
                </a:solidFill>
              </a:rPr>
              <a:t>Declaration</a:t>
            </a:r>
            <a:r>
              <a:rPr lang="pl-PL" sz="2400" dirty="0" smtClean="0">
                <a:solidFill>
                  <a:schemeClr val="accent2">
                    <a:lumMod val="75000"/>
                  </a:schemeClr>
                </a:solidFill>
              </a:rPr>
              <a:t> of </a:t>
            </a:r>
            <a:r>
              <a:rPr lang="pl-PL" sz="2400" dirty="0" err="1" smtClean="0">
                <a:solidFill>
                  <a:schemeClr val="accent2">
                    <a:lumMod val="75000"/>
                  </a:schemeClr>
                </a:solidFill>
              </a:rPr>
              <a:t>Children</a:t>
            </a:r>
            <a:r>
              <a:rPr lang="pl-PL" sz="2400" dirty="0" smtClean="0">
                <a:solidFill>
                  <a:schemeClr val="accent2">
                    <a:lumMod val="75000"/>
                  </a:schemeClr>
                </a:solidFill>
              </a:rPr>
              <a:t> </a:t>
            </a:r>
            <a:r>
              <a:rPr lang="pl-PL" sz="2400" dirty="0" err="1" smtClean="0">
                <a:solidFill>
                  <a:schemeClr val="accent2">
                    <a:lumMod val="75000"/>
                  </a:schemeClr>
                </a:solidFill>
              </a:rPr>
              <a:t>Rights</a:t>
            </a:r>
            <a:endParaRPr lang="pl-PL" sz="2400" dirty="0" smtClean="0">
              <a:solidFill>
                <a:schemeClr val="accent2">
                  <a:lumMod val="75000"/>
                </a:schemeClr>
              </a:solidFill>
            </a:endParaRPr>
          </a:p>
          <a:p>
            <a:endParaRPr lang="pl-PL" sz="2400" dirty="0" smtClean="0">
              <a:solidFill>
                <a:schemeClr val="accent2">
                  <a:lumMod val="75000"/>
                </a:schemeClr>
              </a:solidFill>
            </a:endParaRPr>
          </a:p>
          <a:p>
            <a:pPr>
              <a:buFont typeface="Wingdings" pitchFamily="2" charset="2"/>
              <a:buChar char="Ø"/>
            </a:pPr>
            <a:r>
              <a:rPr lang="pl-PL" sz="2400" dirty="0">
                <a:solidFill>
                  <a:schemeClr val="accent2">
                    <a:lumMod val="75000"/>
                  </a:schemeClr>
                </a:solidFill>
              </a:rPr>
              <a:t> </a:t>
            </a:r>
            <a:r>
              <a:rPr lang="pl-PL" sz="2400" dirty="0" smtClean="0">
                <a:solidFill>
                  <a:schemeClr val="accent2">
                    <a:lumMod val="75000"/>
                  </a:schemeClr>
                </a:solidFill>
              </a:rPr>
              <a:t>International </a:t>
            </a:r>
            <a:r>
              <a:rPr lang="pl-PL" sz="2400" dirty="0" err="1" smtClean="0">
                <a:solidFill>
                  <a:schemeClr val="accent2">
                    <a:lumMod val="75000"/>
                  </a:schemeClr>
                </a:solidFill>
              </a:rPr>
              <a:t>Convention</a:t>
            </a:r>
            <a:r>
              <a:rPr lang="pl-PL" sz="2400" dirty="0" smtClean="0">
                <a:solidFill>
                  <a:schemeClr val="accent2">
                    <a:lumMod val="75000"/>
                  </a:schemeClr>
                </a:solidFill>
              </a:rPr>
              <a:t> on </a:t>
            </a:r>
            <a:r>
              <a:rPr lang="pl-PL" sz="2400" dirty="0" err="1" smtClean="0">
                <a:solidFill>
                  <a:schemeClr val="accent2">
                    <a:lumMod val="75000"/>
                  </a:schemeClr>
                </a:solidFill>
              </a:rPr>
              <a:t>the</a:t>
            </a:r>
            <a:r>
              <a:rPr lang="pl-PL" sz="2400" dirty="0" smtClean="0">
                <a:solidFill>
                  <a:schemeClr val="accent2">
                    <a:lumMod val="75000"/>
                  </a:schemeClr>
                </a:solidFill>
              </a:rPr>
              <a:t> </a:t>
            </a:r>
            <a:r>
              <a:rPr lang="pl-PL" sz="2400" dirty="0" err="1" smtClean="0">
                <a:solidFill>
                  <a:schemeClr val="accent2">
                    <a:lumMod val="75000"/>
                  </a:schemeClr>
                </a:solidFill>
              </a:rPr>
              <a:t>Rights</a:t>
            </a:r>
            <a:r>
              <a:rPr lang="pl-PL" sz="2400" dirty="0" smtClean="0">
                <a:solidFill>
                  <a:schemeClr val="accent2">
                    <a:lumMod val="75000"/>
                  </a:schemeClr>
                </a:solidFill>
              </a:rPr>
              <a:t> of </a:t>
            </a:r>
            <a:r>
              <a:rPr lang="pl-PL" sz="2400" dirty="0" err="1" smtClean="0">
                <a:solidFill>
                  <a:schemeClr val="accent2">
                    <a:lumMod val="75000"/>
                  </a:schemeClr>
                </a:solidFill>
              </a:rPr>
              <a:t>the</a:t>
            </a:r>
            <a:r>
              <a:rPr lang="pl-PL" sz="2400" dirty="0" smtClean="0">
                <a:solidFill>
                  <a:schemeClr val="accent2">
                    <a:lumMod val="75000"/>
                  </a:schemeClr>
                </a:solidFill>
              </a:rPr>
              <a:t> </a:t>
            </a:r>
            <a:r>
              <a:rPr lang="pl-PL" sz="2400" dirty="0" err="1" smtClean="0">
                <a:solidFill>
                  <a:schemeClr val="accent2">
                    <a:lumMod val="75000"/>
                  </a:schemeClr>
                </a:solidFill>
              </a:rPr>
              <a:t>Child</a:t>
            </a:r>
            <a:endParaRPr lang="pl-PL" sz="2400" dirty="0" smtClean="0">
              <a:solidFill>
                <a:schemeClr val="accent2">
                  <a:lumMod val="75000"/>
                </a:schemeClr>
              </a:solidFill>
            </a:endParaRPr>
          </a:p>
          <a:p>
            <a:pPr>
              <a:buFont typeface="Wingdings" pitchFamily="2" charset="2"/>
              <a:buChar char="Ø"/>
            </a:pPr>
            <a:endParaRPr lang="pl-P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1357290" y="500042"/>
            <a:ext cx="6929486" cy="4062651"/>
          </a:xfrm>
          <a:prstGeom prst="rect">
            <a:avLst/>
          </a:prstGeom>
          <a:noFill/>
        </p:spPr>
        <p:txBody>
          <a:bodyPr wrap="square" rtlCol="0">
            <a:spAutoFit/>
          </a:bodyPr>
          <a:lstStyle/>
          <a:p>
            <a:r>
              <a:rPr lang="en-US" sz="2400" b="1" dirty="0">
                <a:solidFill>
                  <a:schemeClr val="accent2">
                    <a:lumMod val="75000"/>
                  </a:schemeClr>
                </a:solidFill>
              </a:rPr>
              <a:t>The UN </a:t>
            </a:r>
            <a:r>
              <a:rPr lang="en-US" sz="2400" dirty="0">
                <a:solidFill>
                  <a:schemeClr val="accent2">
                    <a:lumMod val="75000"/>
                  </a:schemeClr>
                </a:solidFill>
              </a:rPr>
              <a:t>Convention consists of 54 articles, each of which details a different type of right. </a:t>
            </a:r>
            <a:endParaRPr lang="pl-PL" sz="2400" b="1" dirty="0" smtClean="0">
              <a:solidFill>
                <a:schemeClr val="accent2">
                  <a:lumMod val="75000"/>
                </a:schemeClr>
              </a:solidFill>
            </a:endParaRPr>
          </a:p>
          <a:p>
            <a:r>
              <a:rPr lang="pl-PL" sz="2400" b="1" dirty="0" smtClean="0">
                <a:solidFill>
                  <a:schemeClr val="accent2">
                    <a:lumMod val="75000"/>
                  </a:schemeClr>
                </a:solidFill>
              </a:rPr>
              <a:t> </a:t>
            </a:r>
            <a:r>
              <a:rPr lang="pl-PL" sz="2400" b="1" dirty="0">
                <a:solidFill>
                  <a:schemeClr val="accent2">
                    <a:lumMod val="75000"/>
                  </a:schemeClr>
                </a:solidFill>
              </a:rPr>
              <a:t>A </a:t>
            </a:r>
            <a:r>
              <a:rPr lang="pl-PL" sz="2400" b="1" dirty="0" err="1">
                <a:solidFill>
                  <a:schemeClr val="accent2">
                    <a:lumMod val="75000"/>
                  </a:schemeClr>
                </a:solidFill>
              </a:rPr>
              <a:t>common</a:t>
            </a:r>
            <a:r>
              <a:rPr lang="pl-PL" sz="2400" b="1" dirty="0">
                <a:solidFill>
                  <a:schemeClr val="accent2">
                    <a:lumMod val="75000"/>
                  </a:schemeClr>
                </a:solidFill>
              </a:rPr>
              <a:t> </a:t>
            </a:r>
            <a:r>
              <a:rPr lang="pl-PL" sz="2400" b="1" dirty="0" err="1">
                <a:solidFill>
                  <a:schemeClr val="accent2">
                    <a:lumMod val="75000"/>
                  </a:schemeClr>
                </a:solidFill>
              </a:rPr>
              <a:t>approach</a:t>
            </a:r>
            <a:r>
              <a:rPr lang="pl-PL" sz="2400" b="1" dirty="0">
                <a:solidFill>
                  <a:schemeClr val="accent2">
                    <a:lumMod val="75000"/>
                  </a:schemeClr>
                </a:solidFill>
              </a:rPr>
              <a:t> </a:t>
            </a:r>
            <a:r>
              <a:rPr lang="pl-PL" sz="2400" b="1" dirty="0" err="1">
                <a:solidFill>
                  <a:schemeClr val="accent2">
                    <a:lumMod val="75000"/>
                  </a:schemeClr>
                </a:solidFill>
              </a:rPr>
              <a:t>is</a:t>
            </a:r>
            <a:r>
              <a:rPr lang="pl-PL" sz="2400" b="1" dirty="0">
                <a:solidFill>
                  <a:schemeClr val="accent2">
                    <a:lumMod val="75000"/>
                  </a:schemeClr>
                </a:solidFill>
              </a:rPr>
              <a:t> to group </a:t>
            </a:r>
            <a:r>
              <a:rPr lang="pl-PL" sz="2400" b="1" dirty="0" err="1">
                <a:solidFill>
                  <a:schemeClr val="accent2">
                    <a:lumMod val="75000"/>
                  </a:schemeClr>
                </a:solidFill>
              </a:rPr>
              <a:t>these</a:t>
            </a:r>
            <a:r>
              <a:rPr lang="pl-PL" sz="2400" b="1" dirty="0">
                <a:solidFill>
                  <a:schemeClr val="accent2">
                    <a:lumMod val="75000"/>
                  </a:schemeClr>
                </a:solidFill>
              </a:rPr>
              <a:t> </a:t>
            </a:r>
            <a:r>
              <a:rPr lang="pl-PL" sz="2400" b="1" dirty="0" err="1">
                <a:solidFill>
                  <a:schemeClr val="accent2">
                    <a:lumMod val="75000"/>
                  </a:schemeClr>
                </a:solidFill>
              </a:rPr>
              <a:t>articles</a:t>
            </a:r>
            <a:r>
              <a:rPr lang="pl-PL" sz="2400" b="1" dirty="0">
                <a:solidFill>
                  <a:schemeClr val="accent2">
                    <a:lumMod val="75000"/>
                  </a:schemeClr>
                </a:solidFill>
              </a:rPr>
              <a:t> </a:t>
            </a:r>
            <a:r>
              <a:rPr lang="pl-PL" sz="2400" b="1" dirty="0" err="1">
                <a:solidFill>
                  <a:schemeClr val="accent2">
                    <a:lumMod val="75000"/>
                  </a:schemeClr>
                </a:solidFill>
              </a:rPr>
              <a:t>together</a:t>
            </a:r>
            <a:r>
              <a:rPr lang="pl-PL" sz="2400" b="1" dirty="0">
                <a:solidFill>
                  <a:schemeClr val="accent2">
                    <a:lumMod val="75000"/>
                  </a:schemeClr>
                </a:solidFill>
              </a:rPr>
              <a:t> under </a:t>
            </a:r>
            <a:r>
              <a:rPr lang="pl-PL" sz="2400" b="1" dirty="0" err="1">
                <a:solidFill>
                  <a:schemeClr val="accent2">
                    <a:lumMod val="75000"/>
                  </a:schemeClr>
                </a:solidFill>
              </a:rPr>
              <a:t>the</a:t>
            </a:r>
            <a:r>
              <a:rPr lang="pl-PL" sz="2400" b="1" dirty="0">
                <a:solidFill>
                  <a:schemeClr val="accent2">
                    <a:lumMod val="75000"/>
                  </a:schemeClr>
                </a:solidFill>
              </a:rPr>
              <a:t> </a:t>
            </a:r>
            <a:r>
              <a:rPr lang="pl-PL" sz="2400" b="1" dirty="0" err="1">
                <a:solidFill>
                  <a:schemeClr val="accent2">
                    <a:lumMod val="75000"/>
                  </a:schemeClr>
                </a:solidFill>
              </a:rPr>
              <a:t>following</a:t>
            </a:r>
            <a:r>
              <a:rPr lang="pl-PL" sz="2400" b="1" dirty="0">
                <a:solidFill>
                  <a:schemeClr val="accent2">
                    <a:lumMod val="75000"/>
                  </a:schemeClr>
                </a:solidFill>
              </a:rPr>
              <a:t> </a:t>
            </a:r>
            <a:r>
              <a:rPr lang="pl-PL" sz="2400" b="1" dirty="0" err="1">
                <a:solidFill>
                  <a:schemeClr val="accent2">
                    <a:lumMod val="75000"/>
                  </a:schemeClr>
                </a:solidFill>
              </a:rPr>
              <a:t>themes</a:t>
            </a:r>
            <a:r>
              <a:rPr lang="pl-PL" sz="2400" b="1" dirty="0">
                <a:solidFill>
                  <a:schemeClr val="accent2">
                    <a:lumMod val="75000"/>
                  </a:schemeClr>
                </a:solidFill>
              </a:rPr>
              <a:t>: </a:t>
            </a:r>
            <a:endParaRPr lang="pl-PL" sz="2400" b="1" dirty="0" smtClean="0">
              <a:solidFill>
                <a:schemeClr val="accent2">
                  <a:lumMod val="75000"/>
                </a:schemeClr>
              </a:solidFill>
            </a:endParaRPr>
          </a:p>
          <a:p>
            <a:endParaRPr lang="pl-PL" sz="2400" b="1" dirty="0" smtClean="0">
              <a:solidFill>
                <a:schemeClr val="accent2">
                  <a:lumMod val="75000"/>
                </a:schemeClr>
              </a:solidFill>
            </a:endParaRPr>
          </a:p>
          <a:p>
            <a:pPr>
              <a:buFont typeface="Wingdings" pitchFamily="2" charset="2"/>
              <a:buChar char="Ø"/>
            </a:pPr>
            <a:r>
              <a:rPr lang="en-US" sz="2400" b="1" dirty="0" smtClean="0">
                <a:solidFill>
                  <a:schemeClr val="accent2">
                    <a:lumMod val="75000"/>
                  </a:schemeClr>
                </a:solidFill>
              </a:rPr>
              <a:t> </a:t>
            </a:r>
            <a:r>
              <a:rPr lang="en-US" sz="2400" dirty="0">
                <a:solidFill>
                  <a:schemeClr val="accent2">
                    <a:lumMod val="75000"/>
                  </a:schemeClr>
                </a:solidFill>
              </a:rPr>
              <a:t>Survival </a:t>
            </a:r>
            <a:r>
              <a:rPr lang="en-US" sz="2400" dirty="0" smtClean="0">
                <a:solidFill>
                  <a:schemeClr val="accent2">
                    <a:lumMod val="75000"/>
                  </a:schemeClr>
                </a:solidFill>
              </a:rPr>
              <a:t>rights</a:t>
            </a:r>
            <a:endParaRPr lang="pl-PL" sz="2400" dirty="0" smtClean="0">
              <a:solidFill>
                <a:schemeClr val="accent2">
                  <a:lumMod val="75000"/>
                </a:schemeClr>
              </a:solidFill>
            </a:endParaRPr>
          </a:p>
          <a:p>
            <a:pPr>
              <a:buFont typeface="Wingdings" pitchFamily="2" charset="2"/>
              <a:buChar char="Ø"/>
            </a:pPr>
            <a:r>
              <a:rPr lang="en-US" sz="2400" dirty="0" smtClean="0">
                <a:solidFill>
                  <a:schemeClr val="accent2">
                    <a:lumMod val="75000"/>
                  </a:schemeClr>
                </a:solidFill>
              </a:rPr>
              <a:t>Development rights</a:t>
            </a:r>
            <a:endParaRPr lang="pl-PL" sz="2400" dirty="0" smtClean="0">
              <a:solidFill>
                <a:schemeClr val="accent2">
                  <a:lumMod val="75000"/>
                </a:schemeClr>
              </a:solidFill>
            </a:endParaRPr>
          </a:p>
          <a:p>
            <a:pPr>
              <a:buFont typeface="Wingdings" pitchFamily="2" charset="2"/>
              <a:buChar char="Ø"/>
            </a:pPr>
            <a:r>
              <a:rPr lang="en-US" sz="2400" b="1" dirty="0" smtClean="0">
                <a:solidFill>
                  <a:schemeClr val="accent2">
                    <a:lumMod val="75000"/>
                  </a:schemeClr>
                </a:solidFill>
              </a:rPr>
              <a:t> </a:t>
            </a:r>
            <a:r>
              <a:rPr lang="en-US" sz="2400" dirty="0">
                <a:solidFill>
                  <a:schemeClr val="accent2">
                    <a:lumMod val="75000"/>
                  </a:schemeClr>
                </a:solidFill>
              </a:rPr>
              <a:t>Protection </a:t>
            </a:r>
            <a:r>
              <a:rPr lang="en-US" sz="2400" dirty="0" smtClean="0">
                <a:solidFill>
                  <a:schemeClr val="accent2">
                    <a:lumMod val="75000"/>
                  </a:schemeClr>
                </a:solidFill>
              </a:rPr>
              <a:t>rights</a:t>
            </a:r>
            <a:endParaRPr lang="pl-PL" sz="2400" dirty="0" smtClean="0">
              <a:solidFill>
                <a:schemeClr val="accent2">
                  <a:lumMod val="75000"/>
                </a:schemeClr>
              </a:solidFill>
            </a:endParaRPr>
          </a:p>
          <a:p>
            <a:pPr>
              <a:buFont typeface="Wingdings" pitchFamily="2" charset="2"/>
              <a:buChar char="Ø"/>
            </a:pPr>
            <a:r>
              <a:rPr lang="en-US" sz="2400" dirty="0" smtClean="0">
                <a:solidFill>
                  <a:schemeClr val="accent2">
                    <a:lumMod val="75000"/>
                  </a:schemeClr>
                </a:solidFill>
              </a:rPr>
              <a:t>Participation </a:t>
            </a:r>
            <a:r>
              <a:rPr lang="en-US" sz="2400" dirty="0">
                <a:solidFill>
                  <a:schemeClr val="accent2">
                    <a:lumMod val="75000"/>
                  </a:schemeClr>
                </a:solidFill>
              </a:rPr>
              <a:t>rights</a:t>
            </a:r>
            <a:endParaRPr lang="pl-PL" sz="2400" b="1" dirty="0">
              <a:solidFill>
                <a:schemeClr val="accent2">
                  <a:lumMod val="75000"/>
                </a:schemeClr>
              </a:solidFill>
            </a:endParaRPr>
          </a:p>
          <a:p>
            <a:endParaRPr lang="pl-PL" dirty="0"/>
          </a:p>
        </p:txBody>
      </p:sp>
      <p:pic>
        <p:nvPicPr>
          <p:cNvPr id="26627" name="Picture 3" descr="http://static1.squarespace.com/static/55233033e4b03769e013c9ea/t/5599da87e4b0edd30ab0b947/1436146312962/help+the+children.png"/>
          <p:cNvPicPr>
            <a:picLocks noChangeAspect="1" noChangeArrowheads="1"/>
          </p:cNvPicPr>
          <p:nvPr/>
        </p:nvPicPr>
        <p:blipFill>
          <a:blip r:embed="rId2"/>
          <a:srcRect/>
          <a:stretch>
            <a:fillRect/>
          </a:stretch>
        </p:blipFill>
        <p:spPr bwMode="auto">
          <a:xfrm>
            <a:off x="4857752" y="3571876"/>
            <a:ext cx="3810000" cy="1905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descr="http://humanium.org/en/wp-content/uploads/portail-fr/Sankarapuram-Education-Anganwadi1.jpg">
            <a:hlinkClick r:id="rId2"/>
          </p:cNvPr>
          <p:cNvPicPr/>
          <p:nvPr/>
        </p:nvPicPr>
        <p:blipFill>
          <a:blip r:embed="rId3"/>
          <a:srcRect/>
          <a:stretch>
            <a:fillRect/>
          </a:stretch>
        </p:blipFill>
        <p:spPr bwMode="auto">
          <a:xfrm>
            <a:off x="2786050" y="1500174"/>
            <a:ext cx="3167080" cy="2828941"/>
          </a:xfrm>
          <a:prstGeom prst="rect">
            <a:avLst/>
          </a:prstGeom>
          <a:noFill/>
          <a:ln w="9525">
            <a:noFill/>
            <a:miter lim="800000"/>
            <a:headEnd/>
            <a:tailEnd/>
          </a:ln>
        </p:spPr>
      </p:pic>
      <p:sp>
        <p:nvSpPr>
          <p:cNvPr id="3" name="Prostokąt 2"/>
          <p:cNvSpPr/>
          <p:nvPr/>
        </p:nvSpPr>
        <p:spPr>
          <a:xfrm>
            <a:off x="1714480" y="285728"/>
            <a:ext cx="6858016" cy="1015663"/>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l-PL" sz="60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Right</a:t>
            </a:r>
            <a:r>
              <a:rPr lang="pl-PL" sz="6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to Life</a:t>
            </a:r>
            <a:endParaRPr lang="pl-PL" sz="6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pole tekstowe 3"/>
          <p:cNvSpPr txBox="1"/>
          <p:nvPr/>
        </p:nvSpPr>
        <p:spPr>
          <a:xfrm>
            <a:off x="1071506" y="4786322"/>
            <a:ext cx="8072494" cy="1477328"/>
          </a:xfrm>
          <a:prstGeom prst="rect">
            <a:avLst/>
          </a:prstGeom>
          <a:noFill/>
        </p:spPr>
        <p:txBody>
          <a:bodyPr wrap="square" rtlCol="0">
            <a:spAutoFit/>
          </a:bodyPr>
          <a:lstStyle/>
          <a:p>
            <a:r>
              <a:rPr lang="en-US" sz="2400" dirty="0" smtClean="0"/>
              <a:t>The </a:t>
            </a:r>
            <a:r>
              <a:rPr lang="en-US" sz="2400" dirty="0"/>
              <a:t>right to life means that each child must be able to live his or her own life. Children have the right not to be killed. They have the right to survive and to grow up in proper conditions.</a:t>
            </a:r>
            <a:endParaRPr lang="pl-PL" sz="2400" dirty="0"/>
          </a:p>
          <a:p>
            <a:endParaRPr lang="pl-PL"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descr="http://humanium.org/en/wp-content/uploads/portail-fr/Sankarapuram_Education_Ecole.jpg">
            <a:hlinkClick r:id="rId2"/>
          </p:cNvPr>
          <p:cNvPicPr/>
          <p:nvPr/>
        </p:nvPicPr>
        <p:blipFill>
          <a:blip r:embed="rId3"/>
          <a:srcRect/>
          <a:stretch>
            <a:fillRect/>
          </a:stretch>
        </p:blipFill>
        <p:spPr bwMode="auto">
          <a:xfrm>
            <a:off x="2857488" y="1714488"/>
            <a:ext cx="3143272" cy="2643206"/>
          </a:xfrm>
          <a:prstGeom prst="rect">
            <a:avLst/>
          </a:prstGeom>
          <a:noFill/>
          <a:ln w="9525">
            <a:noFill/>
            <a:miter lim="800000"/>
            <a:headEnd/>
            <a:tailEnd/>
          </a:ln>
        </p:spPr>
      </p:pic>
      <p:sp>
        <p:nvSpPr>
          <p:cNvPr id="3" name="Prostokąt 2"/>
          <p:cNvSpPr/>
          <p:nvPr/>
        </p:nvSpPr>
        <p:spPr>
          <a:xfrm>
            <a:off x="1500166" y="428604"/>
            <a:ext cx="6145593" cy="1015663"/>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l-PL" sz="6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Right</a:t>
            </a:r>
            <a:r>
              <a:rPr lang="pl-PL" sz="6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to </a:t>
            </a:r>
            <a:r>
              <a:rPr lang="pl-PL" sz="6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Education</a:t>
            </a:r>
            <a:endParaRPr lang="pl-PL" sz="6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pole tekstowe 4"/>
          <p:cNvSpPr txBox="1"/>
          <p:nvPr/>
        </p:nvSpPr>
        <p:spPr>
          <a:xfrm>
            <a:off x="928662" y="5011341"/>
            <a:ext cx="8001056" cy="1846659"/>
          </a:xfrm>
          <a:prstGeom prst="rect">
            <a:avLst/>
          </a:prstGeom>
          <a:noFill/>
        </p:spPr>
        <p:txBody>
          <a:bodyPr wrap="square" rtlCol="0">
            <a:spAutoFit/>
          </a:bodyPr>
          <a:lstStyle/>
          <a:p>
            <a:r>
              <a:rPr lang="en-US" sz="2400" dirty="0"/>
              <a:t>The right to education allows each child to receive instruction, to enjoy a social life, and to build his or her own future. This right is essential for economic, social and cultural development.</a:t>
            </a:r>
            <a:endParaRPr lang="pl-PL" sz="2400" dirty="0"/>
          </a:p>
          <a:p>
            <a:endParaRPr lang="pl-P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descr="http://humanium.org/en/wp-content/uploads/portail-fr/droit-a-l-alimentation1-e1278322174790.jpg">
            <a:hlinkClick r:id="rId2"/>
          </p:cNvPr>
          <p:cNvPicPr/>
          <p:nvPr/>
        </p:nvPicPr>
        <p:blipFill>
          <a:blip r:embed="rId3"/>
          <a:srcRect/>
          <a:stretch>
            <a:fillRect/>
          </a:stretch>
        </p:blipFill>
        <p:spPr bwMode="auto">
          <a:xfrm>
            <a:off x="2714612" y="1500174"/>
            <a:ext cx="3219468" cy="3043255"/>
          </a:xfrm>
          <a:prstGeom prst="rect">
            <a:avLst/>
          </a:prstGeom>
          <a:noFill/>
          <a:ln w="9525">
            <a:noFill/>
            <a:miter lim="800000"/>
            <a:headEnd/>
            <a:tailEnd/>
          </a:ln>
        </p:spPr>
      </p:pic>
      <p:sp>
        <p:nvSpPr>
          <p:cNvPr id="3" name="Prostokąt 2"/>
          <p:cNvSpPr/>
          <p:nvPr/>
        </p:nvSpPr>
        <p:spPr>
          <a:xfrm>
            <a:off x="1857356" y="285728"/>
            <a:ext cx="4533678" cy="1015663"/>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l-PL" sz="6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Right</a:t>
            </a:r>
            <a:r>
              <a:rPr lang="pl-PL" sz="6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to </a:t>
            </a:r>
            <a:r>
              <a:rPr lang="pl-PL" sz="60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F</a:t>
            </a:r>
            <a:r>
              <a:rPr lang="pl-PL" sz="6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ood</a:t>
            </a:r>
            <a:endParaRPr lang="pl-PL" sz="6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pole tekstowe 3"/>
          <p:cNvSpPr txBox="1"/>
          <p:nvPr/>
        </p:nvSpPr>
        <p:spPr>
          <a:xfrm>
            <a:off x="1071506" y="4714884"/>
            <a:ext cx="8072494" cy="1477328"/>
          </a:xfrm>
          <a:prstGeom prst="rect">
            <a:avLst/>
          </a:prstGeom>
          <a:noFill/>
        </p:spPr>
        <p:txBody>
          <a:bodyPr wrap="square" rtlCol="0">
            <a:spAutoFit/>
          </a:bodyPr>
          <a:lstStyle/>
          <a:p>
            <a:r>
              <a:rPr lang="en-US" sz="2400" dirty="0"/>
              <a:t>The right to food is the right of each child to eat. It is the right to not die of hunger and to not suffer from malnutrition. Every five seconds, a child dies of hunger somewhere in the world.</a:t>
            </a:r>
            <a:endParaRPr lang="pl-PL" sz="2400" dirty="0"/>
          </a:p>
          <a:p>
            <a:endParaRPr lang="pl-P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descr="http://humanium.org/en/wp-content/uploads/portail-fr/droit-a-la-sante.jpg">
            <a:hlinkClick r:id="rId2"/>
          </p:cNvPr>
          <p:cNvPicPr/>
          <p:nvPr/>
        </p:nvPicPr>
        <p:blipFill>
          <a:blip r:embed="rId3"/>
          <a:srcRect/>
          <a:stretch>
            <a:fillRect/>
          </a:stretch>
        </p:blipFill>
        <p:spPr bwMode="auto">
          <a:xfrm>
            <a:off x="3071802" y="1714488"/>
            <a:ext cx="2881328" cy="2686065"/>
          </a:xfrm>
          <a:prstGeom prst="rect">
            <a:avLst/>
          </a:prstGeom>
          <a:noFill/>
          <a:ln w="9525">
            <a:noFill/>
            <a:miter lim="800000"/>
            <a:headEnd/>
            <a:tailEnd/>
          </a:ln>
        </p:spPr>
      </p:pic>
      <p:sp>
        <p:nvSpPr>
          <p:cNvPr id="3" name="Prostokąt 2"/>
          <p:cNvSpPr/>
          <p:nvPr/>
        </p:nvSpPr>
        <p:spPr>
          <a:xfrm>
            <a:off x="1928794" y="357166"/>
            <a:ext cx="5084855" cy="1015663"/>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l-PL" sz="6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Right</a:t>
            </a:r>
            <a:r>
              <a:rPr lang="pl-PL" sz="6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to Health</a:t>
            </a:r>
            <a:endParaRPr lang="pl-PL" sz="6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pole tekstowe 3"/>
          <p:cNvSpPr txBox="1"/>
          <p:nvPr/>
        </p:nvSpPr>
        <p:spPr>
          <a:xfrm>
            <a:off x="1071506" y="4929198"/>
            <a:ext cx="8072494" cy="1477328"/>
          </a:xfrm>
          <a:prstGeom prst="rect">
            <a:avLst/>
          </a:prstGeom>
          <a:noFill/>
        </p:spPr>
        <p:txBody>
          <a:bodyPr wrap="square" rtlCol="0">
            <a:spAutoFit/>
          </a:bodyPr>
          <a:lstStyle/>
          <a:p>
            <a:r>
              <a:rPr lang="en-US" sz="2400" dirty="0"/>
              <a:t>The right to health means that children must be protected against illness. They must be allowed to grow and become healthy adults. This contributes to developing an active society.</a:t>
            </a:r>
            <a:endParaRPr lang="pl-PL" sz="2400" dirty="0"/>
          </a:p>
          <a:p>
            <a:endParaRPr lang="pl-PL"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ykusz">
  <a:themeElements>
    <a:clrScheme name="Wykusz">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Wykusz">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ykusz">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2048</TotalTime>
  <Words>484</Words>
  <Application>Microsoft Office PowerPoint</Application>
  <PresentationFormat>Pokaz na ekranie (4:3)</PresentationFormat>
  <Paragraphs>63</Paragraphs>
  <Slides>16</Slides>
  <Notes>1</Notes>
  <HiddenSlides>0</HiddenSlides>
  <MMClips>1</MMClips>
  <ScaleCrop>false</ScaleCrop>
  <HeadingPairs>
    <vt:vector size="4" baseType="variant">
      <vt:variant>
        <vt:lpstr>Motyw</vt:lpstr>
      </vt:variant>
      <vt:variant>
        <vt:i4>1</vt:i4>
      </vt:variant>
      <vt:variant>
        <vt:lpstr>Tytuły slajdów</vt:lpstr>
      </vt:variant>
      <vt:variant>
        <vt:i4>16</vt:i4>
      </vt:variant>
    </vt:vector>
  </HeadingPairs>
  <TitlesOfParts>
    <vt:vector size="17" baseType="lpstr">
      <vt:lpstr>Wykusz</vt:lpstr>
      <vt:lpstr>Slajd 1</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Patrycja</dc:creator>
  <cp:lastModifiedBy>Patrycja</cp:lastModifiedBy>
  <cp:revision>19</cp:revision>
  <dcterms:created xsi:type="dcterms:W3CDTF">2016-04-09T15:07:08Z</dcterms:created>
  <dcterms:modified xsi:type="dcterms:W3CDTF">2016-05-16T18:23:08Z</dcterms:modified>
</cp:coreProperties>
</file>