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70" d="100"/>
          <a:sy n="70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AC83-7491-4E12-A043-2F7DB507DB82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268C-C8D2-47E5-B4D9-99B8F5129D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268C-C8D2-47E5-B4D9-99B8F5129D92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AFA27-7048-4B13-A524-A58EE5C7E164}" type="datetimeFigureOut">
              <a:rPr lang="pl-PL" smtClean="0"/>
              <a:pPr/>
              <a:t>2015-04-12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26E3C-CA35-4117-A4A4-33068DFF4D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10 most interesting prisons in the world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  <a:t>Bartosz Krzeszowski</a:t>
            </a:r>
            <a:b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</a:br>
            <a: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  <a:t>Prawo III stacjonarne</a:t>
            </a:r>
            <a:b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</a:br>
            <a: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  <a:t>Wydział Prawa i Administracji</a:t>
            </a:r>
            <a:b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</a:br>
            <a: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  <a:t>Uniwersytet Rzeszowski</a:t>
            </a:r>
            <a:b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</a:br>
            <a:r>
              <a:rPr lang="pl-PL" b="1" i="1" dirty="0" smtClean="0">
                <a:solidFill>
                  <a:schemeClr val="tx1"/>
                </a:solidFill>
                <a:latin typeface="DFMincho-UB" pitchFamily="1" charset="-128"/>
                <a:ea typeface="DFMincho-UB" pitchFamily="1" charset="-128"/>
              </a:rPr>
              <a:t>Rok akademicki 2014/15</a:t>
            </a:r>
            <a:endParaRPr lang="pl-PL" b="1" i="1" dirty="0">
              <a:solidFill>
                <a:schemeClr val="tx1"/>
              </a:solidFill>
              <a:latin typeface="DFMincho-UB" pitchFamily="1" charset="-128"/>
              <a:ea typeface="DFMincho-UB" pitchFamily="1" charset="-12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9. Cereso chetumal</a:t>
            </a:r>
            <a:br>
              <a:rPr lang="pl-PL" dirty="0" smtClean="0"/>
            </a:br>
            <a:r>
              <a:rPr lang="pl-PL" dirty="0" smtClean="0"/>
              <a:t>You talkin’ to me?! </a:t>
            </a:r>
            <a:r>
              <a:rPr lang="pl-PL" dirty="0" err="1" smtClean="0"/>
              <a:t>Let’s</a:t>
            </a:r>
            <a:r>
              <a:rPr lang="pl-PL" dirty="0" smtClean="0"/>
              <a:t> go to the boxing ring</a:t>
            </a:r>
            <a:endParaRPr lang="pl-PL" dirty="0"/>
          </a:p>
        </p:txBody>
      </p:sp>
      <p:pic>
        <p:nvPicPr>
          <p:cNvPr id="5" name="Symbol zastępczy zawartości 4" descr="pr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038600" cy="2692400"/>
          </a:xfrm>
        </p:spPr>
      </p:pic>
      <p:pic>
        <p:nvPicPr>
          <p:cNvPr id="6" name="Symbol zastępczy zawartości 5" descr="cereso chetuma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384376" cy="2664296"/>
          </a:xfrm>
        </p:spPr>
      </p:pic>
      <p:sp>
        <p:nvSpPr>
          <p:cNvPr id="7" name="pole tekstowe 6"/>
          <p:cNvSpPr txBox="1"/>
          <p:nvPr/>
        </p:nvSpPr>
        <p:spPr>
          <a:xfrm>
            <a:off x="1547664" y="530120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Cereso chetumal has not seen violence in many years. When there is a disagreement, inmates put the gloves and get into boxing ring to solve the problem. After two-three rounds, dispute is over.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10. Alcatraz</a:t>
            </a:r>
            <a:br>
              <a:rPr lang="pl-PL" dirty="0" smtClean="0"/>
            </a:br>
            <a:r>
              <a:rPr lang="pl-PL" dirty="0" smtClean="0"/>
              <a:t>Most famous prison?</a:t>
            </a:r>
            <a:endParaRPr lang="pl-PL" dirty="0"/>
          </a:p>
        </p:txBody>
      </p:sp>
      <p:pic>
        <p:nvPicPr>
          <p:cNvPr id="5" name="Symbol zastępczy zawartości 4" descr="alcatra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2750253"/>
          </a:xfrm>
        </p:spPr>
      </p:pic>
      <p:pic>
        <p:nvPicPr>
          <p:cNvPr id="6" name="Symbol zastępczy zawartości 5" descr="Acapone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2952328" cy="2736304"/>
          </a:xfrm>
        </p:spPr>
      </p:pic>
      <p:sp>
        <p:nvSpPr>
          <p:cNvPr id="7" name="pole tekstowe 6"/>
          <p:cNvSpPr txBox="1"/>
          <p:nvPr/>
        </p:nvSpPr>
        <p:spPr>
          <a:xfrm>
            <a:off x="6228184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Al Capone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486916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Federal prison from 1934 to 1963. T</a:t>
            </a:r>
            <a:r>
              <a:rPr lang="en-US" dirty="0" smtClean="0"/>
              <a:t>he </a:t>
            </a:r>
            <a:r>
              <a:rPr lang="en-US" dirty="0"/>
              <a:t>prison operators believed Alcatraz to be escape-proof and America’s strongest </a:t>
            </a:r>
            <a:r>
              <a:rPr lang="en-US" dirty="0" smtClean="0"/>
              <a:t>prison</a:t>
            </a:r>
            <a:r>
              <a:rPr lang="pl-PL" dirty="0" smtClean="0"/>
              <a:t>. </a:t>
            </a:r>
            <a:r>
              <a:rPr lang="en-US" dirty="0"/>
              <a:t>A total of 36 prisoners made 14 escape attempts during 29 years of the prison’s existence. The penitentiary claimed that no prisoner successfully escaped.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Key vocabulary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200" dirty="0" smtClean="0"/>
              <a:t>facility – budynek</a:t>
            </a:r>
          </a:p>
          <a:p>
            <a:pPr>
              <a:buNone/>
            </a:pPr>
            <a:r>
              <a:rPr lang="pl-PL" sz="1200" dirty="0" smtClean="0"/>
              <a:t>inmate – więzień</a:t>
            </a:r>
          </a:p>
          <a:p>
            <a:pPr>
              <a:buNone/>
            </a:pPr>
            <a:r>
              <a:rPr lang="pl-PL" sz="1200" dirty="0" smtClean="0"/>
              <a:t>to confine – zamknąć</a:t>
            </a:r>
          </a:p>
          <a:p>
            <a:pPr>
              <a:buNone/>
            </a:pPr>
            <a:r>
              <a:rPr lang="pl-PL" sz="1200" dirty="0" smtClean="0"/>
              <a:t>penitentiary – zakład karny</a:t>
            </a:r>
          </a:p>
          <a:p>
            <a:pPr>
              <a:buNone/>
            </a:pPr>
            <a:r>
              <a:rPr lang="pl-PL" sz="1200" dirty="0" smtClean="0"/>
              <a:t>department of corrections – departament ds. systemu penitencjarnego</a:t>
            </a:r>
          </a:p>
          <a:p>
            <a:pPr>
              <a:buNone/>
            </a:pPr>
            <a:r>
              <a:rPr lang="pl-PL" sz="1200" dirty="0" smtClean="0"/>
              <a:t>rehabilitation – resocjalizacja</a:t>
            </a:r>
          </a:p>
          <a:p>
            <a:pPr>
              <a:buNone/>
            </a:pPr>
            <a:r>
              <a:rPr lang="pl-PL" sz="1200" dirty="0" smtClean="0"/>
              <a:t>death row – część więzienia z celami śmierci</a:t>
            </a:r>
          </a:p>
          <a:p>
            <a:pPr>
              <a:buNone/>
            </a:pPr>
            <a:r>
              <a:rPr lang="pl-PL" sz="1200" dirty="0" smtClean="0"/>
              <a:t>gas chamber – komora gazowa</a:t>
            </a:r>
          </a:p>
          <a:p>
            <a:pPr>
              <a:buNone/>
            </a:pPr>
            <a:r>
              <a:rPr lang="pl-PL" sz="1200" dirty="0" smtClean="0"/>
              <a:t>lethal injection – zastrzyk trucizny</a:t>
            </a:r>
          </a:p>
          <a:p>
            <a:pPr>
              <a:buNone/>
            </a:pPr>
            <a:r>
              <a:rPr lang="pl-PL" sz="1200" dirty="0" smtClean="0"/>
              <a:t>to feature – przedstawić</a:t>
            </a:r>
          </a:p>
          <a:p>
            <a:pPr>
              <a:buNone/>
            </a:pPr>
            <a:r>
              <a:rPr lang="pl-PL" sz="1200" dirty="0" smtClean="0"/>
              <a:t>World Heritage Site – lista światowego dziedzictwa UNESCO</a:t>
            </a:r>
          </a:p>
          <a:p>
            <a:pPr>
              <a:buNone/>
            </a:pPr>
            <a:r>
              <a:rPr lang="pl-PL" sz="1200" dirty="0" smtClean="0"/>
              <a:t>resemblance – podobieństwo</a:t>
            </a:r>
          </a:p>
          <a:p>
            <a:pPr>
              <a:buNone/>
            </a:pPr>
            <a:r>
              <a:rPr lang="pl-PL" sz="1200" dirty="0" smtClean="0"/>
              <a:t>market stall – stoisko handlowe</a:t>
            </a:r>
          </a:p>
          <a:p>
            <a:pPr>
              <a:buNone/>
            </a:pPr>
            <a:r>
              <a:rPr lang="pl-PL" sz="1200" dirty="0" smtClean="0"/>
              <a:t>to come at price – mieć swoją cenę</a:t>
            </a:r>
          </a:p>
          <a:p>
            <a:pPr>
              <a:buNone/>
            </a:pPr>
            <a:r>
              <a:rPr lang="pl-PL" sz="1200" dirty="0" smtClean="0"/>
              <a:t>to supervise – nadzorować</a:t>
            </a:r>
          </a:p>
          <a:p>
            <a:pPr>
              <a:buNone/>
            </a:pPr>
            <a:r>
              <a:rPr lang="pl-PL" sz="1200" dirty="0" smtClean="0"/>
              <a:t>to render – czynić</a:t>
            </a:r>
          </a:p>
          <a:p>
            <a:pPr>
              <a:buNone/>
            </a:pPr>
            <a:r>
              <a:rPr lang="pl-PL" sz="1200" dirty="0" smtClean="0"/>
              <a:t>to provide – przewidywać</a:t>
            </a:r>
          </a:p>
          <a:p>
            <a:pPr>
              <a:buNone/>
            </a:pPr>
            <a:r>
              <a:rPr lang="pl-PL" sz="1200" dirty="0" smtClean="0"/>
              <a:t>to deprive – pozbawić</a:t>
            </a:r>
          </a:p>
          <a:p>
            <a:pPr>
              <a:buNone/>
            </a:pPr>
            <a:r>
              <a:rPr lang="pl-PL" sz="1200" dirty="0" smtClean="0"/>
              <a:t>inherent – nieodłączny</a:t>
            </a:r>
          </a:p>
          <a:p>
            <a:pPr>
              <a:buNone/>
            </a:pPr>
            <a:r>
              <a:rPr lang="pl-PL" sz="1200" dirty="0" smtClean="0"/>
              <a:t>odd - dziwaczny</a:t>
            </a:r>
          </a:p>
          <a:p>
            <a:pPr>
              <a:buNone/>
            </a:pPr>
            <a:endParaRPr lang="pl-PL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467544" y="332656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aggravated assault – napad kwalifikowany (z intencją w celu zadania poważnych obrażeń)</a:t>
            </a:r>
          </a:p>
          <a:p>
            <a:r>
              <a:rPr lang="pl-PL" sz="1200" dirty="0" smtClean="0"/>
              <a:t>delinquent – przestępca</a:t>
            </a:r>
          </a:p>
          <a:p>
            <a:r>
              <a:rPr lang="pl-PL" sz="1200" dirty="0" smtClean="0"/>
              <a:t>dependency – teren zależny</a:t>
            </a:r>
          </a:p>
          <a:p>
            <a:r>
              <a:rPr lang="pl-PL" sz="1200" dirty="0" smtClean="0"/>
              <a:t>Bailiwick – baliwat</a:t>
            </a:r>
          </a:p>
          <a:p>
            <a:r>
              <a:rPr lang="pl-PL" sz="1200" dirty="0" smtClean="0"/>
              <a:t>detention – areszt</a:t>
            </a:r>
          </a:p>
          <a:p>
            <a:r>
              <a:rPr lang="pl-PL" sz="1200" dirty="0" smtClean="0"/>
              <a:t>toddler – maluch</a:t>
            </a:r>
          </a:p>
          <a:p>
            <a:r>
              <a:rPr lang="pl-PL" sz="1200" dirty="0" smtClean="0"/>
              <a:t>to bond – wiązać się</a:t>
            </a:r>
          </a:p>
          <a:p>
            <a:r>
              <a:rPr lang="pl-PL" sz="1200" dirty="0" smtClean="0"/>
              <a:t>to grasp – zrozumieć</a:t>
            </a:r>
          </a:p>
          <a:p>
            <a:r>
              <a:rPr lang="pl-PL" sz="1200" dirty="0" smtClean="0"/>
              <a:t>carbon footprint – ślad węglowy (suma emisji gazów cieplarnianych)</a:t>
            </a:r>
          </a:p>
          <a:p>
            <a:r>
              <a:rPr lang="pl-PL" sz="1200" dirty="0" smtClean="0"/>
              <a:t>porridge – owsianka</a:t>
            </a:r>
          </a:p>
          <a:p>
            <a:r>
              <a:rPr lang="pl-PL" sz="1200" dirty="0" smtClean="0"/>
              <a:t>grant </a:t>
            </a:r>
            <a:r>
              <a:rPr lang="pl-PL" sz="1200" dirty="0" smtClean="0"/>
              <a:t>– </a:t>
            </a:r>
            <a:r>
              <a:rPr lang="pl-PL" sz="1200" dirty="0" smtClean="0"/>
              <a:t>dotacja</a:t>
            </a:r>
            <a:endParaRPr lang="pl-PL" sz="1200" dirty="0" smtClean="0"/>
          </a:p>
          <a:p>
            <a:r>
              <a:rPr lang="pl-PL" sz="1200" dirty="0" smtClean="0"/>
              <a:t>arts and crafts – rękodzieło artystyczne</a:t>
            </a:r>
          </a:p>
          <a:p>
            <a:r>
              <a:rPr lang="pl-PL" sz="1200" dirty="0" smtClean="0"/>
              <a:t>wooden shop work – dzieła z obróbki drewna</a:t>
            </a:r>
          </a:p>
          <a:p>
            <a:r>
              <a:rPr lang="pl-PL" sz="1200" dirty="0" smtClean="0"/>
              <a:t>bead work – korale, paciorki</a:t>
            </a:r>
          </a:p>
          <a:p>
            <a:r>
              <a:rPr lang="pl-PL" sz="1200" dirty="0" smtClean="0"/>
              <a:t>crochet – szydełkowanie</a:t>
            </a:r>
          </a:p>
          <a:p>
            <a:r>
              <a:rPr lang="pl-PL" sz="1200" dirty="0" smtClean="0"/>
              <a:t>leave – przepustka</a:t>
            </a:r>
          </a:p>
          <a:p>
            <a:r>
              <a:rPr lang="pl-PL" sz="1200" dirty="0" smtClean="0"/>
              <a:t>escape-proof – zabezpieczone przed ucieczką</a:t>
            </a:r>
          </a:p>
          <a:p>
            <a:r>
              <a:rPr lang="pl-PL" sz="1200" dirty="0" smtClean="0"/>
              <a:t>maintenance – utrzymanie</a:t>
            </a:r>
          </a:p>
          <a:p>
            <a:r>
              <a:rPr lang="pl-PL" sz="1200" dirty="0" smtClean="0"/>
              <a:t>to cite – </a:t>
            </a:r>
            <a:r>
              <a:rPr lang="pl-PL" sz="1200" dirty="0" smtClean="0"/>
              <a:t>cytować, uznawać</a:t>
            </a:r>
            <a:endParaRPr lang="pl-PL" sz="1200" dirty="0" smtClean="0"/>
          </a:p>
          <a:p>
            <a:r>
              <a:rPr lang="pl-PL" sz="1200" dirty="0" smtClean="0"/>
              <a:t>to dismiss – odprawiać</a:t>
            </a:r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http://en.wikipedia.org/wiki/San_Quentin_State_Prison</a:t>
            </a:r>
          </a:p>
          <a:p>
            <a:r>
              <a:rPr lang="pl-PL" sz="1400" dirty="0" smtClean="0"/>
              <a:t>http://</a:t>
            </a:r>
            <a:r>
              <a:rPr lang="pl-PL" sz="1400" dirty="0" smtClean="0"/>
              <a:t>whc.unesco.org/en/list/916</a:t>
            </a:r>
          </a:p>
          <a:p>
            <a:r>
              <a:rPr lang="pl-PL" sz="1400" dirty="0" smtClean="0"/>
              <a:t>http</a:t>
            </a:r>
            <a:r>
              <a:rPr lang="pl-PL" sz="1400" dirty="0" smtClean="0"/>
              <a:t>://news.bbc.co.uk/2/shared/spl/hi/picture_gallery/06/americas_inside_a_bolivian_jail/html/1.stm</a:t>
            </a:r>
          </a:p>
          <a:p>
            <a:r>
              <a:rPr lang="pl-PL" sz="1400" dirty="0" smtClean="0"/>
              <a:t>http</a:t>
            </a:r>
            <a:r>
              <a:rPr lang="pl-PL" sz="1400" dirty="0" smtClean="0"/>
              <a:t>://en.wikipedia.org/wiki/CPDRC_Dancing_Inmates</a:t>
            </a:r>
            <a:endParaRPr lang="pl-PL" sz="1400" dirty="0" smtClean="0"/>
          </a:p>
          <a:p>
            <a:r>
              <a:rPr lang="pl-PL" sz="1400" dirty="0" smtClean="0"/>
              <a:t>http://www.atlasobscura.com/places/justizzentrum-leoben</a:t>
            </a:r>
          </a:p>
          <a:p>
            <a:r>
              <a:rPr lang="pl-PL" sz="1400" dirty="0" smtClean="0"/>
              <a:t>http://smalleststuff.com/smallest-prison-in-the-world/</a:t>
            </a:r>
          </a:p>
          <a:p>
            <a:r>
              <a:rPr lang="pl-PL" sz="1400" dirty="0" smtClean="0"/>
              <a:t>http://</a:t>
            </a:r>
            <a:r>
              <a:rPr lang="pl-PL" sz="1400" dirty="0" smtClean="0"/>
              <a:t>www.taipeitimes.com/News/editorials/archives/2007/02/11/2003348580</a:t>
            </a:r>
            <a:endParaRPr lang="pl-PL" sz="1400" dirty="0" smtClean="0"/>
          </a:p>
          <a:p>
            <a:r>
              <a:rPr lang="pl-PL" sz="1400" dirty="0" smtClean="0"/>
              <a:t>http</a:t>
            </a:r>
            <a:r>
              <a:rPr lang="pl-PL" sz="1400" dirty="0" smtClean="0"/>
              <a:t>://www.enn.com/green_building/article/22379</a:t>
            </a:r>
          </a:p>
          <a:p>
            <a:r>
              <a:rPr lang="pl-PL" sz="1400" dirty="0" smtClean="0"/>
              <a:t>https://suite.io/john-lamkin/1q9f2fm#ixzz0RnFN30Oc</a:t>
            </a:r>
          </a:p>
          <a:p>
            <a:r>
              <a:rPr lang="pl-PL" sz="1400" dirty="0" smtClean="0"/>
              <a:t>http://en.wikipedia.org/wiki/Alcatraz_Island</a:t>
            </a:r>
          </a:p>
          <a:p>
            <a:pPr>
              <a:buNone/>
            </a:pPr>
            <a:endParaRPr lang="pl-PL" sz="1400" dirty="0" smtClean="0"/>
          </a:p>
          <a:p>
            <a:r>
              <a:rPr lang="pl-PL" sz="1400" dirty="0" smtClean="0"/>
              <a:t>All images taken from google.com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1. San Quentin state prison</a:t>
            </a:r>
            <a:br>
              <a:rPr lang="pl-PL" dirty="0" smtClean="0"/>
            </a:br>
            <a:r>
              <a:rPr lang="pl-PL" dirty="0" smtClean="0"/>
              <a:t>Metal music in jail</a:t>
            </a:r>
            <a:endParaRPr lang="pl-PL" dirty="0"/>
          </a:p>
        </p:txBody>
      </p:sp>
      <p:pic>
        <p:nvPicPr>
          <p:cNvPr id="4" name="Symbol zastępczy zawartości 3" descr="San_Quent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4038600" cy="2692400"/>
          </a:xfrm>
        </p:spPr>
      </p:pic>
      <p:pic>
        <p:nvPicPr>
          <p:cNvPr id="14" name="Symbol zastępczy zawartości 13" descr="kwieci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810000" cy="2736304"/>
          </a:xfrm>
        </p:spPr>
      </p:pic>
      <p:pic>
        <p:nvPicPr>
          <p:cNvPr id="15" name="Obraz 1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365104"/>
            <a:ext cx="2466975" cy="184785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71600" y="4509120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2003 – Metallica made a music video for song </a:t>
            </a:r>
            <a:r>
              <a:rPr lang="pl-PL" dirty="0" err="1" smtClean="0"/>
              <a:t>‘’St</a:t>
            </a:r>
            <a:r>
              <a:rPr lang="pl-PL" dirty="0" smtClean="0"/>
              <a:t> Anger” at San Quentin and performed a free concert for prisoners.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2. Robben Island</a:t>
            </a:r>
            <a:br>
              <a:rPr lang="pl-PL" dirty="0" smtClean="0"/>
            </a:br>
            <a:r>
              <a:rPr lang="pl-PL" dirty="0" smtClean="0"/>
              <a:t>Former Apartheid machine</a:t>
            </a:r>
            <a:endParaRPr lang="pl-PL" dirty="0"/>
          </a:p>
        </p:txBody>
      </p:sp>
      <p:pic>
        <p:nvPicPr>
          <p:cNvPr id="5" name="Symbol zastępczy zawartości 4" descr="inde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672408" cy="3024336"/>
          </a:xfrm>
        </p:spPr>
      </p:pic>
      <p:pic>
        <p:nvPicPr>
          <p:cNvPr id="6" name="Symbol zastępczy zawartości 5" descr="indek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600400" cy="3096344"/>
          </a:xfrm>
        </p:spPr>
      </p:pic>
      <p:sp>
        <p:nvSpPr>
          <p:cNvPr id="7" name="pole tekstowe 6"/>
          <p:cNvSpPr txBox="1"/>
          <p:nvPr/>
        </p:nvSpPr>
        <p:spPr>
          <a:xfrm>
            <a:off x="827584" y="53732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Nobel </a:t>
            </a:r>
            <a:r>
              <a:rPr lang="pl-PL" dirty="0" err="1" smtClean="0"/>
              <a:t>laurate</a:t>
            </a:r>
            <a:r>
              <a:rPr lang="pl-PL" dirty="0" smtClean="0"/>
              <a:t> and </a:t>
            </a:r>
            <a:r>
              <a:rPr lang="pl-PL" dirty="0" err="1" smtClean="0"/>
              <a:t>former</a:t>
            </a:r>
            <a:r>
              <a:rPr lang="pl-PL" dirty="0" smtClean="0"/>
              <a:t> </a:t>
            </a:r>
            <a:r>
              <a:rPr lang="pl-PL" dirty="0" err="1" smtClean="0"/>
              <a:t>president</a:t>
            </a:r>
            <a:r>
              <a:rPr lang="pl-PL" dirty="0" smtClean="0"/>
              <a:t> of </a:t>
            </a:r>
            <a:r>
              <a:rPr lang="pl-PL" dirty="0" err="1" smtClean="0"/>
              <a:t>South</a:t>
            </a:r>
            <a:r>
              <a:rPr lang="pl-PL" dirty="0" smtClean="0"/>
              <a:t> </a:t>
            </a:r>
            <a:r>
              <a:rPr lang="pl-PL" dirty="0" err="1" smtClean="0"/>
              <a:t>Africa</a:t>
            </a:r>
            <a:r>
              <a:rPr lang="pl-PL" dirty="0" smtClean="0"/>
              <a:t> Nelson Mandela was imprisoned on ‘’</a:t>
            </a:r>
            <a:r>
              <a:rPr lang="pl-PL" dirty="0" err="1" smtClean="0"/>
              <a:t>seal</a:t>
            </a:r>
            <a:r>
              <a:rPr lang="pl-PL" dirty="0" smtClean="0"/>
              <a:t> </a:t>
            </a:r>
            <a:r>
              <a:rPr lang="pl-PL" dirty="0" err="1" smtClean="0"/>
              <a:t>island</a:t>
            </a:r>
            <a:r>
              <a:rPr lang="pl-PL" dirty="0" smtClean="0"/>
              <a:t>’’ for 18 years of 27 </a:t>
            </a:r>
            <a:r>
              <a:rPr lang="pl-PL" dirty="0" err="1" smtClean="0"/>
              <a:t>he</a:t>
            </a:r>
            <a:r>
              <a:rPr lang="pl-PL" dirty="0" smtClean="0"/>
              <a:t> </a:t>
            </a:r>
            <a:r>
              <a:rPr lang="pl-PL" dirty="0" err="1" smtClean="0"/>
              <a:t>served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the </a:t>
            </a:r>
            <a:r>
              <a:rPr lang="pl-PL" dirty="0" err="1" smtClean="0"/>
              <a:t>fell</a:t>
            </a:r>
            <a:r>
              <a:rPr lang="pl-PL" dirty="0" smtClean="0"/>
              <a:t> of Apartheid.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3. San Pedro prison</a:t>
            </a:r>
            <a:br>
              <a:rPr lang="pl-PL" dirty="0" smtClean="0"/>
            </a:br>
            <a:r>
              <a:rPr lang="pl-PL" dirty="0" smtClean="0"/>
              <a:t>Jail or poor district of La Paz?</a:t>
            </a:r>
            <a:endParaRPr lang="pl-PL" dirty="0"/>
          </a:p>
        </p:txBody>
      </p:sp>
      <p:pic>
        <p:nvPicPr>
          <p:cNvPr id="5" name="Symbol zastępczy zawartości 4" descr="la pa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456384" cy="3024336"/>
          </a:xfrm>
        </p:spPr>
      </p:pic>
      <p:pic>
        <p:nvPicPr>
          <p:cNvPr id="6" name="Symbol zastępczy zawartości 5" descr="San-Pedro-Prison-Boliv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4038600" cy="3028950"/>
          </a:xfrm>
        </p:spPr>
      </p:pic>
      <p:sp>
        <p:nvSpPr>
          <p:cNvPr id="7" name="pole tekstowe 6"/>
          <p:cNvSpPr txBox="1"/>
          <p:nvPr/>
        </p:nvSpPr>
        <p:spPr>
          <a:xfrm>
            <a:off x="683568" y="510367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Once </a:t>
            </a:r>
            <a:r>
              <a:rPr lang="en-US" dirty="0"/>
              <a:t>you pass security gates, any resemblance to a normal jails disappears. There are children playing, market stalls, restaurants, hairdressers and even a hotel. Inside San Pedro the inmates have developed their own laws and </a:t>
            </a:r>
            <a:r>
              <a:rPr lang="pl-PL" dirty="0" smtClean="0"/>
              <a:t>rules.</a:t>
            </a:r>
            <a:r>
              <a:rPr lang="pl-PL" dirty="0"/>
              <a:t> </a:t>
            </a:r>
            <a:r>
              <a:rPr lang="en-US" dirty="0" smtClean="0"/>
              <a:t>Although </a:t>
            </a:r>
            <a:r>
              <a:rPr lang="en-US" dirty="0"/>
              <a:t>tourism to San Pedro is </a:t>
            </a:r>
            <a:r>
              <a:rPr lang="en-US" dirty="0" smtClean="0"/>
              <a:t>illegal </a:t>
            </a:r>
            <a:r>
              <a:rPr lang="en-US" dirty="0"/>
              <a:t>if you give the guards little bribe, about 60$, you can visit this special place but you have to follow the rules like no taking pictures and leaving before 6 p.m.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4. Cebu prison</a:t>
            </a:r>
            <a:br>
              <a:rPr lang="pl-PL" dirty="0" smtClean="0"/>
            </a:br>
            <a:r>
              <a:rPr lang="pl-PL" dirty="0" smtClean="0"/>
              <a:t>Dancing criminals!</a:t>
            </a:r>
            <a:endParaRPr lang="pl-PL" dirty="0"/>
          </a:p>
        </p:txBody>
      </p:sp>
      <p:pic>
        <p:nvPicPr>
          <p:cNvPr id="8" name="Symbol zastępczy zawartości 7" descr="tumblr_kzxsincdPE1qzxbg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941168"/>
            <a:ext cx="3024336" cy="1805769"/>
          </a:xfrm>
        </p:spPr>
      </p:pic>
      <p:pic>
        <p:nvPicPr>
          <p:cNvPr id="9" name="Symbol zastępczy zawartości 8" descr="100212ted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254624" cy="3024336"/>
          </a:xfrm>
        </p:spPr>
      </p:pic>
      <p:pic>
        <p:nvPicPr>
          <p:cNvPr id="10" name="Obraz 9" descr="488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556792"/>
            <a:ext cx="3600400" cy="299695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1043608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‘’Thriller’’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16216" y="47971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‘’</a:t>
            </a:r>
            <a:r>
              <a:rPr lang="pl-PL" dirty="0" err="1" smtClean="0"/>
              <a:t>Gangnam</a:t>
            </a:r>
            <a:r>
              <a:rPr lang="pl-PL" dirty="0" smtClean="0"/>
              <a:t> Style’’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5. Justizzentrum Leoben</a:t>
            </a:r>
            <a:br>
              <a:rPr lang="pl-PL" dirty="0" smtClean="0"/>
            </a:br>
            <a:r>
              <a:rPr lang="pl-PL" dirty="0" smtClean="0"/>
              <a:t>5-star prison</a:t>
            </a:r>
            <a:endParaRPr lang="pl-PL" dirty="0"/>
          </a:p>
        </p:txBody>
      </p:sp>
      <p:pic>
        <p:nvPicPr>
          <p:cNvPr id="5" name="Symbol zastępczy zawartości 4" descr="justizzentrum-leobe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600400" cy="2518401"/>
          </a:xfrm>
        </p:spPr>
      </p:pic>
      <p:pic>
        <p:nvPicPr>
          <p:cNvPr id="6" name="Symbol zastępczy zawartości 5" descr="jzleoben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00808"/>
            <a:ext cx="4038600" cy="2521947"/>
          </a:xfrm>
        </p:spPr>
      </p:pic>
      <p:pic>
        <p:nvPicPr>
          <p:cNvPr id="7" name="Obraz 6" descr="prison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600400" cy="2276872"/>
          </a:xfrm>
          <a:prstGeom prst="rect">
            <a:avLst/>
          </a:prstGeom>
        </p:spPr>
      </p:pic>
      <p:pic>
        <p:nvPicPr>
          <p:cNvPr id="8" name="Obraz 7" descr="14prison_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365104"/>
            <a:ext cx="4104456" cy="2290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6. Sark Prison in Guernsey</a:t>
            </a:r>
            <a:br>
              <a:rPr lang="pl-PL" dirty="0" smtClean="0"/>
            </a:br>
            <a:r>
              <a:rPr lang="pl-PL" dirty="0" smtClean="0"/>
              <a:t>Smallest prison in the world</a:t>
            </a:r>
            <a:endParaRPr lang="pl-PL" dirty="0"/>
          </a:p>
        </p:txBody>
      </p:sp>
      <p:pic>
        <p:nvPicPr>
          <p:cNvPr id="5" name="Symbol zastępczy zawartości 4" descr="a96825_a516_smallest-pris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315908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708920"/>
            <a:ext cx="4038600" cy="21602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Built in 1856. Functioning</a:t>
            </a:r>
            <a:r>
              <a:rPr lang="pl-PL" dirty="0"/>
              <a:t> </a:t>
            </a:r>
            <a:r>
              <a:rPr lang="pl-PL" dirty="0" smtClean="0"/>
              <a:t>to this day but rarely used. It can house 2 prisoners.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7.Aranjuez prison</a:t>
            </a:r>
            <a:br>
              <a:rPr lang="pl-PL" dirty="0" smtClean="0"/>
            </a:br>
            <a:r>
              <a:rPr lang="pl-PL" dirty="0" smtClean="0"/>
              <a:t>Cells for families</a:t>
            </a:r>
            <a:endParaRPr lang="pl-PL" dirty="0"/>
          </a:p>
        </p:txBody>
      </p:sp>
      <p:pic>
        <p:nvPicPr>
          <p:cNvPr id="5" name="Symbol zastępczy zawartości 4" descr="00046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096344" cy="2952328"/>
          </a:xfrm>
        </p:spPr>
      </p:pic>
      <p:pic>
        <p:nvPicPr>
          <p:cNvPr id="7" name="Symbol zastępczy zawartości 6" descr="1236706095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509120"/>
            <a:ext cx="4392488" cy="2204864"/>
          </a:xfrm>
        </p:spPr>
      </p:pic>
      <p:pic>
        <p:nvPicPr>
          <p:cNvPr id="9" name="Obraz 8" descr="Aranjuez-Pri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412776"/>
            <a:ext cx="4392488" cy="295232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043608" y="486916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Children imprisoned with their parents</a:t>
            </a:r>
            <a:r>
              <a:rPr lang="pl-PL" dirty="0"/>
              <a:t> </a:t>
            </a:r>
            <a:r>
              <a:rPr lang="pl-PL" dirty="0" smtClean="0"/>
              <a:t>until they are 3 years old. Beating the pain of separation.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8. Bastoey Island low security prison</a:t>
            </a:r>
            <a:br>
              <a:rPr lang="pl-PL" dirty="0" smtClean="0"/>
            </a:br>
            <a:r>
              <a:rPr lang="pl-PL" dirty="0" smtClean="0"/>
              <a:t>Norway </a:t>
            </a:r>
            <a:r>
              <a:rPr lang="pl-PL" dirty="0"/>
              <a:t>e</a:t>
            </a:r>
            <a:r>
              <a:rPr lang="pl-PL" dirty="0" smtClean="0"/>
              <a:t>cological prison</a:t>
            </a:r>
            <a:endParaRPr lang="pl-PL" dirty="0"/>
          </a:p>
        </p:txBody>
      </p:sp>
      <p:pic>
        <p:nvPicPr>
          <p:cNvPr id="5" name="Symbol zastępczy zawartości 4" descr="unusual-prison-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038600" cy="2448272"/>
          </a:xfrm>
        </p:spPr>
      </p:pic>
      <p:pic>
        <p:nvPicPr>
          <p:cNvPr id="6" name="Symbol zastępczy zawartości 5" descr="120522052922-bastoy-prison-norway-scene-story-t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038600" cy="2448272"/>
          </a:xfrm>
        </p:spPr>
      </p:pic>
      <p:pic>
        <p:nvPicPr>
          <p:cNvPr id="7" name="Obraz 6" descr="101110bastoy0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4320480" cy="24273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652120" y="4437112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Bastoey Island low security prison uses solar panels for energy, produces most of its own food, recycles everything it can and tries to reduce its carbon footprint.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568</Words>
  <Application>Microsoft Office PowerPoint</Application>
  <PresentationFormat>Pokaz na ekranie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10 most interesting prisons in the world</vt:lpstr>
      <vt:lpstr>1. San Quentin state prison Metal music in jail</vt:lpstr>
      <vt:lpstr>2. Robben Island Former Apartheid machine</vt:lpstr>
      <vt:lpstr>3. San Pedro prison Jail or poor district of La Paz?</vt:lpstr>
      <vt:lpstr>4. Cebu prison Dancing criminals!</vt:lpstr>
      <vt:lpstr>5. Justizzentrum Leoben 5-star prison</vt:lpstr>
      <vt:lpstr>6. Sark Prison in Guernsey Smallest prison in the world</vt:lpstr>
      <vt:lpstr>7.Aranjuez prison Cells for families</vt:lpstr>
      <vt:lpstr>8. Bastoey Island low security prison Norway ecological prison</vt:lpstr>
      <vt:lpstr>9. Cereso chetumal You talkin’ to me?! Let’s go to the boxing ring</vt:lpstr>
      <vt:lpstr>10. Alcatraz Most famous prison?</vt:lpstr>
      <vt:lpstr>Key vocabulary</vt:lpstr>
      <vt:lpstr>Slajd 13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most interesting prisons in the world</dc:title>
  <dc:creator>ja</dc:creator>
  <cp:lastModifiedBy>ja</cp:lastModifiedBy>
  <cp:revision>39</cp:revision>
  <dcterms:created xsi:type="dcterms:W3CDTF">2015-04-03T16:01:18Z</dcterms:created>
  <dcterms:modified xsi:type="dcterms:W3CDTF">2015-04-12T11:39:04Z</dcterms:modified>
</cp:coreProperties>
</file>