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5.png" ContentType="image/png"/>
  <Override PartName="/ppt/media/image24.png" ContentType="image/png"/>
  <Override PartName="/ppt/media/image20.png" ContentType="image/png"/>
  <Override PartName="/ppt/media/image19.png" ContentType="image/png"/>
  <Override PartName="/ppt/media/image18.jpeg" ContentType="image/jpeg"/>
  <Override PartName="/ppt/media/image17.png" ContentType="image/png"/>
  <Override PartName="/ppt/media/image14.png" ContentType="image/png"/>
  <Override PartName="/ppt/media/image16.png" ContentType="image/png"/>
  <Override PartName="/ppt/media/image21.jpeg" ContentType="image/jpe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22.jpeg" ContentType="image/jpeg"/>
  <Override PartName="/ppt/media/image9.png" ContentType="image/png"/>
  <Override PartName="/ppt/media/image15.png" ContentType="image/png"/>
  <Override PartName="/ppt/media/image26.jpeg" ContentType="image/jpeg"/>
  <Override PartName="/ppt/media/image8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46240" y="2052720"/>
            <a:ext cx="5260320" cy="41950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6240" y="2052720"/>
            <a:ext cx="5260320" cy="419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46240" y="2052720"/>
            <a:ext cx="5260320" cy="41950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6240" y="2052720"/>
            <a:ext cx="5260320" cy="419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35" t="0" r="0" b="0"/>
          <a:stretch>
            <a:fillRect/>
          </a:stretch>
        </p:blipFill>
        <p:spPr>
          <a:xfrm>
            <a:off x="0" y="2669760"/>
            <a:ext cx="4035240" cy="418788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31" t="0" r="0" b="0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</p:spPr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297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</p:spPr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l-PL" sz="7200">
                <a:solidFill>
                  <a:srgbClr val="ebebeb"/>
                </a:solidFill>
                <a:latin typeface="Century Gothic"/>
              </a:rPr>
              <a:t>Kliknij, aby edytować format tekstu tytułuKliknij, aby edytować styl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lIns="45720" rIns="45720" tIns="91440" bIns="91440"/>
          <a:p>
            <a:pPr>
              <a:lnSpc>
                <a:spcPct val="100000"/>
              </a:lnSpc>
            </a:pPr>
            <a:r>
              <a:rPr lang="pl-PL" sz="1100">
                <a:solidFill>
                  <a:srgbClr val="ffffff"/>
                </a:solidFill>
                <a:latin typeface="Century Gothic"/>
              </a:rPr>
              <a:t>15-6-16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lIns="45720" rIns="45720" tIns="91440" bIns="91440" anchor="b"/>
          <a:p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B5742F4B-242A-47DC-9C31-264918E47EDC}" type="slidenum">
              <a:rPr lang="pl-PL" sz="2800">
                <a:solidFill>
                  <a:srgbClr val="ffffff"/>
                </a:solidFill>
                <a:latin typeface="Century Gothic"/>
              </a:rPr>
              <a:t>&lt;numer&gt;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2000">
                <a:latin typeface="Century Gothic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600">
                <a:latin typeface="Century Gothic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400">
                <a:latin typeface="Century Gothic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400">
                <a:latin typeface="Century Gothic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entury Gothic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entury Gothic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entury Gothic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 descr=""/>
          <p:cNvPicPr/>
          <p:nvPr/>
        </p:nvPicPr>
        <p:blipFill>
          <a:blip r:embed="rId3"/>
          <a:srcRect l="3635" t="0" r="0" b="0"/>
          <a:stretch>
            <a:fillRect/>
          </a:stretch>
        </p:blipFill>
        <p:spPr>
          <a:xfrm>
            <a:off x="0" y="2669760"/>
            <a:ext cx="4035240" cy="418788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"/>
          <p:cNvPicPr/>
          <p:nvPr/>
        </p:nvPicPr>
        <p:blipFill>
          <a:blip r:embed="rId4"/>
          <a:srcRect l="35631" t="0" r="0" b="0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</p:spPr>
      </p:sp>
      <p:pic>
        <p:nvPicPr>
          <p:cNvPr id="48" name="Picture 8" descr=""/>
          <p:cNvPicPr/>
          <p:nvPr/>
        </p:nvPicPr>
        <p:blipFill>
          <a:blip r:embed="rId5"/>
          <a:srcRect l="0" t="28812" r="0" b="0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9" name="Picture 9" descr=""/>
          <p:cNvPicPr/>
          <p:nvPr/>
        </p:nvPicPr>
        <p:blipFill>
          <a:blip r:embed="rId6"/>
          <a:srcRect l="0" t="0" r="0" b="23297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l-PL" sz="4200">
                <a:solidFill>
                  <a:srgbClr val="ebebeb"/>
                </a:solidFill>
                <a:latin typeface="Century Gothic"/>
              </a:rPr>
              <a:t>Kliknij, aby edytować format tekstu tytułuKliknij, aby edytować styl</a:t>
            </a:r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>
                <a:solidFill>
                  <a:srgbClr val="ffffff"/>
                </a:solidFill>
                <a:latin typeface="Century Gothic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Piąty poziom</a:t>
            </a:r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lIns="45720" rIns="45720" tIns="91440" bIns="91440"/>
          <a:p>
            <a:pPr>
              <a:lnSpc>
                <a:spcPct val="100000"/>
              </a:lnSpc>
            </a:pPr>
            <a:r>
              <a:rPr lang="pl-PL" sz="1100">
                <a:solidFill>
                  <a:srgbClr val="ffffff"/>
                </a:solidFill>
                <a:latin typeface="Century Gothic"/>
              </a:rPr>
              <a:t>15-6-16</a:t>
            </a:r>
            <a:endParaRPr/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lIns="45720" rIns="45720" tIns="91440" bIns="91440" anchor="b"/>
          <a:p>
            <a:endParaRPr/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BF3C6F22-90B9-4541-AE43-4D5A9EA7318F}" type="slidenum">
              <a:rPr lang="pl-PL" sz="2800">
                <a:solidFill>
                  <a:srgbClr val="ffffff"/>
                </a:solidFill>
                <a:latin typeface="Century Gothic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528920" y="3438720"/>
            <a:ext cx="8825400" cy="26773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l-PL" sz="7200">
                <a:solidFill>
                  <a:srgbClr val="ebebeb"/>
                </a:solidFill>
                <a:latin typeface="Century Gothic"/>
              </a:rPr>
              <a:t>How harmful is the slate?</a:t>
            </a:r>
            <a:endParaRPr/>
          </a:p>
        </p:txBody>
      </p:sp>
      <p:pic>
        <p:nvPicPr>
          <p:cNvPr id="91" name="Obraz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66720" y="742680"/>
            <a:ext cx="5150160" cy="269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ymbol zastępczy zawartości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67840" y="1475640"/>
            <a:ext cx="7887240" cy="510516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2152440" y="251640"/>
            <a:ext cx="7717680" cy="136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800">
                <a:solidFill>
                  <a:srgbClr val="ffffff"/>
                </a:solidFill>
                <a:latin typeface="Century Gothic"/>
              </a:rPr>
              <a:t>Thirty-April - Global Day Of Opposition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800">
                <a:solidFill>
                  <a:srgbClr val="ffffff"/>
                </a:solidFill>
                <a:latin typeface="Century Gothic"/>
              </a:rPr>
              <a:t>To Beating Children</a:t>
            </a:r>
            <a:endParaRPr/>
          </a:p>
        </p:txBody>
      </p:sp>
    </p:spTree>
  </p:cSld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46200" y="34884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pl-PL" sz="4400">
                <a:solidFill>
                  <a:srgbClr val="ebebeb"/>
                </a:solidFill>
                <a:latin typeface="Century Gothic"/>
              </a:rPr>
              <a:t>Stop smacking!</a:t>
            </a:r>
            <a:endParaRPr/>
          </a:p>
        </p:txBody>
      </p:sp>
      <p:pic>
        <p:nvPicPr>
          <p:cNvPr id="113" name="Symbol zastępczy zawartości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41120" y="1394640"/>
            <a:ext cx="2179440" cy="2179440"/>
          </a:xfrm>
          <a:prstGeom prst="rect">
            <a:avLst/>
          </a:prstGeom>
          <a:ln>
            <a:noFill/>
          </a:ln>
        </p:spPr>
      </p:pic>
      <p:pic>
        <p:nvPicPr>
          <p:cNvPr id="114" name="Obraz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41120" y="3784680"/>
            <a:ext cx="2179440" cy="259200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4405680" y="1137240"/>
            <a:ext cx="6982200" cy="557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From 1 August 2010, the use of corporal punishment of children is prohibited, but still 60% of Poles believe that sometimes you have to give a child a slap.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The campaign „I love. I do not give smacking” it aims to raise awareness that no form of violence against children - even (not) guilty slate - can not be underestimated.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If you want to centuries-old history of beating children ever come to an end, we have to say smacking STOP!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l-PL" sz="2400">
                <a:solidFill>
                  <a:srgbClr val="ffffff"/>
                </a:solidFill>
                <a:latin typeface="Century Gothic"/>
              </a:rPr>
              <a:t>Because slate is also the beating.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988920" y="820800"/>
            <a:ext cx="6492240" cy="54756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What to do, when after a stressful day your toddler throws himself on the floor, screams and kicks? </a:t>
            </a:r>
            <a:r>
              <a:rPr b="1" lang="pl-PL" sz="2600">
                <a:solidFill>
                  <a:srgbClr val="ffffff"/>
                </a:solidFill>
                <a:latin typeface="Century Gothic"/>
              </a:rPr>
              <a:t>You have to turn the program maximum patience and wisdom - to explain rebuke and show love.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It is a difficult task, but bringing much parental satisfaction. All this in order to develop appropriate, healthy relationships with their children and raise a happy man. Thanks to our child learn to resolve disputes in a peaceful manner and will not in the future use of violence.</a:t>
            </a:r>
            <a:endParaRPr/>
          </a:p>
        </p:txBody>
      </p:sp>
      <p:pic>
        <p:nvPicPr>
          <p:cNvPr id="117" name="Obraz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749080" y="820800"/>
            <a:ext cx="1464840" cy="2559240"/>
          </a:xfrm>
          <a:prstGeom prst="rect">
            <a:avLst/>
          </a:prstGeom>
          <a:ln>
            <a:noFill/>
          </a:ln>
        </p:spPr>
      </p:pic>
      <p:pic>
        <p:nvPicPr>
          <p:cNvPr id="118" name="Obraz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85840" y="3771720"/>
            <a:ext cx="2191680" cy="237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200">
                <a:solidFill>
                  <a:srgbClr val="ebebeb"/>
                </a:solidFill>
                <a:latin typeface="Century Gothic"/>
              </a:rPr>
              <a:t>STOP thoughtless actions!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250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id="173" dur="250" fill="remove"/>
                                        <p:tgtEl>
                                          <p:spTgt spid="119"/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ymbol zastępczy zawartości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39760" y="0"/>
            <a:ext cx="4751640" cy="685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06680" y="633240"/>
            <a:ext cx="6223680" cy="59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„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Violence is not always the right answer.”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Becca Fitzpatrick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„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Beating the human can't withstand long. Even heartbeat ends in death.”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Stanisław Jerzy Lec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„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There are two kinds of fools - those are easily intimidated and cease to act, and those who think that they could do something when intimidate others.”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Paulo Coelho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7701480" y="6265800"/>
            <a:ext cx="4228920" cy="591840"/>
          </a:xfrm>
          <a:prstGeom prst="rect">
            <a:avLst/>
          </a:prstGeom>
          <a:solidFill>
            <a:srgbClr val="000000"/>
          </a:solidFill>
          <a:ln w="1908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entury Gothic"/>
              </a:rPr>
              <a:t>I was never hit. I prefer to ever hurt truth than it is today your stupidity.</a:t>
            </a:r>
            <a:endParaRPr/>
          </a:p>
        </p:txBody>
      </p:sp>
    </p:spTree>
  </p:cSld>
  <p:transition spd="slow">
    <p:randomBar dir="vert"/>
  </p:transition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328480" y="1316160"/>
            <a:ext cx="7281720" cy="1400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6000">
                <a:solidFill>
                  <a:srgbClr val="ebebeb"/>
                </a:solidFill>
                <a:latin typeface="Century Gothic"/>
              </a:rPr>
              <a:t>The presentation prepared by Agnieszka Pietras and Angelika Słota</a:t>
            </a:r>
            <a:endParaRPr/>
          </a:p>
        </p:txBody>
      </p:sp>
    </p:spTree>
  </p:cSld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200">
                <a:solidFill>
                  <a:srgbClr val="ebebeb"/>
                </a:solidFill>
                <a:latin typeface="Century Gothic"/>
              </a:rPr>
              <a:t>What is slate?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1103400" y="1745640"/>
            <a:ext cx="10066680" cy="45025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Slate is hitting his hand on the flat, generally in the buttocks. Usually - buttocks defenseless child. The definition does not specify, however, how hard is to be meted slate, how much pain has a cause, why, what and in what position is to be given, by clothing or not.</a:t>
            </a:r>
            <a:endParaRPr/>
          </a:p>
          <a:p>
            <a:pPr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No matter what, how much, how many times and for which we beat a child. Hitting a beating. We can not treat the slaps as "something else" if we want this for generations stretching band of violence against children has finally been broken.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0" end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3">
                                            <p:txEl>
                                              <p:pRg st="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93">
                                            <p:txEl>
                                              <p:pRg st="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7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93">
                                            <p:txEl>
                                              <p:pRg st="271" end="5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93">
                                            <p:txEl>
                                              <p:pRg st="27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93">
                                            <p:txEl>
                                              <p:pRg st="27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200">
                <a:solidFill>
                  <a:srgbClr val="ebebeb"/>
                </a:solidFill>
                <a:latin typeface="Century Gothic"/>
              </a:rPr>
              <a:t>Is slate is violence?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748080" y="1689120"/>
            <a:ext cx="10650240" cy="41950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What is the seemingly innocent slate? For us - </a:t>
            </a:r>
            <a:r>
              <a:rPr b="1" lang="pl-PL" sz="2400">
                <a:solidFill>
                  <a:srgbClr val="ffffff"/>
                </a:solidFill>
                <a:latin typeface="Century Gothic"/>
              </a:rPr>
              <a:t>an act of helplessness, a sign that we can not explain to your child what it got wrong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. The proof is that we no longer have arguments and patience, even though in the confrontation with other people can endure much more.</a:t>
            </a:r>
            <a:endParaRPr/>
          </a:p>
        </p:txBody>
      </p:sp>
      <p:pic>
        <p:nvPicPr>
          <p:cNvPr id="96" name="Obraz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13480" y="3657600"/>
            <a:ext cx="4519800" cy="280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95">
                                            <p:txEl>
                                              <p:pRg st="0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5">
                                            <p:txEl>
                                              <p:pRg st="0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95">
                                            <p:txEl>
                                              <p:pRg st="0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93720" y="338400"/>
            <a:ext cx="961380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400">
                <a:solidFill>
                  <a:srgbClr val="ebebeb"/>
                </a:solidFill>
                <a:latin typeface="Century Gothic"/>
              </a:rPr>
              <a:t>Slate does not bring up a child!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1020240" y="1738800"/>
            <a:ext cx="1007712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Slate for a child to humiliation, a demonstration of strength and parental authority. After a while, only anger awakens and strengthens the aversion to the parent. </a:t>
            </a:r>
            <a:r>
              <a:rPr b="1" lang="pl-PL" sz="2800">
                <a:solidFill>
                  <a:srgbClr val="ffffff"/>
                </a:solidFill>
                <a:latin typeface="Century Gothic"/>
              </a:rPr>
              <a:t>Violence gives the child a false message and interferes with unwavering certainty of being loved</a:t>
            </a:r>
            <a:r>
              <a:rPr lang="pl-PL" sz="2800">
                <a:solidFill>
                  <a:srgbClr val="ffffff"/>
                </a:solidFill>
                <a:latin typeface="Century Gothic"/>
              </a:rPr>
              <a:t>. This is because it is experiencing physical and psychological violence from a person at which it should feel safe and loved. This dissonance causes him to lack of faith in their own strength, nervousness, distrust, which translates into a variety of fears and problems.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5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98">
                                            <p:txEl>
                                              <p:pRg st="0" end="5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98">
                                            <p:txEl>
                                              <p:pRg st="0" end="5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98">
                                            <p:txEl>
                                              <p:pRg st="0" end="5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937080" y="837360"/>
            <a:ext cx="9079560" cy="22071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Explaining the young person why he did wrong, we give him a chance to understand the situation, and declare slap the child is that he has to be afraid. </a:t>
            </a:r>
            <a:r>
              <a:rPr b="1" lang="pl-PL" sz="2400">
                <a:solidFill>
                  <a:srgbClr val="ffffff"/>
                </a:solidFill>
                <a:latin typeface="Century Gothic"/>
              </a:rPr>
              <a:t>Hitting is not educational method is only to discharge the emotions a parent. 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Slate does not bring up a child.</a:t>
            </a:r>
            <a:endParaRPr/>
          </a:p>
        </p:txBody>
      </p:sp>
      <p:pic>
        <p:nvPicPr>
          <p:cNvPr id="100" name="Obraz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81400" y="3044520"/>
            <a:ext cx="6190920" cy="352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99">
                                            <p:txEl>
                                              <p:pRg st="0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99">
                                            <p:txEl>
                                              <p:pRg st="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99">
                                            <p:txEl>
                                              <p:pRg st="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200">
                <a:solidFill>
                  <a:srgbClr val="ebebeb"/>
                </a:solidFill>
                <a:latin typeface="Century Gothic"/>
              </a:rPr>
              <a:t>Can a plain slate is violence?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914400" y="1853280"/>
            <a:ext cx="1038024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Using corporal punishment, parents often do not realize that apply physical violence. Do not have done that, so as not allowed to beat your spouse. </a:t>
            </a:r>
            <a:r>
              <a:rPr b="1" lang="pl-PL" sz="2800">
                <a:solidFill>
                  <a:srgbClr val="ffffff"/>
                </a:solidFill>
                <a:latin typeface="Century Gothic"/>
              </a:rPr>
              <a:t>Allowing violence is pernicious consequence of the innocent slap</a:t>
            </a:r>
            <a:r>
              <a:rPr lang="pl-PL" sz="2800">
                <a:solidFill>
                  <a:srgbClr val="ffffff"/>
                </a:solidFill>
                <a:latin typeface="Century Gothic"/>
              </a:rPr>
              <a:t>. Toddler treats beating as a normal reflex discharge of emotion and transfer such behavior to other people - treating it as a natural way of solving problems. In this way, a spiral of violence that can lead to fatal consequences.</a:t>
            </a:r>
            <a:endParaRPr/>
          </a:p>
        </p:txBody>
      </p:sp>
    </p:spTree>
  </p:cSld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02">
                                            <p:txEl>
                                              <p:pRg st="0" end="4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02">
                                            <p:txEl>
                                              <p:pRg st="0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02">
                                            <p:txEl>
                                              <p:pRg st="0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46720" y="1560960"/>
            <a:ext cx="1059840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l-PL" sz="2800">
                <a:solidFill>
                  <a:srgbClr val="ffffff"/>
                </a:solidFill>
                <a:latin typeface="Century Gothic"/>
              </a:rPr>
              <a:t>The consequences of corporal punishment is for each child other, some children into adulthood will remember spanking with a laugh, others will always be to have a distance to the parent and deeply concealed grief. Everything depends on the sensitivity and strength of character and the intensity of penalties. We must remember that a lot of risk, using corporal punishment - in the future, our grown-up child may feel resentment us and many other negative feelings. And here it is the near the road to loosen contacts.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5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1000"/>
                                        <p:tgtEl>
                                          <p:spTgt spid="103">
                                            <p:txEl>
                                              <p:pRg st="0" end="5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03">
                                            <p:txEl>
                                              <p:pRg st="0" end="5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03">
                                            <p:txEl>
                                              <p:pRg st="0" end="5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ymbol zastępczy zawartości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90080" y="1589760"/>
            <a:ext cx="10090800" cy="476208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380960" y="501120"/>
            <a:ext cx="88376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3600">
                <a:solidFill>
                  <a:srgbClr val="ffffff"/>
                </a:solidFill>
                <a:latin typeface="Century Gothic"/>
              </a:rPr>
              <a:t>HAPPY CHILDREN AREN'T BEATEN</a:t>
            </a:r>
            <a:endParaRPr/>
          </a:p>
        </p:txBody>
      </p:sp>
    </p:spTree>
  </p:cSld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pl-PL" sz="4200">
                <a:solidFill>
                  <a:srgbClr val="ebebeb"/>
                </a:solidFill>
                <a:latin typeface="Century Gothic"/>
              </a:rPr>
              <a:t>Slate is a weakness parents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051200" y="4205160"/>
            <a:ext cx="9962640" cy="2106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What blame the child, we had a stressful day, that we can not deal with your own emotions? </a:t>
            </a:r>
            <a:r>
              <a:rPr b="1" lang="pl-PL" sz="2400">
                <a:solidFill>
                  <a:srgbClr val="ffffff"/>
                </a:solidFill>
                <a:latin typeface="Century Gothic"/>
              </a:rPr>
              <a:t>That's our problem that can not overwhelm us</a:t>
            </a:r>
            <a:r>
              <a:rPr lang="pl-PL" sz="2400">
                <a:solidFill>
                  <a:srgbClr val="ffffff"/>
                </a:solidFill>
                <a:latin typeface="Century Gothic"/>
              </a:rPr>
              <a:t>. If you quickly get nervous and we have somewhere to unload, let it be a gym, aerobics, and even washing the floor at home.</a:t>
            </a:r>
            <a:endParaRPr/>
          </a:p>
        </p:txBody>
      </p:sp>
      <p:pic>
        <p:nvPicPr>
          <p:cNvPr id="108" name="Obraz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31520" y="1584720"/>
            <a:ext cx="3940560" cy="2364840"/>
          </a:xfrm>
          <a:prstGeom prst="rect">
            <a:avLst/>
          </a:prstGeom>
          <a:ln>
            <a:noFill/>
          </a:ln>
        </p:spPr>
      </p:pic>
      <p:pic>
        <p:nvPicPr>
          <p:cNvPr id="109" name="Obraz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32880" y="1584720"/>
            <a:ext cx="3940560" cy="236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107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07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07">
                                            <p:txEl>
                                              <p:pRg st="0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