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sldIdLst>
    <p:sldId id="256" r:id="rId2"/>
    <p:sldId id="257" r:id="rId3"/>
    <p:sldId id="270" r:id="rId4"/>
    <p:sldId id="271" r:id="rId5"/>
    <p:sldId id="269" r:id="rId6"/>
    <p:sldId id="274" r:id="rId7"/>
    <p:sldId id="273" r:id="rId8"/>
    <p:sldId id="267" r:id="rId9"/>
    <p:sldId id="266" r:id="rId10"/>
    <p:sldId id="265" r:id="rId11"/>
    <p:sldId id="264" r:id="rId12"/>
    <p:sldId id="263" r:id="rId13"/>
    <p:sldId id="262" r:id="rId14"/>
    <p:sldId id="258" r:id="rId15"/>
    <p:sldId id="261" r:id="rId16"/>
    <p:sldId id="277" r:id="rId17"/>
    <p:sldId id="276" r:id="rId18"/>
    <p:sldId id="275" r:id="rId19"/>
    <p:sldId id="279" r:id="rId20"/>
    <p:sldId id="280" r:id="rId21"/>
    <p:sldId id="259" r:id="rId22"/>
    <p:sldId id="26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73" d="100"/>
          <a:sy n="73"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061680B-5FBA-47D1-80EE-D4C9DFFD5EE2}" type="datetimeFigureOut">
              <a:rPr lang="pl-PL" smtClean="0"/>
              <a:t>17.10.2017</a:t>
            </a:fld>
            <a:endParaRPr lang="pl-PL"/>
          </a:p>
        </p:txBody>
      </p:sp>
      <p:sp>
        <p:nvSpPr>
          <p:cNvPr id="5" name="Footer Placeholder 4"/>
          <p:cNvSpPr>
            <a:spLocks noGrp="1"/>
          </p:cNvSpPr>
          <p:nvPr>
            <p:ph type="ftr" sz="quarter" idx="11"/>
          </p:nvPr>
        </p:nvSpPr>
        <p:spPr>
          <a:xfrm>
            <a:off x="1371600" y="4323845"/>
            <a:ext cx="6400800" cy="365125"/>
          </a:xfrm>
        </p:spPr>
        <p:txBody>
          <a:bodyPr/>
          <a:lstStyle/>
          <a:p>
            <a:endParaRPr lang="pl-PL"/>
          </a:p>
        </p:txBody>
      </p:sp>
      <p:sp>
        <p:nvSpPr>
          <p:cNvPr id="6" name="Slide Number Placeholder 5"/>
          <p:cNvSpPr>
            <a:spLocks noGrp="1"/>
          </p:cNvSpPr>
          <p:nvPr>
            <p:ph type="sldNum" sz="quarter" idx="12"/>
          </p:nvPr>
        </p:nvSpPr>
        <p:spPr>
          <a:xfrm>
            <a:off x="8077200" y="1430866"/>
            <a:ext cx="2743200" cy="365125"/>
          </a:xfrm>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211918049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61680B-5FBA-47D1-80EE-D4C9DFFD5EE2}" type="datetimeFigureOut">
              <a:rPr lang="pl-PL" smtClean="0"/>
              <a:t>17.10.2017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192726493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61680B-5FBA-47D1-80EE-D4C9DFFD5EE2}" type="datetimeFigureOut">
              <a:rPr lang="pl-PL" smtClean="0"/>
              <a:t>17.10.2017</a:t>
            </a:fld>
            <a:endParaRPr lang="pl-PL"/>
          </a:p>
        </p:txBody>
      </p:sp>
      <p:sp>
        <p:nvSpPr>
          <p:cNvPr id="6" name="Footer Placeholder 5"/>
          <p:cNvSpPr>
            <a:spLocks noGrp="1"/>
          </p:cNvSpPr>
          <p:nvPr>
            <p:ph type="ftr" sz="quarter" idx="11"/>
          </p:nvPr>
        </p:nvSpPr>
        <p:spPr>
          <a:xfrm>
            <a:off x="685800" y="379941"/>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231503761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61680B-5FBA-47D1-80EE-D4C9DFFD5EE2}" type="datetimeFigureOut">
              <a:rPr lang="pl-PL" smtClean="0"/>
              <a:t>17.10.2017</a:t>
            </a:fld>
            <a:endParaRPr lang="pl-PL"/>
          </a:p>
        </p:txBody>
      </p:sp>
      <p:sp>
        <p:nvSpPr>
          <p:cNvPr id="6" name="Footer Placeholder 5"/>
          <p:cNvSpPr>
            <a:spLocks noGrp="1"/>
          </p:cNvSpPr>
          <p:nvPr>
            <p:ph type="ftr" sz="quarter" idx="11"/>
          </p:nvPr>
        </p:nvSpPr>
        <p:spPr>
          <a:xfrm>
            <a:off x="685800" y="379941"/>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2BF33E6D-858E-4C2F-96B3-B079BF2D2986}" type="slidenum">
              <a:rPr lang="pl-PL" smtClean="0"/>
              <a:t>‹#›</a:t>
            </a:fld>
            <a:endParaRPr lang="pl-P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2388890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061680B-5FBA-47D1-80EE-D4C9DFFD5EE2}" type="datetimeFigureOut">
              <a:rPr lang="pl-PL" smtClean="0"/>
              <a:t>17.10.2017</a:t>
            </a:fld>
            <a:endParaRPr lang="pl-PL"/>
          </a:p>
        </p:txBody>
      </p:sp>
      <p:sp>
        <p:nvSpPr>
          <p:cNvPr id="6" name="Footer Placeholder 5"/>
          <p:cNvSpPr>
            <a:spLocks noGrp="1"/>
          </p:cNvSpPr>
          <p:nvPr>
            <p:ph type="ftr" sz="quarter" idx="11"/>
          </p:nvPr>
        </p:nvSpPr>
        <p:spPr>
          <a:xfrm>
            <a:off x="685800" y="378883"/>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139141959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061680B-5FBA-47D1-80EE-D4C9DFFD5EE2}" type="datetimeFigureOut">
              <a:rPr lang="pl-PL" smtClean="0"/>
              <a:t>17.10.2017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389074274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061680B-5FBA-47D1-80EE-D4C9DFFD5EE2}" type="datetimeFigureOut">
              <a:rPr lang="pl-PL" smtClean="0"/>
              <a:t>17.10.2017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103198934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61680B-5FBA-47D1-80EE-D4C9DFFD5EE2}" type="datetimeFigureOut">
              <a:rPr lang="pl-PL" smtClean="0"/>
              <a:t>17.10.2017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417426759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061680B-5FBA-47D1-80EE-D4C9DFFD5EE2}" type="datetimeFigureOut">
              <a:rPr lang="pl-PL" smtClean="0"/>
              <a:t>17.10.2017</a:t>
            </a:fld>
            <a:endParaRPr lang="pl-PL"/>
          </a:p>
        </p:txBody>
      </p:sp>
      <p:sp>
        <p:nvSpPr>
          <p:cNvPr id="5" name="Footer Placeholder 4"/>
          <p:cNvSpPr>
            <a:spLocks noGrp="1"/>
          </p:cNvSpPr>
          <p:nvPr>
            <p:ph type="ftr" sz="quarter" idx="11"/>
          </p:nvPr>
        </p:nvSpPr>
        <p:spPr>
          <a:xfrm>
            <a:off x="685800" y="381000"/>
            <a:ext cx="6991492" cy="365125"/>
          </a:xfrm>
        </p:spPr>
        <p:txBody>
          <a:bodyPr/>
          <a:lstStyle/>
          <a:p>
            <a:endParaRPr lang="pl-PL"/>
          </a:p>
        </p:txBody>
      </p:sp>
      <p:sp>
        <p:nvSpPr>
          <p:cNvPr id="6" name="Slide Number Placeholder 5"/>
          <p:cNvSpPr>
            <a:spLocks noGrp="1"/>
          </p:cNvSpPr>
          <p:nvPr>
            <p:ph type="sldNum" sz="quarter" idx="12"/>
          </p:nvPr>
        </p:nvSpPr>
        <p:spPr>
          <a:xfrm>
            <a:off x="10862452" y="381000"/>
            <a:ext cx="643748" cy="365125"/>
          </a:xfrm>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49010236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61680B-5FBA-47D1-80EE-D4C9DFFD5EE2}" type="datetimeFigureOut">
              <a:rPr lang="pl-PL" smtClean="0"/>
              <a:t>17.10.2017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12617946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061680B-5FBA-47D1-80EE-D4C9DFFD5EE2}" type="datetimeFigureOut">
              <a:rPr lang="pl-PL" smtClean="0"/>
              <a:t>17.10.2017</a:t>
            </a:fld>
            <a:endParaRPr lang="pl-PL"/>
          </a:p>
        </p:txBody>
      </p:sp>
      <p:sp>
        <p:nvSpPr>
          <p:cNvPr id="5" name="Footer Placeholder 4"/>
          <p:cNvSpPr>
            <a:spLocks noGrp="1"/>
          </p:cNvSpPr>
          <p:nvPr>
            <p:ph type="ftr" sz="quarter" idx="11"/>
          </p:nvPr>
        </p:nvSpPr>
        <p:spPr>
          <a:xfrm>
            <a:off x="685800" y="381001"/>
            <a:ext cx="6991492" cy="364065"/>
          </a:xfrm>
        </p:spPr>
        <p:txBody>
          <a:bodyPr/>
          <a:lstStyle/>
          <a:p>
            <a:endParaRPr lang="pl-PL"/>
          </a:p>
        </p:txBody>
      </p:sp>
      <p:sp>
        <p:nvSpPr>
          <p:cNvPr id="6" name="Slide Number Placeholder 5"/>
          <p:cNvSpPr>
            <a:spLocks noGrp="1"/>
          </p:cNvSpPr>
          <p:nvPr>
            <p:ph type="sldNum" sz="quarter" idx="12"/>
          </p:nvPr>
        </p:nvSpPr>
        <p:spPr>
          <a:xfrm>
            <a:off x="10862452" y="381000"/>
            <a:ext cx="643748" cy="365125"/>
          </a:xfrm>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178265216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61680B-5FBA-47D1-80EE-D4C9DFFD5EE2}" type="datetimeFigureOut">
              <a:rPr lang="pl-PL" smtClean="0"/>
              <a:t>17.10.2017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384240509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61680B-5FBA-47D1-80EE-D4C9DFFD5EE2}" type="datetimeFigureOut">
              <a:rPr lang="pl-PL" smtClean="0"/>
              <a:t>17.10.2017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306591593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61680B-5FBA-47D1-80EE-D4C9DFFD5EE2}" type="datetimeFigureOut">
              <a:rPr lang="pl-PL" smtClean="0"/>
              <a:t>17.10.2017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366558035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1680B-5FBA-47D1-80EE-D4C9DFFD5EE2}" type="datetimeFigureOut">
              <a:rPr lang="pl-PL" smtClean="0"/>
              <a:t>17.10.2017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279361591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61680B-5FBA-47D1-80EE-D4C9DFFD5EE2}" type="datetimeFigureOut">
              <a:rPr lang="pl-PL" smtClean="0"/>
              <a:t>17.10.2017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136386927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61680B-5FBA-47D1-80EE-D4C9DFFD5EE2}" type="datetimeFigureOut">
              <a:rPr lang="pl-PL" smtClean="0"/>
              <a:t>17.10.2017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BF33E6D-858E-4C2F-96B3-B079BF2D2986}" type="slidenum">
              <a:rPr lang="pl-PL" smtClean="0"/>
              <a:t>‹#›</a:t>
            </a:fld>
            <a:endParaRPr lang="pl-PL"/>
          </a:p>
        </p:txBody>
      </p:sp>
    </p:spTree>
    <p:extLst>
      <p:ext uri="{BB962C8B-B14F-4D97-AF65-F5344CB8AC3E}">
        <p14:creationId xmlns:p14="http://schemas.microsoft.com/office/powerpoint/2010/main" val="202402115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61680B-5FBA-47D1-80EE-D4C9DFFD5EE2}" type="datetimeFigureOut">
              <a:rPr lang="pl-PL" smtClean="0"/>
              <a:t>17.10.2017</a:t>
            </a:fld>
            <a:endParaRPr lang="pl-P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F33E6D-858E-4C2F-96B3-B079BF2D2986}" type="slidenum">
              <a:rPr lang="pl-PL" smtClean="0"/>
              <a:t>‹#›</a:t>
            </a:fld>
            <a:endParaRPr lang="pl-PL"/>
          </a:p>
        </p:txBody>
      </p:sp>
    </p:spTree>
    <p:extLst>
      <p:ext uri="{BB962C8B-B14F-4D97-AF65-F5344CB8AC3E}">
        <p14:creationId xmlns:p14="http://schemas.microsoft.com/office/powerpoint/2010/main" val="1450281173"/>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Lst>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milyplanning.org.nz/advice/contraception/contraception-methods#HormonalContraception" TargetMode="External"/><Relationship Id="rId2" Type="http://schemas.openxmlformats.org/officeDocument/2006/relationships/hyperlink" Target="http://www.familyplanning.org.nz/advice/contraception/contraception-methods#LARC" TargetMode="External"/><Relationship Id="rId1" Type="http://schemas.openxmlformats.org/officeDocument/2006/relationships/slideLayout" Target="../slideLayouts/slideLayout2.xml"/><Relationship Id="rId6" Type="http://schemas.openxmlformats.org/officeDocument/2006/relationships/hyperlink" Target="http://www.familyplanning.org.nz/advice/contraception/contraception-methods#PermanentContraception" TargetMode="External"/><Relationship Id="rId5" Type="http://schemas.openxmlformats.org/officeDocument/2006/relationships/hyperlink" Target="http://www.familyplanning.org.nz/advice/contraception/contraception-methods#FertilityAwareness" TargetMode="External"/><Relationship Id="rId4" Type="http://schemas.openxmlformats.org/officeDocument/2006/relationships/hyperlink" Target="http://www.familyplanning.org.nz/advice/contraception/contraception-methods#BarrierMethod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papilot.pl/ginekolog/tabletki-antykoncepcyjne-jednak-nam-szkodza-podobno-wywoluja-jaskre,24254,1" TargetMode="External"/><Relationship Id="rId13" Type="http://schemas.openxmlformats.org/officeDocument/2006/relationships/hyperlink" Target="http://www.sandiegohomebirth.com/resources/natural-birth-control" TargetMode="External"/><Relationship Id="rId18" Type="http://schemas.openxmlformats.org/officeDocument/2006/relationships/hyperlink" Target="https://www.seedoc.co/disease/sexual-health/contraception/" TargetMode="External"/><Relationship Id="rId3" Type="http://schemas.openxmlformats.org/officeDocument/2006/relationships/hyperlink" Target="http://www.familyplanning.org.nz/advice/contraception/contraception-methods" TargetMode="External"/><Relationship Id="rId7" Type="http://schemas.openxmlformats.org/officeDocument/2006/relationships/hyperlink" Target="http://www.sundaytimes.lk/140316/mediscene/birth-control-make-a-smart-choice-88593.html" TargetMode="External"/><Relationship Id="rId12" Type="http://schemas.openxmlformats.org/officeDocument/2006/relationships/hyperlink" Target="http://www.newhealthadvisor.com/how-to-use-female-condom-picture.html" TargetMode="External"/><Relationship Id="rId17" Type="http://schemas.openxmlformats.org/officeDocument/2006/relationships/hyperlink" Target="http://contemporaryobgyn.modernmedicine.com/contemporary-obgyn/news/legally-speaking-tubal-ligation-failure-results-wrongful-pregnancy-claim?page=full" TargetMode="External"/><Relationship Id="rId2" Type="http://schemas.openxmlformats.org/officeDocument/2006/relationships/hyperlink" Target="https://www.plannedparenthood.org/learn/birth-control" TargetMode="External"/><Relationship Id="rId16" Type="http://schemas.openxmlformats.org/officeDocument/2006/relationships/hyperlink" Target="https://jeffreysterlingmd.com/2013/12/29/straight-no-chaser-straight-talk-about-vasectomies/" TargetMode="External"/><Relationship Id="rId1" Type="http://schemas.openxmlformats.org/officeDocument/2006/relationships/slideLayout" Target="../slideLayouts/slideLayout2.xml"/><Relationship Id="rId6" Type="http://schemas.openxmlformats.org/officeDocument/2006/relationships/hyperlink" Target="https://www.webmd.com/sex/birth-control/subdermal-implant-for-birth-control" TargetMode="External"/><Relationship Id="rId11" Type="http://schemas.openxmlformats.org/officeDocument/2006/relationships/hyperlink" Target="http://www.ncregister.com/daily-news/usaid-and-clinton-and-gates-foundations-involved-in-depo-provera-deception" TargetMode="External"/><Relationship Id="rId5" Type="http://schemas.openxmlformats.org/officeDocument/2006/relationships/hyperlink" Target="http://www.cleveland.com/healthfit/index.ssf/2011/08/new_iud_poses_fewer_risks_and.html" TargetMode="External"/><Relationship Id="rId15" Type="http://schemas.openxmlformats.org/officeDocument/2006/relationships/hyperlink" Target="http://www.dailysun.co.za/Success/Health/mzansi-women-are-sex-smarter-20170828" TargetMode="External"/><Relationship Id="rId10" Type="http://schemas.openxmlformats.org/officeDocument/2006/relationships/hyperlink" Target="https://followtheoutbreak.wordpress.com/2014/10/29/lethal-virus-more-threatening-to-public-health-than-ebola-influenza/" TargetMode="External"/><Relationship Id="rId4" Type="http://schemas.openxmlformats.org/officeDocument/2006/relationships/hyperlink" Target="https://www.obgynecologistnyc.com/procedures/iud-birth-control-insertion-nyc/" TargetMode="External"/><Relationship Id="rId9" Type="http://schemas.openxmlformats.org/officeDocument/2006/relationships/hyperlink" Target="http://www.medonet.pl/ciaza-i-dziecko/co-musisz-wiedziec,tabletki-antykoncepcyjne---skutki-uboczne-i-rodzaje-pigulek,artykul,1707861.html" TargetMode="External"/><Relationship Id="rId14" Type="http://schemas.openxmlformats.org/officeDocument/2006/relationships/hyperlink" Target="http://holistichormonalhealth.com/what-is-the-sympto-thermal-method-of-fertility-awaren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262743"/>
            <a:ext cx="7171508" cy="1825096"/>
          </a:xfrm>
        </p:spPr>
        <p:txBody>
          <a:bodyPr>
            <a:noAutofit/>
          </a:bodyPr>
          <a:lstStyle/>
          <a:p>
            <a:r>
              <a:rPr lang="pl-PL" dirty="0" smtClean="0"/>
              <a:t>CONTRACEPTION</a:t>
            </a:r>
            <a:endParaRPr lang="pl-PL" dirty="0"/>
          </a:p>
        </p:txBody>
      </p:sp>
      <p:sp>
        <p:nvSpPr>
          <p:cNvPr id="3" name="Subtitle 2"/>
          <p:cNvSpPr>
            <a:spLocks noGrp="1"/>
          </p:cNvSpPr>
          <p:nvPr>
            <p:ph type="subTitle" idx="1"/>
          </p:nvPr>
        </p:nvSpPr>
        <p:spPr>
          <a:xfrm>
            <a:off x="9618618" y="3767144"/>
            <a:ext cx="3087187" cy="1793889"/>
          </a:xfrm>
        </p:spPr>
        <p:txBody>
          <a:bodyPr>
            <a:normAutofit/>
          </a:bodyPr>
          <a:lstStyle/>
          <a:p>
            <a:r>
              <a:rPr lang="pl-PL" sz="2400" dirty="0" smtClean="0"/>
              <a:t>Made by:</a:t>
            </a:r>
            <a:br>
              <a:rPr lang="pl-PL" sz="2400" dirty="0" smtClean="0"/>
            </a:br>
            <a:r>
              <a:rPr lang="pl-PL" sz="2400" dirty="0" smtClean="0"/>
              <a:t>Sylwia Świerad</a:t>
            </a:r>
            <a:br>
              <a:rPr lang="pl-PL" sz="2400" dirty="0" smtClean="0"/>
            </a:br>
            <a:r>
              <a:rPr lang="pl-PL" sz="2400" dirty="0" smtClean="0"/>
              <a:t>Diana Wisz</a:t>
            </a:r>
            <a:br>
              <a:rPr lang="pl-PL" sz="2400" dirty="0" smtClean="0"/>
            </a:br>
            <a:r>
              <a:rPr lang="pl-PL" sz="2400" dirty="0" smtClean="0"/>
              <a:t>Kornelia Wanat</a:t>
            </a:r>
            <a:endParaRPr lang="pl-PL" sz="2400" dirty="0"/>
          </a:p>
        </p:txBody>
      </p:sp>
      <p:pic>
        <p:nvPicPr>
          <p:cNvPr id="6" name="Picture 5"/>
          <p:cNvPicPr>
            <a:picLocks noChangeAspect="1"/>
          </p:cNvPicPr>
          <p:nvPr/>
        </p:nvPicPr>
        <p:blipFill>
          <a:blip r:embed="rId2"/>
          <a:stretch>
            <a:fillRect/>
          </a:stretch>
        </p:blipFill>
        <p:spPr>
          <a:xfrm>
            <a:off x="9838508" y="169818"/>
            <a:ext cx="2185851" cy="2185851"/>
          </a:xfrm>
          <a:prstGeom prst="rect">
            <a:avLst/>
          </a:prstGeom>
        </p:spPr>
      </p:pic>
    </p:spTree>
    <p:extLst>
      <p:ext uri="{BB962C8B-B14F-4D97-AF65-F5344CB8AC3E}">
        <p14:creationId xmlns:p14="http://schemas.microsoft.com/office/powerpoint/2010/main" val="402044720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431" y="253296"/>
            <a:ext cx="9328150" cy="1400780"/>
          </a:xfrm>
        </p:spPr>
        <p:txBody>
          <a:bodyPr/>
          <a:lstStyle/>
          <a:p>
            <a:r>
              <a:rPr lang="pl-PL" dirty="0" smtClean="0"/>
              <a:t>Birth control pill</a:t>
            </a:r>
            <a:endParaRPr lang="pl-PL" dirty="0"/>
          </a:p>
        </p:txBody>
      </p:sp>
      <p:sp>
        <p:nvSpPr>
          <p:cNvPr id="3" name="Content Placeholder 2"/>
          <p:cNvSpPr>
            <a:spLocks noGrp="1"/>
          </p:cNvSpPr>
          <p:nvPr>
            <p:ph idx="1"/>
          </p:nvPr>
        </p:nvSpPr>
        <p:spPr>
          <a:xfrm>
            <a:off x="672737" y="2024742"/>
            <a:ext cx="10820400" cy="4558937"/>
          </a:xfrm>
        </p:spPr>
        <p:txBody>
          <a:bodyPr>
            <a:normAutofit/>
          </a:bodyPr>
          <a:lstStyle/>
          <a:p>
            <a:pPr marL="0" indent="0">
              <a:buNone/>
            </a:pPr>
            <a:r>
              <a:rPr lang="pl-PL" sz="2400" dirty="0" smtClean="0"/>
              <a:t>The disadvantages and possible side effects of the birth control pills</a:t>
            </a:r>
            <a:r>
              <a:rPr lang="pl-PL" sz="2400" dirty="0" smtClean="0"/>
              <a:t>:</a:t>
            </a:r>
            <a:br>
              <a:rPr lang="pl-PL" sz="2400" dirty="0" smtClean="0"/>
            </a:br>
            <a:endParaRPr lang="pl-PL" sz="2400" dirty="0" smtClean="0"/>
          </a:p>
          <a:p>
            <a:r>
              <a:rPr lang="pl-PL" sz="2400" dirty="0"/>
              <a:t>y</a:t>
            </a:r>
            <a:r>
              <a:rPr lang="pl-PL" sz="2400" dirty="0" smtClean="0"/>
              <a:t>ou have to take the pill every day</a:t>
            </a:r>
          </a:p>
          <a:p>
            <a:r>
              <a:rPr lang="en-US" sz="2400" dirty="0"/>
              <a:t>the pill can change your level of sexual </a:t>
            </a:r>
            <a:r>
              <a:rPr lang="en-US" sz="2400" dirty="0" smtClean="0"/>
              <a:t>desire</a:t>
            </a:r>
            <a:endParaRPr lang="pl-PL" sz="2400" dirty="0" smtClean="0"/>
          </a:p>
          <a:p>
            <a:r>
              <a:rPr lang="pl-PL" sz="2400" dirty="0"/>
              <a:t>b</a:t>
            </a:r>
            <a:r>
              <a:rPr lang="pl-PL" sz="2400" dirty="0" smtClean="0"/>
              <a:t>leeding beetwen periods</a:t>
            </a:r>
          </a:p>
          <a:p>
            <a:r>
              <a:rPr lang="pl-PL" sz="2400" dirty="0"/>
              <a:t>s</a:t>
            </a:r>
            <a:r>
              <a:rPr lang="pl-PL" sz="2400" dirty="0" smtClean="0"/>
              <a:t>ore breasts</a:t>
            </a:r>
          </a:p>
          <a:p>
            <a:r>
              <a:rPr lang="pl-PL" sz="2400" dirty="0"/>
              <a:t>n</a:t>
            </a:r>
            <a:r>
              <a:rPr lang="pl-PL" sz="2400" dirty="0" smtClean="0"/>
              <a:t>ausea</a:t>
            </a:r>
          </a:p>
          <a:p>
            <a:r>
              <a:rPr lang="pl-PL" sz="2400" dirty="0"/>
              <a:t>h</a:t>
            </a:r>
            <a:r>
              <a:rPr lang="pl-PL" sz="2400" dirty="0" smtClean="0"/>
              <a:t>eadaches</a:t>
            </a:r>
          </a:p>
          <a:p>
            <a:r>
              <a:rPr lang="pl-PL" sz="2400" dirty="0"/>
              <a:t>t</a:t>
            </a:r>
            <a:r>
              <a:rPr lang="pl-PL" sz="2400" dirty="0" smtClean="0"/>
              <a:t>he pill doesn’t protect you against STDs</a:t>
            </a:r>
          </a:p>
          <a:p>
            <a:r>
              <a:rPr lang="pl-PL" sz="2400" dirty="0"/>
              <a:t>t</a:t>
            </a:r>
            <a:r>
              <a:rPr lang="en-US" sz="2400" dirty="0" smtClean="0"/>
              <a:t>here’s </a:t>
            </a:r>
            <a:r>
              <a:rPr lang="pl-PL" sz="2400" dirty="0" smtClean="0"/>
              <a:t>still </a:t>
            </a:r>
            <a:r>
              <a:rPr lang="en-US" sz="2400" dirty="0" smtClean="0"/>
              <a:t>a </a:t>
            </a:r>
            <a:r>
              <a:rPr lang="en-US" sz="2400" dirty="0"/>
              <a:t>very slight chance that you can get </a:t>
            </a:r>
            <a:r>
              <a:rPr lang="en-US" sz="2400" dirty="0" smtClean="0"/>
              <a:t>pregnant</a:t>
            </a:r>
            <a:r>
              <a:rPr lang="pl-PL" sz="2400" dirty="0" smtClean="0"/>
              <a:t>.</a:t>
            </a:r>
          </a:p>
          <a:p>
            <a:endParaRPr lang="pl-PL" dirty="0"/>
          </a:p>
        </p:txBody>
      </p:sp>
    </p:spTree>
    <p:extLst>
      <p:ext uri="{BB962C8B-B14F-4D97-AF65-F5344CB8AC3E}">
        <p14:creationId xmlns:p14="http://schemas.microsoft.com/office/powerpoint/2010/main" val="418632128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360" y="436336"/>
            <a:ext cx="8610600" cy="1293028"/>
          </a:xfrm>
        </p:spPr>
        <p:txBody>
          <a:bodyPr/>
          <a:lstStyle/>
          <a:p>
            <a:r>
              <a:rPr lang="pl-PL" dirty="0"/>
              <a:t>HORMONAL CONTRACEPTION</a:t>
            </a:r>
          </a:p>
        </p:txBody>
      </p:sp>
      <p:sp>
        <p:nvSpPr>
          <p:cNvPr id="3" name="Content Placeholder 2"/>
          <p:cNvSpPr>
            <a:spLocks noGrp="1"/>
          </p:cNvSpPr>
          <p:nvPr>
            <p:ph idx="1"/>
          </p:nvPr>
        </p:nvSpPr>
        <p:spPr>
          <a:xfrm>
            <a:off x="4754880" y="4493625"/>
            <a:ext cx="7437120" cy="4024125"/>
          </a:xfrm>
        </p:spPr>
        <p:txBody>
          <a:bodyPr/>
          <a:lstStyle/>
          <a:p>
            <a:pPr marL="0" indent="0">
              <a:buNone/>
            </a:pPr>
            <a:r>
              <a:rPr lang="en-US" dirty="0"/>
              <a:t>The </a:t>
            </a:r>
            <a:r>
              <a:rPr lang="pl-PL" dirty="0" smtClean="0"/>
              <a:t>birth control</a:t>
            </a:r>
            <a:r>
              <a:rPr lang="en-US" dirty="0" smtClean="0"/>
              <a:t> </a:t>
            </a:r>
            <a:r>
              <a:rPr lang="en-US" dirty="0"/>
              <a:t>shot </a:t>
            </a:r>
            <a:r>
              <a:rPr lang="en-US" dirty="0" smtClean="0"/>
              <a:t>is </a:t>
            </a:r>
            <a:r>
              <a:rPr lang="en-US" dirty="0"/>
              <a:t>an injection you get from </a:t>
            </a:r>
            <a:r>
              <a:rPr lang="pl-PL" dirty="0" smtClean="0"/>
              <a:t/>
            </a:r>
            <a:br>
              <a:rPr lang="pl-PL" dirty="0" smtClean="0"/>
            </a:br>
            <a:r>
              <a:rPr lang="en-US" dirty="0" smtClean="0"/>
              <a:t>a </a:t>
            </a:r>
            <a:r>
              <a:rPr lang="en-US" dirty="0"/>
              <a:t>nurse or doctor once every 3 months. It’s a safe, convenient, and private birth control method that works really well if you always get it on time</a:t>
            </a:r>
            <a:r>
              <a:rPr lang="en-US" dirty="0" smtClean="0"/>
              <a:t>.</a:t>
            </a:r>
            <a:r>
              <a:rPr lang="pl-PL" dirty="0" smtClean="0"/>
              <a:t> </a:t>
            </a:r>
            <a:r>
              <a:rPr lang="en-US" dirty="0"/>
              <a:t>The birth control shot </a:t>
            </a:r>
            <a:r>
              <a:rPr lang="en-US" dirty="0" smtClean="0"/>
              <a:t>contains </a:t>
            </a:r>
            <a:r>
              <a:rPr lang="en-US" dirty="0"/>
              <a:t>the hormone progestin.  Progestin stops you from getting pregnant by preventing ovulation</a:t>
            </a:r>
            <a:r>
              <a:rPr lang="en-US" dirty="0" smtClean="0"/>
              <a:t>.</a:t>
            </a:r>
            <a:r>
              <a:rPr lang="pl-PL" dirty="0" smtClean="0"/>
              <a:t> </a:t>
            </a:r>
            <a:endParaRPr lang="pl-PL" dirty="0"/>
          </a:p>
        </p:txBody>
      </p:sp>
      <p:sp>
        <p:nvSpPr>
          <p:cNvPr id="4" name="TextBox 3"/>
          <p:cNvSpPr txBox="1"/>
          <p:nvPr/>
        </p:nvSpPr>
        <p:spPr>
          <a:xfrm>
            <a:off x="866502" y="1913710"/>
            <a:ext cx="3592286" cy="1384995"/>
          </a:xfrm>
          <a:prstGeom prst="rect">
            <a:avLst/>
          </a:prstGeom>
          <a:noFill/>
        </p:spPr>
        <p:txBody>
          <a:bodyPr wrap="square" rtlCol="0">
            <a:spAutoFit/>
          </a:bodyPr>
          <a:lstStyle/>
          <a:p>
            <a:r>
              <a:rPr lang="pl-PL" sz="2800" dirty="0" smtClean="0">
                <a:solidFill>
                  <a:schemeClr val="accent2">
                    <a:lumMod val="60000"/>
                    <a:lumOff val="40000"/>
                  </a:schemeClr>
                </a:solidFill>
              </a:rPr>
              <a:t>Birth Control Shot – Depo Provera Injection</a:t>
            </a:r>
            <a:endParaRPr lang="pl-PL" sz="2800" dirty="0">
              <a:solidFill>
                <a:schemeClr val="accent2">
                  <a:lumMod val="60000"/>
                  <a:lumOff val="40000"/>
                </a:schemeClr>
              </a:solidFill>
            </a:endParaRPr>
          </a:p>
        </p:txBody>
      </p:sp>
      <p:pic>
        <p:nvPicPr>
          <p:cNvPr id="5" name="Picture 4"/>
          <p:cNvPicPr>
            <a:picLocks noChangeAspect="1"/>
          </p:cNvPicPr>
          <p:nvPr/>
        </p:nvPicPr>
        <p:blipFill>
          <a:blip r:embed="rId2"/>
          <a:stretch>
            <a:fillRect/>
          </a:stretch>
        </p:blipFill>
        <p:spPr>
          <a:xfrm>
            <a:off x="217714" y="3879669"/>
            <a:ext cx="4472722" cy="2795451"/>
          </a:xfrm>
          <a:prstGeom prst="rect">
            <a:avLst/>
          </a:prstGeom>
        </p:spPr>
      </p:pic>
      <p:pic>
        <p:nvPicPr>
          <p:cNvPr id="6" name="Picture 5"/>
          <p:cNvPicPr>
            <a:picLocks noChangeAspect="1"/>
          </p:cNvPicPr>
          <p:nvPr/>
        </p:nvPicPr>
        <p:blipFill>
          <a:blip r:embed="rId3"/>
          <a:stretch>
            <a:fillRect/>
          </a:stretch>
        </p:blipFill>
        <p:spPr>
          <a:xfrm>
            <a:off x="6481489" y="1572724"/>
            <a:ext cx="3670391" cy="2793157"/>
          </a:xfrm>
          <a:prstGeom prst="rect">
            <a:avLst/>
          </a:prstGeom>
        </p:spPr>
      </p:pic>
    </p:spTree>
    <p:extLst>
      <p:ext uri="{BB962C8B-B14F-4D97-AF65-F5344CB8AC3E}">
        <p14:creationId xmlns:p14="http://schemas.microsoft.com/office/powerpoint/2010/main" val="165776326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971" y="346362"/>
            <a:ext cx="8610600" cy="1293028"/>
          </a:xfrm>
        </p:spPr>
        <p:txBody>
          <a:bodyPr/>
          <a:lstStyle/>
          <a:p>
            <a:r>
              <a:rPr lang="pl-PL" dirty="0" smtClean="0"/>
              <a:t>Birth control shot</a:t>
            </a:r>
            <a:endParaRPr lang="pl-PL" dirty="0"/>
          </a:p>
        </p:txBody>
      </p:sp>
      <p:sp>
        <p:nvSpPr>
          <p:cNvPr id="3" name="Content Placeholder 2"/>
          <p:cNvSpPr>
            <a:spLocks noGrp="1"/>
          </p:cNvSpPr>
          <p:nvPr>
            <p:ph idx="1"/>
          </p:nvPr>
        </p:nvSpPr>
        <p:spPr>
          <a:xfrm>
            <a:off x="711926" y="1606732"/>
            <a:ext cx="10820400" cy="5251268"/>
          </a:xfrm>
        </p:spPr>
        <p:txBody>
          <a:bodyPr>
            <a:normAutofit fontScale="85000" lnSpcReduction="20000"/>
          </a:bodyPr>
          <a:lstStyle/>
          <a:p>
            <a:pPr marL="0" indent="0">
              <a:buNone/>
            </a:pPr>
            <a:r>
              <a:rPr lang="pl-PL" dirty="0" smtClean="0"/>
              <a:t>Possible side effects:</a:t>
            </a:r>
          </a:p>
          <a:p>
            <a:r>
              <a:rPr lang="pl-PL" dirty="0"/>
              <a:t>t</a:t>
            </a:r>
            <a:r>
              <a:rPr lang="pl-PL" dirty="0" smtClean="0"/>
              <a:t>emporary bone thinning</a:t>
            </a:r>
          </a:p>
          <a:p>
            <a:r>
              <a:rPr lang="pl-PL" dirty="0"/>
              <a:t>c</a:t>
            </a:r>
            <a:r>
              <a:rPr lang="pl-PL" dirty="0" smtClean="0"/>
              <a:t>hanges in the period (spotting between periods or no periods)</a:t>
            </a:r>
          </a:p>
          <a:p>
            <a:r>
              <a:rPr lang="en-US" dirty="0"/>
              <a:t>nausea</a:t>
            </a:r>
          </a:p>
          <a:p>
            <a:r>
              <a:rPr lang="en-US" dirty="0"/>
              <a:t>weight gain</a:t>
            </a:r>
          </a:p>
          <a:p>
            <a:r>
              <a:rPr lang="en-US" dirty="0"/>
              <a:t>headaches</a:t>
            </a:r>
          </a:p>
          <a:p>
            <a:r>
              <a:rPr lang="en-US" dirty="0"/>
              <a:t>breast tenderness</a:t>
            </a:r>
          </a:p>
          <a:p>
            <a:r>
              <a:rPr lang="en-US" dirty="0"/>
              <a:t>hair loss or more hair on the face or body</a:t>
            </a:r>
          </a:p>
          <a:p>
            <a:r>
              <a:rPr lang="en-US" dirty="0"/>
              <a:t>depression</a:t>
            </a:r>
          </a:p>
          <a:p>
            <a:r>
              <a:rPr lang="en-US" dirty="0"/>
              <a:t>slight bruising where the shot was given</a:t>
            </a:r>
          </a:p>
          <a:p>
            <a:r>
              <a:rPr lang="en-US" dirty="0"/>
              <a:t>very rarely, a small, permanent dent in the skin where the shot was </a:t>
            </a:r>
            <a:r>
              <a:rPr lang="en-US" dirty="0" smtClean="0"/>
              <a:t>given</a:t>
            </a:r>
            <a:r>
              <a:rPr lang="pl-PL" dirty="0" smtClean="0"/>
              <a:t>.</a:t>
            </a:r>
          </a:p>
          <a:p>
            <a:endParaRPr lang="pl-PL" dirty="0"/>
          </a:p>
          <a:p>
            <a:pPr marL="0" indent="0">
              <a:buNone/>
            </a:pPr>
            <a:r>
              <a:rPr lang="pl-PL" dirty="0" smtClean="0"/>
              <a:t>The other disadvantages:</a:t>
            </a:r>
          </a:p>
          <a:p>
            <a:r>
              <a:rPr lang="pl-PL" dirty="0"/>
              <a:t>y</a:t>
            </a:r>
            <a:r>
              <a:rPr lang="en-US" dirty="0" err="1" smtClean="0"/>
              <a:t>ou</a:t>
            </a:r>
            <a:r>
              <a:rPr lang="en-US" dirty="0" smtClean="0"/>
              <a:t> </a:t>
            </a:r>
            <a:r>
              <a:rPr lang="en-US" dirty="0"/>
              <a:t>have to go to a doctor or nurse to get the injection every three </a:t>
            </a:r>
            <a:r>
              <a:rPr lang="en-US" dirty="0" smtClean="0"/>
              <a:t>months</a:t>
            </a:r>
            <a:endParaRPr lang="pl-PL" dirty="0" smtClean="0"/>
          </a:p>
          <a:p>
            <a:r>
              <a:rPr lang="pl-PL" dirty="0"/>
              <a:t>i</a:t>
            </a:r>
            <a:r>
              <a:rPr lang="en-US" dirty="0" smtClean="0"/>
              <a:t>t </a:t>
            </a:r>
            <a:r>
              <a:rPr lang="en-US" dirty="0"/>
              <a:t>may take up to 10 months after stopping the birth control shot to get </a:t>
            </a:r>
            <a:r>
              <a:rPr lang="en-US" dirty="0" smtClean="0"/>
              <a:t>pregnant</a:t>
            </a:r>
            <a:r>
              <a:rPr lang="pl-PL" dirty="0" smtClean="0"/>
              <a:t>.</a:t>
            </a:r>
            <a:endParaRPr lang="pl-PL" dirty="0"/>
          </a:p>
        </p:txBody>
      </p:sp>
    </p:spTree>
    <p:extLst>
      <p:ext uri="{BB962C8B-B14F-4D97-AF65-F5344CB8AC3E}">
        <p14:creationId xmlns:p14="http://schemas.microsoft.com/office/powerpoint/2010/main" val="195515637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205" y="358352"/>
            <a:ext cx="8610600" cy="1293028"/>
          </a:xfrm>
        </p:spPr>
        <p:txBody>
          <a:bodyPr/>
          <a:lstStyle/>
          <a:p>
            <a:r>
              <a:rPr lang="pl-PL" dirty="0" smtClean="0"/>
              <a:t>Barrier methods</a:t>
            </a:r>
            <a:endParaRPr lang="pl-PL" dirty="0"/>
          </a:p>
        </p:txBody>
      </p:sp>
      <p:sp>
        <p:nvSpPr>
          <p:cNvPr id="3" name="Content Placeholder 2"/>
          <p:cNvSpPr>
            <a:spLocks noGrp="1"/>
          </p:cNvSpPr>
          <p:nvPr>
            <p:ph sz="half" idx="1"/>
          </p:nvPr>
        </p:nvSpPr>
        <p:spPr>
          <a:xfrm>
            <a:off x="1161505" y="1651379"/>
            <a:ext cx="5334000" cy="4024125"/>
          </a:xfrm>
        </p:spPr>
        <p:txBody>
          <a:bodyPr>
            <a:normAutofit/>
          </a:bodyPr>
          <a:lstStyle/>
          <a:p>
            <a:pPr marL="0" indent="0">
              <a:buNone/>
            </a:pPr>
            <a:r>
              <a:rPr lang="pl-PL" sz="2800" dirty="0" smtClean="0">
                <a:solidFill>
                  <a:schemeClr val="accent2">
                    <a:lumMod val="60000"/>
                    <a:lumOff val="40000"/>
                  </a:schemeClr>
                </a:solidFill>
              </a:rPr>
              <a:t>THE MALE CONDOM</a:t>
            </a:r>
            <a:endParaRPr lang="pl-PL" sz="2800" dirty="0">
              <a:solidFill>
                <a:schemeClr val="accent2">
                  <a:lumMod val="60000"/>
                  <a:lumOff val="40000"/>
                </a:schemeClr>
              </a:solidFill>
            </a:endParaRPr>
          </a:p>
        </p:txBody>
      </p:sp>
      <p:sp>
        <p:nvSpPr>
          <p:cNvPr id="5" name="Content Placeholder 4"/>
          <p:cNvSpPr>
            <a:spLocks noGrp="1"/>
          </p:cNvSpPr>
          <p:nvPr>
            <p:ph sz="half" idx="2"/>
          </p:nvPr>
        </p:nvSpPr>
        <p:spPr>
          <a:xfrm>
            <a:off x="5995850" y="1651380"/>
            <a:ext cx="5334000" cy="4024125"/>
          </a:xfrm>
        </p:spPr>
        <p:txBody>
          <a:bodyPr>
            <a:normAutofit/>
          </a:bodyPr>
          <a:lstStyle/>
          <a:p>
            <a:r>
              <a:rPr lang="en-US" sz="2400" dirty="0"/>
              <a:t>Condoms are thin, stretchy pouches, made of latex, plastic or lambskin, that the man wears on his penis during </a:t>
            </a:r>
            <a:r>
              <a:rPr lang="pl-PL" sz="2400" dirty="0" smtClean="0"/>
              <a:t>the </a:t>
            </a:r>
            <a:r>
              <a:rPr lang="en-US" sz="2400" dirty="0" smtClean="0"/>
              <a:t>sex</a:t>
            </a:r>
            <a:r>
              <a:rPr lang="en-US" sz="2400" dirty="0"/>
              <a:t>. Condoms provide great protection from both pregnancy and STDs. They are 85% effective. </a:t>
            </a:r>
            <a:endParaRPr lang="pl-PL" sz="2400" dirty="0"/>
          </a:p>
        </p:txBody>
      </p:sp>
      <p:pic>
        <p:nvPicPr>
          <p:cNvPr id="9" name="Picture 8"/>
          <p:cNvPicPr>
            <a:picLocks noChangeAspect="1"/>
          </p:cNvPicPr>
          <p:nvPr/>
        </p:nvPicPr>
        <p:blipFill>
          <a:blip r:embed="rId2"/>
          <a:stretch>
            <a:fillRect/>
          </a:stretch>
        </p:blipFill>
        <p:spPr>
          <a:xfrm>
            <a:off x="391529" y="2681303"/>
            <a:ext cx="5604321" cy="3810938"/>
          </a:xfrm>
          <a:prstGeom prst="rect">
            <a:avLst/>
          </a:prstGeom>
        </p:spPr>
      </p:pic>
      <p:pic>
        <p:nvPicPr>
          <p:cNvPr id="4" name="Picture 3"/>
          <p:cNvPicPr>
            <a:picLocks noChangeAspect="1"/>
          </p:cNvPicPr>
          <p:nvPr/>
        </p:nvPicPr>
        <p:blipFill>
          <a:blip r:embed="rId3"/>
          <a:stretch>
            <a:fillRect/>
          </a:stretch>
        </p:blipFill>
        <p:spPr>
          <a:xfrm>
            <a:off x="7958985" y="3984171"/>
            <a:ext cx="3583328" cy="2873829"/>
          </a:xfrm>
          <a:prstGeom prst="rect">
            <a:avLst/>
          </a:prstGeom>
        </p:spPr>
      </p:pic>
    </p:spTree>
    <p:extLst>
      <p:ext uri="{BB962C8B-B14F-4D97-AF65-F5344CB8AC3E}">
        <p14:creationId xmlns:p14="http://schemas.microsoft.com/office/powerpoint/2010/main" val="73496415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772" y="163482"/>
            <a:ext cx="8610600" cy="1293028"/>
          </a:xfrm>
        </p:spPr>
        <p:txBody>
          <a:bodyPr/>
          <a:lstStyle/>
          <a:p>
            <a:r>
              <a:rPr lang="pl-PL" dirty="0" smtClean="0"/>
              <a:t>Barrier methods</a:t>
            </a:r>
            <a:endParaRPr lang="pl-PL" dirty="0"/>
          </a:p>
        </p:txBody>
      </p:sp>
      <p:sp>
        <p:nvSpPr>
          <p:cNvPr id="3" name="Content Placeholder 2"/>
          <p:cNvSpPr>
            <a:spLocks noGrp="1"/>
          </p:cNvSpPr>
          <p:nvPr>
            <p:ph idx="1"/>
          </p:nvPr>
        </p:nvSpPr>
        <p:spPr>
          <a:xfrm>
            <a:off x="368069" y="2965268"/>
            <a:ext cx="10820400" cy="4024125"/>
          </a:xfrm>
        </p:spPr>
        <p:txBody>
          <a:bodyPr>
            <a:normAutofit/>
          </a:bodyPr>
          <a:lstStyle/>
          <a:p>
            <a:pPr marL="0" indent="0">
              <a:buNone/>
            </a:pPr>
            <a:r>
              <a:rPr lang="pl-PL" sz="2800" dirty="0" smtClean="0">
                <a:solidFill>
                  <a:schemeClr val="accent2">
                    <a:lumMod val="60000"/>
                    <a:lumOff val="40000"/>
                  </a:schemeClr>
                </a:solidFill>
              </a:rPr>
              <a:t>THE FEMALE CONDOM</a:t>
            </a:r>
            <a:endParaRPr lang="pl-PL" sz="2800" dirty="0">
              <a:solidFill>
                <a:schemeClr val="accent2">
                  <a:lumMod val="60000"/>
                  <a:lumOff val="40000"/>
                </a:schemeClr>
              </a:solidFill>
            </a:endParaRPr>
          </a:p>
        </p:txBody>
      </p:sp>
      <p:pic>
        <p:nvPicPr>
          <p:cNvPr id="4" name="Picture 3"/>
          <p:cNvPicPr>
            <a:picLocks noChangeAspect="1"/>
          </p:cNvPicPr>
          <p:nvPr/>
        </p:nvPicPr>
        <p:blipFill>
          <a:blip r:embed="rId2"/>
          <a:stretch>
            <a:fillRect/>
          </a:stretch>
        </p:blipFill>
        <p:spPr>
          <a:xfrm>
            <a:off x="5029200" y="1391577"/>
            <a:ext cx="6720971" cy="5263723"/>
          </a:xfrm>
          <a:prstGeom prst="rect">
            <a:avLst/>
          </a:prstGeom>
        </p:spPr>
      </p:pic>
    </p:spTree>
    <p:extLst>
      <p:ext uri="{BB962C8B-B14F-4D97-AF65-F5344CB8AC3E}">
        <p14:creationId xmlns:p14="http://schemas.microsoft.com/office/powerpoint/2010/main" val="116993638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274" y="154874"/>
            <a:ext cx="8610600" cy="1293028"/>
          </a:xfrm>
        </p:spPr>
        <p:txBody>
          <a:bodyPr/>
          <a:lstStyle/>
          <a:p>
            <a:r>
              <a:rPr lang="pl-PL" dirty="0" smtClean="0"/>
              <a:t>Barrier methods</a:t>
            </a:r>
            <a:endParaRPr lang="pl-PL" dirty="0"/>
          </a:p>
        </p:txBody>
      </p:sp>
      <p:sp>
        <p:nvSpPr>
          <p:cNvPr id="3" name="Content Placeholder 2"/>
          <p:cNvSpPr>
            <a:spLocks noGrp="1"/>
          </p:cNvSpPr>
          <p:nvPr>
            <p:ph idx="1"/>
          </p:nvPr>
        </p:nvSpPr>
        <p:spPr>
          <a:xfrm>
            <a:off x="333103" y="2780492"/>
            <a:ext cx="10953206" cy="4624251"/>
          </a:xfrm>
        </p:spPr>
        <p:txBody>
          <a:bodyPr/>
          <a:lstStyle/>
          <a:p>
            <a:pPr marL="0" indent="0">
              <a:buNone/>
            </a:pPr>
            <a:r>
              <a:rPr lang="pl-PL" dirty="0" smtClean="0"/>
              <a:t>The benefits of using male and female condoms</a:t>
            </a:r>
            <a:r>
              <a:rPr lang="pl-PL" dirty="0" smtClean="0"/>
              <a:t>:</a:t>
            </a:r>
            <a:br>
              <a:rPr lang="pl-PL" dirty="0" smtClean="0"/>
            </a:br>
            <a:endParaRPr lang="pl-PL" dirty="0" smtClean="0"/>
          </a:p>
          <a:p>
            <a:r>
              <a:rPr lang="pl-PL" dirty="0" smtClean="0"/>
              <a:t>effective against STDs</a:t>
            </a:r>
          </a:p>
          <a:p>
            <a:r>
              <a:rPr lang="en-US" dirty="0" smtClean="0"/>
              <a:t>help </a:t>
            </a:r>
            <a:r>
              <a:rPr lang="en-US" dirty="0"/>
              <a:t>other methods of birth control work even </a:t>
            </a:r>
            <a:r>
              <a:rPr lang="en-US" dirty="0" smtClean="0"/>
              <a:t>better</a:t>
            </a:r>
            <a:endParaRPr lang="pl-PL" dirty="0" smtClean="0"/>
          </a:p>
          <a:p>
            <a:r>
              <a:rPr lang="pl-PL" dirty="0"/>
              <a:t>m</a:t>
            </a:r>
            <a:r>
              <a:rPr lang="pl-PL" dirty="0" smtClean="0"/>
              <a:t>ale condoms </a:t>
            </a:r>
            <a:r>
              <a:rPr lang="en-US" dirty="0" smtClean="0"/>
              <a:t>don’t </a:t>
            </a:r>
            <a:r>
              <a:rPr lang="en-US" dirty="0"/>
              <a:t>cost much and are </a:t>
            </a:r>
            <a:r>
              <a:rPr lang="en-US" dirty="0" smtClean="0"/>
              <a:t>convenient</a:t>
            </a:r>
            <a:endParaRPr lang="pl-PL" dirty="0" smtClean="0"/>
          </a:p>
          <a:p>
            <a:r>
              <a:rPr lang="pl-PL" dirty="0" smtClean="0"/>
              <a:t>have no side effects (rarely allergic to latex – male condoms)</a:t>
            </a:r>
          </a:p>
          <a:p>
            <a:r>
              <a:rPr lang="pl-PL" dirty="0"/>
              <a:t>f</a:t>
            </a:r>
            <a:r>
              <a:rPr lang="pl-PL" dirty="0" smtClean="0"/>
              <a:t>emale </a:t>
            </a:r>
            <a:r>
              <a:rPr lang="pl-PL" dirty="0" smtClean="0"/>
              <a:t>condoms are latex – free.</a:t>
            </a:r>
            <a:br>
              <a:rPr lang="pl-PL" dirty="0" smtClean="0"/>
            </a:br>
            <a:r>
              <a:rPr lang="pl-PL" dirty="0" smtClean="0"/>
              <a:t/>
            </a:r>
            <a:br>
              <a:rPr lang="pl-PL" dirty="0" smtClean="0"/>
            </a:br>
            <a:endParaRPr lang="pl-PL" dirty="0" smtClean="0"/>
          </a:p>
          <a:p>
            <a:pPr marL="0" indent="0">
              <a:buNone/>
            </a:pPr>
            <a:r>
              <a:rPr lang="pl-PL" dirty="0" smtClean="0"/>
              <a:t>The disadvantage is that you have to use a condom every time you have sex.</a:t>
            </a:r>
          </a:p>
        </p:txBody>
      </p:sp>
      <p:pic>
        <p:nvPicPr>
          <p:cNvPr id="4" name="Picture 3"/>
          <p:cNvPicPr>
            <a:picLocks noChangeAspect="1"/>
          </p:cNvPicPr>
          <p:nvPr/>
        </p:nvPicPr>
        <p:blipFill>
          <a:blip r:embed="rId2"/>
          <a:stretch>
            <a:fillRect/>
          </a:stretch>
        </p:blipFill>
        <p:spPr>
          <a:xfrm>
            <a:off x="4006264" y="548744"/>
            <a:ext cx="1982406" cy="2050766"/>
          </a:xfrm>
          <a:prstGeom prst="rect">
            <a:avLst/>
          </a:prstGeom>
        </p:spPr>
      </p:pic>
      <p:pic>
        <p:nvPicPr>
          <p:cNvPr id="5" name="Picture 4"/>
          <p:cNvPicPr>
            <a:picLocks noChangeAspect="1"/>
          </p:cNvPicPr>
          <p:nvPr/>
        </p:nvPicPr>
        <p:blipFill>
          <a:blip r:embed="rId3"/>
          <a:stretch>
            <a:fillRect/>
          </a:stretch>
        </p:blipFill>
        <p:spPr>
          <a:xfrm>
            <a:off x="9184548" y="1369151"/>
            <a:ext cx="2892879" cy="4339318"/>
          </a:xfrm>
          <a:prstGeom prst="rect">
            <a:avLst/>
          </a:prstGeom>
        </p:spPr>
      </p:pic>
    </p:spTree>
    <p:extLst>
      <p:ext uri="{BB962C8B-B14F-4D97-AF65-F5344CB8AC3E}">
        <p14:creationId xmlns:p14="http://schemas.microsoft.com/office/powerpoint/2010/main" val="59944698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360" y="594556"/>
            <a:ext cx="8610600" cy="1293028"/>
          </a:xfrm>
        </p:spPr>
        <p:txBody>
          <a:bodyPr/>
          <a:lstStyle/>
          <a:p>
            <a:r>
              <a:rPr lang="pl-PL" dirty="0" smtClean="0"/>
              <a:t>Fertility awareness methods (fam</a:t>
            </a:r>
            <a:r>
              <a:rPr lang="pl-PL" sz="3200" dirty="0" smtClean="0"/>
              <a:t>s</a:t>
            </a:r>
            <a:r>
              <a:rPr lang="pl-PL" dirty="0" smtClean="0"/>
              <a:t>)</a:t>
            </a:r>
            <a:endParaRPr lang="pl-PL" dirty="0"/>
          </a:p>
        </p:txBody>
      </p:sp>
      <p:sp>
        <p:nvSpPr>
          <p:cNvPr id="3" name="Content Placeholder 2"/>
          <p:cNvSpPr>
            <a:spLocks noGrp="1"/>
          </p:cNvSpPr>
          <p:nvPr>
            <p:ph idx="1"/>
          </p:nvPr>
        </p:nvSpPr>
        <p:spPr>
          <a:xfrm>
            <a:off x="476793" y="2220685"/>
            <a:ext cx="11214463" cy="4024125"/>
          </a:xfrm>
        </p:spPr>
        <p:txBody>
          <a:bodyPr>
            <a:normAutofit/>
          </a:bodyPr>
          <a:lstStyle/>
          <a:p>
            <a:r>
              <a:rPr lang="en-US" sz="2400" dirty="0">
                <a:solidFill>
                  <a:schemeClr val="accent2">
                    <a:lumMod val="60000"/>
                    <a:lumOff val="40000"/>
                  </a:schemeClr>
                </a:solidFill>
              </a:rPr>
              <a:t>Fertility awareness methods </a:t>
            </a:r>
            <a:r>
              <a:rPr lang="en-US" sz="2400" dirty="0" smtClean="0"/>
              <a:t>are </a:t>
            </a:r>
            <a:r>
              <a:rPr lang="en-US" sz="2400" dirty="0"/>
              <a:t>ways to track your ovulation so you can prevent pregnancy. FAMs are also called "natural family planning” and “the rhythm method</a:t>
            </a:r>
            <a:r>
              <a:rPr lang="en-US" sz="2400" dirty="0" smtClean="0"/>
              <a:t>.”</a:t>
            </a:r>
            <a:r>
              <a:rPr lang="pl-PL" sz="2400" dirty="0" smtClean="0"/>
              <a:t> </a:t>
            </a:r>
            <a:r>
              <a:rPr lang="en-US" sz="2400" dirty="0"/>
              <a:t>The days near ovulation are your fertile days — when you’re most likely to get pregnant. So people use FAMs to prevent pregnancy by avoiding sex or using another birth control method (like condoms) on those “unsafe,” fertile days</a:t>
            </a:r>
            <a:r>
              <a:rPr lang="en-US" sz="2400" dirty="0" smtClean="0"/>
              <a:t>.</a:t>
            </a:r>
            <a:r>
              <a:rPr lang="pl-PL" sz="2400" dirty="0" smtClean="0"/>
              <a:t/>
            </a:r>
            <a:br>
              <a:rPr lang="pl-PL" sz="2400" dirty="0" smtClean="0"/>
            </a:br>
            <a:r>
              <a:rPr lang="pl-PL" sz="2400" dirty="0" smtClean="0"/>
              <a:t>FAMs are 76% effective.</a:t>
            </a:r>
            <a:endParaRPr lang="pl-PL" sz="2400" dirty="0"/>
          </a:p>
        </p:txBody>
      </p:sp>
      <p:pic>
        <p:nvPicPr>
          <p:cNvPr id="5" name="Picture 4"/>
          <p:cNvPicPr>
            <a:picLocks noChangeAspect="1"/>
          </p:cNvPicPr>
          <p:nvPr/>
        </p:nvPicPr>
        <p:blipFill>
          <a:blip r:embed="rId2"/>
          <a:stretch>
            <a:fillRect/>
          </a:stretch>
        </p:blipFill>
        <p:spPr>
          <a:xfrm>
            <a:off x="6921070" y="3927303"/>
            <a:ext cx="3659843" cy="2915675"/>
          </a:xfrm>
          <a:prstGeom prst="rect">
            <a:avLst/>
          </a:prstGeom>
        </p:spPr>
      </p:pic>
    </p:spTree>
    <p:extLst>
      <p:ext uri="{BB962C8B-B14F-4D97-AF65-F5344CB8AC3E}">
        <p14:creationId xmlns:p14="http://schemas.microsoft.com/office/powerpoint/2010/main" val="126188226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35" y="646807"/>
            <a:ext cx="8610600" cy="1293028"/>
          </a:xfrm>
        </p:spPr>
        <p:txBody>
          <a:bodyPr/>
          <a:lstStyle/>
          <a:p>
            <a:r>
              <a:rPr lang="pl-PL" dirty="0"/>
              <a:t>Fertility awareness methods (fams)</a:t>
            </a:r>
          </a:p>
        </p:txBody>
      </p:sp>
      <p:sp>
        <p:nvSpPr>
          <p:cNvPr id="3" name="Content Placeholder 2"/>
          <p:cNvSpPr>
            <a:spLocks noGrp="1"/>
          </p:cNvSpPr>
          <p:nvPr>
            <p:ph idx="1"/>
          </p:nvPr>
        </p:nvSpPr>
        <p:spPr>
          <a:xfrm>
            <a:off x="594360" y="2194560"/>
            <a:ext cx="10820400" cy="4336869"/>
          </a:xfrm>
        </p:spPr>
        <p:txBody>
          <a:bodyPr>
            <a:noAutofit/>
          </a:bodyPr>
          <a:lstStyle/>
          <a:p>
            <a:pPr marL="0" indent="0">
              <a:buNone/>
            </a:pPr>
            <a:r>
              <a:rPr lang="pl-PL" dirty="0" smtClean="0"/>
              <a:t>There are few different FAMs:</a:t>
            </a:r>
          </a:p>
          <a:p>
            <a:r>
              <a:rPr lang="en-US" u="sng" dirty="0">
                <a:solidFill>
                  <a:schemeClr val="accent2">
                    <a:lumMod val="60000"/>
                    <a:lumOff val="40000"/>
                  </a:schemeClr>
                </a:solidFill>
              </a:rPr>
              <a:t>The Temperature Method:</a:t>
            </a:r>
            <a:r>
              <a:rPr lang="en-US" dirty="0"/>
              <a:t> you take your temperature in the morning every day before you get out </a:t>
            </a:r>
            <a:r>
              <a:rPr lang="en-US" dirty="0" smtClean="0"/>
              <a:t>of</a:t>
            </a:r>
            <a:r>
              <a:rPr lang="pl-PL" dirty="0" smtClean="0"/>
              <a:t> the</a:t>
            </a:r>
            <a:r>
              <a:rPr lang="en-US" dirty="0" smtClean="0"/>
              <a:t> </a:t>
            </a:r>
            <a:r>
              <a:rPr lang="en-US" dirty="0" smtClean="0"/>
              <a:t>bed.</a:t>
            </a:r>
            <a:r>
              <a:rPr lang="pl-PL" dirty="0" smtClean="0"/>
              <a:t> </a:t>
            </a:r>
          </a:p>
          <a:p>
            <a:r>
              <a:rPr lang="en-US" u="sng" dirty="0" smtClean="0">
                <a:solidFill>
                  <a:schemeClr val="accent2">
                    <a:lumMod val="60000"/>
                    <a:lumOff val="40000"/>
                  </a:schemeClr>
                </a:solidFill>
              </a:rPr>
              <a:t>The </a:t>
            </a:r>
            <a:r>
              <a:rPr lang="en-US" u="sng" dirty="0">
                <a:solidFill>
                  <a:schemeClr val="accent2">
                    <a:lumMod val="60000"/>
                    <a:lumOff val="40000"/>
                  </a:schemeClr>
                </a:solidFill>
              </a:rPr>
              <a:t>Cervical Mucus Method:</a:t>
            </a:r>
            <a:r>
              <a:rPr lang="en-US" dirty="0">
                <a:solidFill>
                  <a:schemeClr val="accent2">
                    <a:lumMod val="60000"/>
                    <a:lumOff val="40000"/>
                  </a:schemeClr>
                </a:solidFill>
              </a:rPr>
              <a:t> </a:t>
            </a:r>
            <a:r>
              <a:rPr lang="en-US" dirty="0"/>
              <a:t>you check your cervical mucus (vaginal discharge) every day</a:t>
            </a:r>
            <a:r>
              <a:rPr lang="en-US" dirty="0" smtClean="0"/>
              <a:t>.</a:t>
            </a:r>
            <a:endParaRPr lang="pl-PL" dirty="0" smtClean="0"/>
          </a:p>
          <a:p>
            <a:r>
              <a:rPr lang="en-US" u="sng" dirty="0">
                <a:solidFill>
                  <a:schemeClr val="accent2">
                    <a:lumMod val="60000"/>
                    <a:lumOff val="40000"/>
                  </a:schemeClr>
                </a:solidFill>
              </a:rPr>
              <a:t>The Calendar Method:</a:t>
            </a:r>
            <a:r>
              <a:rPr lang="en-US" dirty="0">
                <a:solidFill>
                  <a:schemeClr val="accent2">
                    <a:lumMod val="60000"/>
                    <a:lumOff val="40000"/>
                  </a:schemeClr>
                </a:solidFill>
              </a:rPr>
              <a:t> </a:t>
            </a:r>
            <a:r>
              <a:rPr lang="en-US" dirty="0"/>
              <a:t>you chart your menstrual cycle on a calendar</a:t>
            </a:r>
            <a:r>
              <a:rPr lang="en-US" dirty="0" smtClean="0"/>
              <a:t>.</a:t>
            </a:r>
            <a:r>
              <a:rPr lang="pl-PL" dirty="0" smtClean="0"/>
              <a:t/>
            </a:r>
            <a:br>
              <a:rPr lang="pl-PL" dirty="0" smtClean="0"/>
            </a:br>
            <a:r>
              <a:rPr lang="pl-PL" dirty="0" smtClean="0"/>
              <a:t/>
            </a:r>
            <a:br>
              <a:rPr lang="pl-PL" dirty="0" smtClean="0"/>
            </a:br>
            <a:r>
              <a:rPr lang="pl-PL" dirty="0" smtClean="0"/>
              <a:t>These methods help you to predict:</a:t>
            </a:r>
          </a:p>
          <a:p>
            <a:r>
              <a:rPr lang="pl-PL" dirty="0" smtClean="0"/>
              <a:t>when you’re going to ovulate by tracking the changes in your body temperature and cervical mucus during your menstrual cycle</a:t>
            </a:r>
          </a:p>
          <a:p>
            <a:r>
              <a:rPr lang="en-US" dirty="0"/>
              <a:t>your fertile days by tracking the length of your menstrual cycles over several months.</a:t>
            </a:r>
            <a:endParaRPr lang="pl-PL" dirty="0"/>
          </a:p>
        </p:txBody>
      </p:sp>
    </p:spTree>
    <p:extLst>
      <p:ext uri="{BB962C8B-B14F-4D97-AF65-F5344CB8AC3E}">
        <p14:creationId xmlns:p14="http://schemas.microsoft.com/office/powerpoint/2010/main" val="58650669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486" y="479864"/>
            <a:ext cx="8610600" cy="1293028"/>
          </a:xfrm>
        </p:spPr>
        <p:txBody>
          <a:bodyPr/>
          <a:lstStyle/>
          <a:p>
            <a:r>
              <a:rPr lang="pl-PL" dirty="0" smtClean="0"/>
              <a:t>Permanent contraception</a:t>
            </a:r>
            <a:endParaRPr lang="pl-PL" dirty="0"/>
          </a:p>
        </p:txBody>
      </p:sp>
      <p:sp>
        <p:nvSpPr>
          <p:cNvPr id="3" name="Content Placeholder 2"/>
          <p:cNvSpPr>
            <a:spLocks noGrp="1"/>
          </p:cNvSpPr>
          <p:nvPr>
            <p:ph idx="1"/>
          </p:nvPr>
        </p:nvSpPr>
        <p:spPr>
          <a:xfrm>
            <a:off x="6025243" y="2713808"/>
            <a:ext cx="6079672" cy="4024125"/>
          </a:xfrm>
        </p:spPr>
        <p:txBody>
          <a:bodyPr/>
          <a:lstStyle/>
          <a:p>
            <a:r>
              <a:rPr lang="en-US" dirty="0"/>
              <a:t>A vasectomy is a simple surgery done by a doctor in an office, hospital, or clinic. The small tubes in your scrotum that carry sperm are cut or blocked off, so sperm can’t leave your body and cause pregnancy. The procedure is very quick, and you can go home the same day. And it’s extremely effective at preventing pregnancy </a:t>
            </a:r>
            <a:r>
              <a:rPr lang="en-US" dirty="0" smtClean="0"/>
              <a:t>—100%.</a:t>
            </a:r>
            <a:r>
              <a:rPr lang="pl-PL" dirty="0" smtClean="0"/>
              <a:t/>
            </a:r>
            <a:br>
              <a:rPr lang="pl-PL" dirty="0" smtClean="0"/>
            </a:br>
            <a:endParaRPr lang="pl-PL" dirty="0"/>
          </a:p>
        </p:txBody>
      </p:sp>
      <p:pic>
        <p:nvPicPr>
          <p:cNvPr id="4" name="Picture 3"/>
          <p:cNvPicPr>
            <a:picLocks noChangeAspect="1"/>
          </p:cNvPicPr>
          <p:nvPr/>
        </p:nvPicPr>
        <p:blipFill>
          <a:blip r:embed="rId2"/>
          <a:stretch>
            <a:fillRect/>
          </a:stretch>
        </p:blipFill>
        <p:spPr>
          <a:xfrm>
            <a:off x="332171" y="2812161"/>
            <a:ext cx="5467738" cy="3827417"/>
          </a:xfrm>
          <a:prstGeom prst="rect">
            <a:avLst/>
          </a:prstGeom>
        </p:spPr>
      </p:pic>
      <p:sp>
        <p:nvSpPr>
          <p:cNvPr id="5" name="TextBox 4"/>
          <p:cNvSpPr txBox="1"/>
          <p:nvPr/>
        </p:nvSpPr>
        <p:spPr>
          <a:xfrm>
            <a:off x="1816670" y="1830861"/>
            <a:ext cx="3282509" cy="492443"/>
          </a:xfrm>
          <a:prstGeom prst="rect">
            <a:avLst/>
          </a:prstGeom>
          <a:noFill/>
        </p:spPr>
        <p:txBody>
          <a:bodyPr wrap="square" rtlCol="0">
            <a:spAutoFit/>
          </a:bodyPr>
          <a:lstStyle/>
          <a:p>
            <a:r>
              <a:rPr lang="pl-PL" sz="2600" dirty="0" smtClean="0">
                <a:solidFill>
                  <a:schemeClr val="accent2">
                    <a:lumMod val="60000"/>
                    <a:lumOff val="40000"/>
                  </a:schemeClr>
                </a:solidFill>
              </a:rPr>
              <a:t>VASECTOMY</a:t>
            </a:r>
            <a:endParaRPr lang="pl-PL" sz="2600" dirty="0">
              <a:solidFill>
                <a:schemeClr val="accent2">
                  <a:lumMod val="60000"/>
                  <a:lumOff val="40000"/>
                </a:schemeClr>
              </a:solidFill>
            </a:endParaRPr>
          </a:p>
        </p:txBody>
      </p:sp>
    </p:spTree>
    <p:extLst>
      <p:ext uri="{BB962C8B-B14F-4D97-AF65-F5344CB8AC3E}">
        <p14:creationId xmlns:p14="http://schemas.microsoft.com/office/powerpoint/2010/main" val="201813920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111" y="441939"/>
            <a:ext cx="8610600" cy="1293028"/>
          </a:xfrm>
        </p:spPr>
        <p:txBody>
          <a:bodyPr/>
          <a:lstStyle/>
          <a:p>
            <a:r>
              <a:rPr lang="pl-PL" dirty="0" smtClean="0"/>
              <a:t>PERMANENT </a:t>
            </a:r>
            <a:r>
              <a:rPr lang="pl-PL" dirty="0"/>
              <a:t>CONTARCEPTION</a:t>
            </a:r>
          </a:p>
        </p:txBody>
      </p:sp>
      <p:sp>
        <p:nvSpPr>
          <p:cNvPr id="3" name="Content Placeholder 2"/>
          <p:cNvSpPr>
            <a:spLocks noGrp="1"/>
          </p:cNvSpPr>
          <p:nvPr>
            <p:ph idx="1"/>
          </p:nvPr>
        </p:nvSpPr>
        <p:spPr>
          <a:xfrm>
            <a:off x="180702" y="2390502"/>
            <a:ext cx="5884817" cy="4024125"/>
          </a:xfrm>
        </p:spPr>
        <p:txBody>
          <a:bodyPr/>
          <a:lstStyle/>
          <a:p>
            <a:r>
              <a:rPr lang="en-US" dirty="0"/>
              <a:t>Tubal ligation is a surgical procedure that permanently closes or blocks your fallopian tubes</a:t>
            </a:r>
            <a:r>
              <a:rPr lang="en-US" dirty="0" smtClean="0"/>
              <a:t>.</a:t>
            </a:r>
            <a:r>
              <a:rPr lang="pl-PL" dirty="0" smtClean="0"/>
              <a:t> </a:t>
            </a:r>
            <a:r>
              <a:rPr lang="en-US" dirty="0"/>
              <a:t>When the fallopian tubes are </a:t>
            </a:r>
            <a:r>
              <a:rPr lang="en-US" dirty="0" smtClean="0"/>
              <a:t>blocked, </a:t>
            </a:r>
            <a:r>
              <a:rPr lang="en-US" dirty="0"/>
              <a:t>sperm can't get to an egg and cause pregnancy</a:t>
            </a:r>
            <a:r>
              <a:rPr lang="en-US" dirty="0" smtClean="0"/>
              <a:t>.</a:t>
            </a:r>
            <a:r>
              <a:rPr lang="pl-PL" dirty="0" smtClean="0"/>
              <a:t> </a:t>
            </a:r>
            <a:r>
              <a:rPr lang="en-US" dirty="0"/>
              <a:t>You still get your period after tubal ligation — you just can’t get pregnant</a:t>
            </a:r>
            <a:r>
              <a:rPr lang="en-US" dirty="0" smtClean="0"/>
              <a:t>.</a:t>
            </a:r>
            <a:r>
              <a:rPr lang="pl-PL" dirty="0" smtClean="0"/>
              <a:t> This method is 100% effective. </a:t>
            </a:r>
            <a:endParaRPr lang="en-US" dirty="0"/>
          </a:p>
          <a:p>
            <a:endParaRPr lang="en-US" dirty="0"/>
          </a:p>
          <a:p>
            <a:endParaRPr lang="pl-PL" dirty="0"/>
          </a:p>
        </p:txBody>
      </p:sp>
      <p:pic>
        <p:nvPicPr>
          <p:cNvPr id="4" name="Picture 3"/>
          <p:cNvPicPr>
            <a:picLocks noChangeAspect="1"/>
          </p:cNvPicPr>
          <p:nvPr/>
        </p:nvPicPr>
        <p:blipFill>
          <a:blip r:embed="rId2"/>
          <a:stretch>
            <a:fillRect/>
          </a:stretch>
        </p:blipFill>
        <p:spPr>
          <a:xfrm>
            <a:off x="5898541" y="2677886"/>
            <a:ext cx="6293459" cy="3736741"/>
          </a:xfrm>
          <a:prstGeom prst="rect">
            <a:avLst/>
          </a:prstGeom>
        </p:spPr>
      </p:pic>
      <p:sp>
        <p:nvSpPr>
          <p:cNvPr id="5" name="TextBox 4"/>
          <p:cNvSpPr txBox="1"/>
          <p:nvPr/>
        </p:nvSpPr>
        <p:spPr>
          <a:xfrm>
            <a:off x="7428411" y="1898059"/>
            <a:ext cx="3997235" cy="492443"/>
          </a:xfrm>
          <a:prstGeom prst="rect">
            <a:avLst/>
          </a:prstGeom>
          <a:noFill/>
        </p:spPr>
        <p:txBody>
          <a:bodyPr wrap="square" rtlCol="0">
            <a:spAutoFit/>
          </a:bodyPr>
          <a:lstStyle/>
          <a:p>
            <a:r>
              <a:rPr lang="pl-PL" sz="2600" dirty="0" smtClean="0">
                <a:solidFill>
                  <a:schemeClr val="accent2">
                    <a:lumMod val="60000"/>
                    <a:lumOff val="40000"/>
                  </a:schemeClr>
                </a:solidFill>
              </a:rPr>
              <a:t>TUBAL LIGATION</a:t>
            </a:r>
            <a:endParaRPr lang="pl-PL" sz="2600" dirty="0">
              <a:solidFill>
                <a:schemeClr val="accent2">
                  <a:lumMod val="60000"/>
                  <a:lumOff val="40000"/>
                </a:schemeClr>
              </a:solidFill>
            </a:endParaRPr>
          </a:p>
        </p:txBody>
      </p:sp>
    </p:spTree>
    <p:extLst>
      <p:ext uri="{BB962C8B-B14F-4D97-AF65-F5344CB8AC3E}">
        <p14:creationId xmlns:p14="http://schemas.microsoft.com/office/powerpoint/2010/main" val="367847476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423" y="385551"/>
            <a:ext cx="8610600" cy="1293028"/>
          </a:xfrm>
        </p:spPr>
        <p:txBody>
          <a:bodyPr/>
          <a:lstStyle/>
          <a:p>
            <a:r>
              <a:rPr lang="pl-PL" dirty="0" smtClean="0"/>
              <a:t>Methods of contraception</a:t>
            </a:r>
            <a:endParaRPr lang="pl-PL" dirty="0"/>
          </a:p>
        </p:txBody>
      </p:sp>
      <p:sp>
        <p:nvSpPr>
          <p:cNvPr id="3" name="Content Placeholder 2"/>
          <p:cNvSpPr>
            <a:spLocks noGrp="1"/>
          </p:cNvSpPr>
          <p:nvPr>
            <p:ph idx="1"/>
          </p:nvPr>
        </p:nvSpPr>
        <p:spPr>
          <a:xfrm>
            <a:off x="633548" y="2233749"/>
            <a:ext cx="11146971" cy="4024125"/>
          </a:xfrm>
        </p:spPr>
        <p:txBody>
          <a:bodyPr/>
          <a:lstStyle/>
          <a:p>
            <a:pPr marL="0" indent="0">
              <a:buNone/>
            </a:pPr>
            <a:r>
              <a:rPr lang="en-US" sz="2400" dirty="0" smtClean="0"/>
              <a:t>Birth </a:t>
            </a:r>
            <a:r>
              <a:rPr lang="en-US" sz="2400" dirty="0"/>
              <a:t>control is how you prevent pregnancy before it begins. There are lots of </a:t>
            </a:r>
            <a:r>
              <a:rPr lang="en-US" sz="2400" dirty="0" smtClean="0"/>
              <a:t>different </a:t>
            </a:r>
            <a:r>
              <a:rPr lang="en-US" sz="2400" dirty="0"/>
              <a:t>methods that work really well and are easy to </a:t>
            </a:r>
            <a:r>
              <a:rPr lang="en-US" sz="2400" dirty="0" smtClean="0"/>
              <a:t>use</a:t>
            </a:r>
            <a:r>
              <a:rPr lang="pl-PL" sz="2400" dirty="0" smtClean="0"/>
              <a:t>, including</a:t>
            </a:r>
            <a:r>
              <a:rPr lang="pl-PL" sz="2400" dirty="0" smtClean="0"/>
              <a:t>:</a:t>
            </a:r>
            <a:br>
              <a:rPr lang="pl-PL" sz="2400" dirty="0" smtClean="0"/>
            </a:br>
            <a:endParaRPr lang="pl-PL" sz="2400" dirty="0" smtClean="0"/>
          </a:p>
          <a:p>
            <a:r>
              <a:rPr lang="en-US" sz="2400" dirty="0">
                <a:hlinkClick r:id="rId2"/>
              </a:rPr>
              <a:t>long-acting reversible contraception</a:t>
            </a:r>
            <a:r>
              <a:rPr lang="en-US" sz="2400" dirty="0"/>
              <a:t>, such as the implant or intra uterine device (IUD)</a:t>
            </a:r>
          </a:p>
          <a:p>
            <a:r>
              <a:rPr lang="en-US" sz="2400" dirty="0">
                <a:hlinkClick r:id="rId3"/>
              </a:rPr>
              <a:t>hormonal contraception</a:t>
            </a:r>
            <a:r>
              <a:rPr lang="en-US" sz="2400" dirty="0"/>
              <a:t>, </a:t>
            </a:r>
            <a:r>
              <a:rPr lang="en-US" sz="2400" dirty="0" smtClean="0"/>
              <a:t>such</a:t>
            </a:r>
            <a:r>
              <a:rPr lang="pl-PL" sz="2400" dirty="0" smtClean="0"/>
              <a:t> as</a:t>
            </a:r>
            <a:r>
              <a:rPr lang="en-US" sz="2400" dirty="0" smtClean="0"/>
              <a:t> </a:t>
            </a:r>
            <a:r>
              <a:rPr lang="en-US" sz="2400" dirty="0"/>
              <a:t>the pill or the Depo Provera injection</a:t>
            </a:r>
          </a:p>
          <a:p>
            <a:r>
              <a:rPr lang="en-US" sz="2400" dirty="0">
                <a:hlinkClick r:id="rId4"/>
              </a:rPr>
              <a:t>barrier methods</a:t>
            </a:r>
            <a:r>
              <a:rPr lang="en-US" sz="2400" dirty="0"/>
              <a:t>, such as condoms</a:t>
            </a:r>
          </a:p>
          <a:p>
            <a:r>
              <a:rPr lang="en-US" sz="2400" dirty="0" smtClean="0">
                <a:hlinkClick r:id="rId5"/>
              </a:rPr>
              <a:t>fertility </a:t>
            </a:r>
            <a:r>
              <a:rPr lang="en-US" sz="2400" dirty="0">
                <a:hlinkClick r:id="rId5"/>
              </a:rPr>
              <a:t>awareness</a:t>
            </a:r>
            <a:endParaRPr lang="en-US" sz="2400" dirty="0"/>
          </a:p>
          <a:p>
            <a:r>
              <a:rPr lang="en-US" sz="2400" dirty="0">
                <a:hlinkClick r:id="rId6"/>
              </a:rPr>
              <a:t>permanent contraception</a:t>
            </a:r>
            <a:r>
              <a:rPr lang="en-US" sz="2400" dirty="0"/>
              <a:t>, such as vasectomy and tubal ligation.</a:t>
            </a:r>
            <a:r>
              <a:rPr lang="en-US" dirty="0"/>
              <a:t> </a:t>
            </a:r>
          </a:p>
          <a:p>
            <a:pPr marL="0" indent="0">
              <a:buNone/>
            </a:pPr>
            <a:endParaRPr lang="pl-PL" dirty="0"/>
          </a:p>
        </p:txBody>
      </p:sp>
    </p:spTree>
    <p:extLst>
      <p:ext uri="{BB962C8B-B14F-4D97-AF65-F5344CB8AC3E}">
        <p14:creationId xmlns:p14="http://schemas.microsoft.com/office/powerpoint/2010/main" val="30263837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1543" y="424739"/>
            <a:ext cx="8610600" cy="1293028"/>
          </a:xfrm>
        </p:spPr>
        <p:txBody>
          <a:bodyPr/>
          <a:lstStyle/>
          <a:p>
            <a:r>
              <a:rPr lang="pl-PL" dirty="0" smtClean="0"/>
              <a:t>Permanent contraception</a:t>
            </a:r>
            <a:endParaRPr lang="pl-PL" dirty="0"/>
          </a:p>
        </p:txBody>
      </p:sp>
      <p:sp>
        <p:nvSpPr>
          <p:cNvPr id="3" name="Content Placeholder 2"/>
          <p:cNvSpPr>
            <a:spLocks noGrp="1"/>
          </p:cNvSpPr>
          <p:nvPr>
            <p:ph idx="1"/>
          </p:nvPr>
        </p:nvSpPr>
        <p:spPr>
          <a:xfrm>
            <a:off x="594360" y="1874520"/>
            <a:ext cx="10820400" cy="4304211"/>
          </a:xfrm>
        </p:spPr>
        <p:txBody>
          <a:bodyPr>
            <a:noAutofit/>
          </a:bodyPr>
          <a:lstStyle/>
          <a:p>
            <a:pPr marL="0" indent="0">
              <a:buNone/>
            </a:pPr>
            <a:r>
              <a:rPr lang="pl-PL" sz="2400" dirty="0" smtClean="0"/>
              <a:t>The benefits of vasectomy and tubal ligation:</a:t>
            </a:r>
          </a:p>
          <a:p>
            <a:r>
              <a:rPr lang="pl-PL" sz="2400" dirty="0"/>
              <a:t>VERY </a:t>
            </a:r>
            <a:r>
              <a:rPr lang="pl-PL" sz="2400" dirty="0" smtClean="0"/>
              <a:t>effective</a:t>
            </a:r>
          </a:p>
          <a:p>
            <a:r>
              <a:rPr lang="pl-PL" sz="2400" dirty="0" smtClean="0"/>
              <a:t>Convenient</a:t>
            </a:r>
          </a:p>
          <a:p>
            <a:r>
              <a:rPr lang="pl-PL" sz="2400" dirty="0" smtClean="0"/>
              <a:t>Permanent (for some people it can be a big disadvantage)</a:t>
            </a:r>
          </a:p>
          <a:p>
            <a:r>
              <a:rPr lang="pl-PL" sz="2400" dirty="0"/>
              <a:t>Tubal ligation doesn’t change your </a:t>
            </a:r>
            <a:r>
              <a:rPr lang="pl-PL" sz="2400" dirty="0" smtClean="0"/>
              <a:t>hormones.</a:t>
            </a:r>
            <a:endParaRPr lang="pl-PL" sz="2400" dirty="0"/>
          </a:p>
          <a:p>
            <a:endParaRPr lang="pl-PL" sz="2400" dirty="0" smtClean="0"/>
          </a:p>
          <a:p>
            <a:pPr marL="0" indent="0">
              <a:buNone/>
            </a:pPr>
            <a:r>
              <a:rPr lang="pl-PL" sz="2400" dirty="0" smtClean="0"/>
              <a:t>The disadvantages:</a:t>
            </a:r>
          </a:p>
          <a:p>
            <a:r>
              <a:rPr lang="pl-PL" sz="2400" dirty="0" smtClean="0"/>
              <a:t>Permanent (it can be an advantage)</a:t>
            </a:r>
          </a:p>
          <a:p>
            <a:r>
              <a:rPr lang="pl-PL" sz="2400" dirty="0" smtClean="0"/>
              <a:t>It can have some risks</a:t>
            </a:r>
          </a:p>
          <a:p>
            <a:r>
              <a:rPr lang="pl-PL" sz="2400" dirty="0" smtClean="0"/>
              <a:t>Doesn’t prevent STDs.</a:t>
            </a:r>
            <a:endParaRPr lang="pl-PL" sz="2400" dirty="0"/>
          </a:p>
        </p:txBody>
      </p:sp>
    </p:spTree>
    <p:extLst>
      <p:ext uri="{BB962C8B-B14F-4D97-AF65-F5344CB8AC3E}">
        <p14:creationId xmlns:p14="http://schemas.microsoft.com/office/powerpoint/2010/main" val="234431616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254921"/>
            <a:ext cx="8610600" cy="1293028"/>
          </a:xfrm>
        </p:spPr>
        <p:txBody>
          <a:bodyPr/>
          <a:lstStyle/>
          <a:p>
            <a:r>
              <a:rPr lang="pl-PL" dirty="0" smtClean="0"/>
              <a:t>Vocabulary:</a:t>
            </a:r>
            <a:endParaRPr lang="pl-PL" dirty="0"/>
          </a:p>
        </p:txBody>
      </p:sp>
      <p:sp>
        <p:nvSpPr>
          <p:cNvPr id="4" name="Content Placeholder 3"/>
          <p:cNvSpPr>
            <a:spLocks noGrp="1"/>
          </p:cNvSpPr>
          <p:nvPr>
            <p:ph sz="half" idx="1"/>
          </p:nvPr>
        </p:nvSpPr>
        <p:spPr>
          <a:xfrm>
            <a:off x="542109" y="1874900"/>
            <a:ext cx="5334000" cy="4663441"/>
          </a:xfrm>
        </p:spPr>
        <p:txBody>
          <a:bodyPr>
            <a:normAutofit fontScale="92500" lnSpcReduction="20000"/>
          </a:bodyPr>
          <a:lstStyle/>
          <a:p>
            <a:r>
              <a:rPr lang="pl-PL" sz="2400" dirty="0" smtClean="0"/>
              <a:t>Contraception – antykoncepcja</a:t>
            </a:r>
          </a:p>
          <a:p>
            <a:r>
              <a:rPr lang="pl-PL" sz="2400" dirty="0" smtClean="0"/>
              <a:t>LARCs (long-acting reversible contraception) – długoterminowa odwracalna antykoncepcja</a:t>
            </a:r>
          </a:p>
          <a:p>
            <a:r>
              <a:rPr lang="pl-PL" sz="2400" dirty="0" smtClean="0"/>
              <a:t>IUD (intra uterine device) – wkładka domaciczna</a:t>
            </a:r>
          </a:p>
          <a:p>
            <a:r>
              <a:rPr lang="pl-PL" sz="2400" dirty="0" smtClean="0"/>
              <a:t>STDs (sexually transmitted </a:t>
            </a:r>
            <a:r>
              <a:rPr lang="pl-PL" sz="2400" dirty="0" smtClean="0"/>
              <a:t>diseases) </a:t>
            </a:r>
            <a:r>
              <a:rPr lang="pl-PL" sz="2400" dirty="0" smtClean="0"/>
              <a:t>– </a:t>
            </a:r>
            <a:r>
              <a:rPr lang="pl-PL" sz="2400" dirty="0" smtClean="0"/>
              <a:t>choroby</a:t>
            </a:r>
            <a:r>
              <a:rPr lang="pl-PL" sz="2400" dirty="0" smtClean="0"/>
              <a:t> </a:t>
            </a:r>
            <a:r>
              <a:rPr lang="pl-PL" sz="2400" dirty="0" smtClean="0"/>
              <a:t>przenoszone drogą płciową</a:t>
            </a:r>
          </a:p>
          <a:p>
            <a:r>
              <a:rPr lang="pl-PL" sz="2400" dirty="0" smtClean="0"/>
              <a:t>Bruising – siniaki</a:t>
            </a:r>
          </a:p>
          <a:p>
            <a:r>
              <a:rPr lang="pl-PL" sz="2400" dirty="0" smtClean="0"/>
              <a:t>Acne – trądzik</a:t>
            </a:r>
          </a:p>
          <a:p>
            <a:r>
              <a:rPr lang="pl-PL" sz="2400" dirty="0" smtClean="0"/>
              <a:t>Bone thinning – rozrzedzenie kości</a:t>
            </a:r>
          </a:p>
          <a:p>
            <a:r>
              <a:rPr lang="pl-PL" sz="2400" dirty="0" smtClean="0"/>
              <a:t>Fallopian tubes – jajowody</a:t>
            </a:r>
          </a:p>
          <a:p>
            <a:r>
              <a:rPr lang="pl-PL" sz="2400" dirty="0" smtClean="0"/>
              <a:t>Nausea - nudności</a:t>
            </a:r>
          </a:p>
          <a:p>
            <a:pPr marL="0" indent="0">
              <a:buNone/>
            </a:pPr>
            <a:endParaRPr lang="pl-PL" dirty="0" smtClean="0"/>
          </a:p>
          <a:p>
            <a:endParaRPr lang="pl-PL" dirty="0"/>
          </a:p>
        </p:txBody>
      </p:sp>
      <p:sp>
        <p:nvSpPr>
          <p:cNvPr id="5" name="Content Placeholder 4"/>
          <p:cNvSpPr>
            <a:spLocks noGrp="1"/>
          </p:cNvSpPr>
          <p:nvPr>
            <p:ph sz="half" idx="2"/>
          </p:nvPr>
        </p:nvSpPr>
        <p:spPr>
          <a:xfrm>
            <a:off x="6355079" y="1874899"/>
            <a:ext cx="5334000" cy="4663441"/>
          </a:xfrm>
        </p:spPr>
        <p:txBody>
          <a:bodyPr>
            <a:normAutofit fontScale="92500" lnSpcReduction="20000"/>
          </a:bodyPr>
          <a:lstStyle/>
          <a:p>
            <a:r>
              <a:rPr lang="pl-PL" sz="2400" dirty="0" smtClean="0"/>
              <a:t>Shot/injection – zastrzyk</a:t>
            </a:r>
          </a:p>
          <a:p>
            <a:r>
              <a:rPr lang="pl-PL" sz="2400" dirty="0" smtClean="0"/>
              <a:t>Progestin – progestagen</a:t>
            </a:r>
          </a:p>
          <a:p>
            <a:r>
              <a:rPr lang="pl-PL" sz="2400" dirty="0" smtClean="0"/>
              <a:t>Breast tenderness – tkliwość piersi</a:t>
            </a:r>
          </a:p>
          <a:p>
            <a:r>
              <a:rPr lang="pl-PL" sz="2400" dirty="0" smtClean="0"/>
              <a:t>Pouch – kieszonka</a:t>
            </a:r>
          </a:p>
          <a:p>
            <a:r>
              <a:rPr lang="pl-PL" sz="2400" dirty="0" smtClean="0"/>
              <a:t>FAMs (fertility awareness methods) – metody oparte na świadomości płodności</a:t>
            </a:r>
          </a:p>
          <a:p>
            <a:r>
              <a:rPr lang="pl-PL" sz="2400" dirty="0" smtClean="0"/>
              <a:t>Fertile – płodny</a:t>
            </a:r>
          </a:p>
          <a:p>
            <a:r>
              <a:rPr lang="pl-PL" sz="2400" dirty="0" smtClean="0"/>
              <a:t>Cervical mucus – śluz szyjki macicy</a:t>
            </a:r>
          </a:p>
          <a:p>
            <a:r>
              <a:rPr lang="pl-PL" sz="2400" dirty="0" smtClean="0"/>
              <a:t>Vasectomy - wazektomia</a:t>
            </a:r>
          </a:p>
          <a:p>
            <a:r>
              <a:rPr lang="pl-PL" sz="2400" dirty="0" smtClean="0"/>
              <a:t>Scrotum – worek mosznowy</a:t>
            </a:r>
          </a:p>
          <a:p>
            <a:r>
              <a:rPr lang="pl-PL" sz="2400" dirty="0" smtClean="0"/>
              <a:t>Tubal ligation – podwiązanie jajowodów</a:t>
            </a:r>
          </a:p>
          <a:p>
            <a:endParaRPr lang="pl-PL" dirty="0" smtClean="0"/>
          </a:p>
          <a:p>
            <a:endParaRPr lang="pl-PL" dirty="0" smtClean="0"/>
          </a:p>
          <a:p>
            <a:endParaRPr lang="pl-PL" dirty="0"/>
          </a:p>
        </p:txBody>
      </p:sp>
    </p:spTree>
    <p:extLst>
      <p:ext uri="{BB962C8B-B14F-4D97-AF65-F5344CB8AC3E}">
        <p14:creationId xmlns:p14="http://schemas.microsoft.com/office/powerpoint/2010/main" val="279510958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3485" y="143886"/>
            <a:ext cx="4850675" cy="1293028"/>
          </a:xfrm>
        </p:spPr>
        <p:txBody>
          <a:bodyPr/>
          <a:lstStyle/>
          <a:p>
            <a:r>
              <a:rPr lang="pl-PL" dirty="0" smtClean="0"/>
              <a:t>Bibliography:</a:t>
            </a:r>
            <a:endParaRPr lang="pl-PL" dirty="0"/>
          </a:p>
        </p:txBody>
      </p:sp>
      <p:sp>
        <p:nvSpPr>
          <p:cNvPr id="3" name="Content Placeholder 2"/>
          <p:cNvSpPr>
            <a:spLocks noGrp="1"/>
          </p:cNvSpPr>
          <p:nvPr>
            <p:ph idx="1"/>
          </p:nvPr>
        </p:nvSpPr>
        <p:spPr>
          <a:xfrm>
            <a:off x="365759" y="1632857"/>
            <a:ext cx="11416937" cy="5421086"/>
          </a:xfrm>
        </p:spPr>
        <p:txBody>
          <a:bodyPr>
            <a:normAutofit fontScale="55000" lnSpcReduction="20000"/>
          </a:bodyPr>
          <a:lstStyle/>
          <a:p>
            <a:r>
              <a:rPr lang="pl-PL" dirty="0" smtClean="0">
                <a:hlinkClick r:id="rId2"/>
              </a:rPr>
              <a:t>Kleinman R. L. Hormonal Contraception International Planned Parenthood Federation 1990</a:t>
            </a:r>
          </a:p>
          <a:p>
            <a:r>
              <a:rPr lang="pl-PL" dirty="0" smtClean="0">
                <a:hlinkClick r:id="rId2"/>
              </a:rPr>
              <a:t>”Contraception</a:t>
            </a:r>
            <a:r>
              <a:rPr lang="pl-PL" dirty="0" smtClean="0">
                <a:hlinkClick r:id="rId2"/>
              </a:rPr>
              <a:t>” – Issues in Adolescent Health and Development</a:t>
            </a:r>
          </a:p>
          <a:p>
            <a:r>
              <a:rPr lang="pl-PL" dirty="0" smtClean="0">
                <a:hlinkClick r:id="rId2"/>
              </a:rPr>
              <a:t>https</a:t>
            </a:r>
            <a:r>
              <a:rPr lang="pl-PL" dirty="0">
                <a:hlinkClick r:id="rId2"/>
              </a:rPr>
              <a:t>://</a:t>
            </a:r>
            <a:r>
              <a:rPr lang="pl-PL" dirty="0" smtClean="0">
                <a:hlinkClick r:id="rId2"/>
              </a:rPr>
              <a:t>www.plannedparenthood.org/learn/birth-control</a:t>
            </a:r>
            <a:endParaRPr lang="pl-PL" dirty="0" smtClean="0"/>
          </a:p>
          <a:p>
            <a:r>
              <a:rPr lang="pl-PL" dirty="0">
                <a:hlinkClick r:id="rId3"/>
              </a:rPr>
              <a:t>http://</a:t>
            </a:r>
            <a:r>
              <a:rPr lang="pl-PL" dirty="0" smtClean="0">
                <a:hlinkClick r:id="rId3"/>
              </a:rPr>
              <a:t>www.familyplanning.org.nz/advice/contraception/contraception-methods</a:t>
            </a:r>
            <a:endParaRPr lang="pl-PL" dirty="0" smtClean="0"/>
          </a:p>
          <a:p>
            <a:r>
              <a:rPr lang="pl-PL" dirty="0">
                <a:hlinkClick r:id="rId4"/>
              </a:rPr>
              <a:t>https://www.obgynecologistnyc.com/procedures/iud-birth-control-insertion-nyc</a:t>
            </a:r>
            <a:r>
              <a:rPr lang="pl-PL" dirty="0" smtClean="0">
                <a:hlinkClick r:id="rId4"/>
              </a:rPr>
              <a:t>/</a:t>
            </a:r>
            <a:endParaRPr lang="pl-PL" dirty="0" smtClean="0"/>
          </a:p>
          <a:p>
            <a:r>
              <a:rPr lang="pl-PL" dirty="0">
                <a:hlinkClick r:id="rId5"/>
              </a:rPr>
              <a:t>http://</a:t>
            </a:r>
            <a:r>
              <a:rPr lang="pl-PL" dirty="0" smtClean="0">
                <a:hlinkClick r:id="rId5"/>
              </a:rPr>
              <a:t>www.cleveland.com/healthfit/index.ssf/2011/08/new_iud_poses_fewer_risks_and.html</a:t>
            </a:r>
            <a:endParaRPr lang="pl-PL" dirty="0" smtClean="0"/>
          </a:p>
          <a:p>
            <a:r>
              <a:rPr lang="pl-PL" dirty="0">
                <a:hlinkClick r:id="rId6"/>
              </a:rPr>
              <a:t>https://</a:t>
            </a:r>
            <a:r>
              <a:rPr lang="pl-PL" dirty="0" smtClean="0">
                <a:hlinkClick r:id="rId6"/>
              </a:rPr>
              <a:t>www.webmd.com/sex/birth-control/subdermal-implant-for-birth-control</a:t>
            </a:r>
            <a:endParaRPr lang="pl-PL" dirty="0" smtClean="0"/>
          </a:p>
          <a:p>
            <a:r>
              <a:rPr lang="pl-PL" dirty="0">
                <a:hlinkClick r:id="rId7"/>
              </a:rPr>
              <a:t>http://</a:t>
            </a:r>
            <a:r>
              <a:rPr lang="pl-PL" dirty="0" smtClean="0">
                <a:hlinkClick r:id="rId7"/>
              </a:rPr>
              <a:t>www.sundaytimes.lk/140316/mediscene/birth-control-make-a-smart-choice-88593.html</a:t>
            </a:r>
            <a:endParaRPr lang="pl-PL" dirty="0" smtClean="0"/>
          </a:p>
          <a:p>
            <a:r>
              <a:rPr lang="pl-PL" dirty="0">
                <a:hlinkClick r:id="rId8"/>
              </a:rPr>
              <a:t>https://</a:t>
            </a:r>
            <a:r>
              <a:rPr lang="pl-PL" dirty="0" smtClean="0">
                <a:hlinkClick r:id="rId8"/>
              </a:rPr>
              <a:t>www.papilot.pl/ginekolog/tabletki-antykoncepcyjne-jednak-nam-szkodza-podobno-wywoluja-jaskre,24254,1</a:t>
            </a:r>
            <a:endParaRPr lang="pl-PL" dirty="0" smtClean="0"/>
          </a:p>
          <a:p>
            <a:r>
              <a:rPr lang="pl-PL" dirty="0">
                <a:hlinkClick r:id="rId9"/>
              </a:rPr>
              <a:t>http://www.medonet.pl/ciaza-i-dziecko/co-musisz-wiedziec,tabletki-antykoncepcyjne---</a:t>
            </a:r>
            <a:r>
              <a:rPr lang="pl-PL" dirty="0" smtClean="0">
                <a:hlinkClick r:id="rId9"/>
              </a:rPr>
              <a:t>skutki-uboczne-i-rodzaje-pigulek,artykul,1707861.html</a:t>
            </a:r>
            <a:endParaRPr lang="pl-PL" dirty="0" smtClean="0"/>
          </a:p>
          <a:p>
            <a:r>
              <a:rPr lang="pl-PL" dirty="0">
                <a:hlinkClick r:id="rId10"/>
              </a:rPr>
              <a:t>https://followtheoutbreak.wordpress.com/2014/10/29/lethal-virus-more-threatening-to-public-health-than-ebola-influenza</a:t>
            </a:r>
            <a:r>
              <a:rPr lang="pl-PL" dirty="0" smtClean="0">
                <a:hlinkClick r:id="rId10"/>
              </a:rPr>
              <a:t>/</a:t>
            </a:r>
            <a:endParaRPr lang="pl-PL" dirty="0" smtClean="0"/>
          </a:p>
          <a:p>
            <a:r>
              <a:rPr lang="pl-PL" dirty="0">
                <a:hlinkClick r:id="rId11"/>
              </a:rPr>
              <a:t>http://</a:t>
            </a:r>
            <a:r>
              <a:rPr lang="pl-PL" dirty="0" smtClean="0">
                <a:hlinkClick r:id="rId11"/>
              </a:rPr>
              <a:t>www.ncregister.com/daily-news/usaid-and-clinton-and-gates-foundations-involved-in-depo-provera-deception</a:t>
            </a:r>
            <a:endParaRPr lang="pl-PL" dirty="0" smtClean="0"/>
          </a:p>
          <a:p>
            <a:r>
              <a:rPr lang="pl-PL" dirty="0" smtClean="0">
                <a:hlinkClick r:id="rId12"/>
              </a:rPr>
              <a:t>http</a:t>
            </a:r>
            <a:r>
              <a:rPr lang="pl-PL" dirty="0">
                <a:hlinkClick r:id="rId12"/>
              </a:rPr>
              <a:t>://</a:t>
            </a:r>
            <a:r>
              <a:rPr lang="pl-PL" dirty="0" smtClean="0">
                <a:hlinkClick r:id="rId12"/>
              </a:rPr>
              <a:t>www.newhealthadvisor.com/how-to-use-female-condom-picture.html</a:t>
            </a:r>
            <a:endParaRPr lang="pl-PL" dirty="0" smtClean="0"/>
          </a:p>
          <a:p>
            <a:r>
              <a:rPr lang="pl-PL" dirty="0">
                <a:hlinkClick r:id="rId13"/>
              </a:rPr>
              <a:t>http://</a:t>
            </a:r>
            <a:r>
              <a:rPr lang="pl-PL" dirty="0" smtClean="0">
                <a:hlinkClick r:id="rId13"/>
              </a:rPr>
              <a:t>www.sandiegohomebirth.com/resources/natural-birth-control</a:t>
            </a:r>
            <a:endParaRPr lang="pl-PL" dirty="0" smtClean="0"/>
          </a:p>
          <a:p>
            <a:r>
              <a:rPr lang="pl-PL" dirty="0">
                <a:hlinkClick r:id="rId14"/>
              </a:rPr>
              <a:t>http://holistichormonalhealth.com/what-is-the-sympto-thermal-method-of-fertility-awareness</a:t>
            </a:r>
            <a:r>
              <a:rPr lang="pl-PL" dirty="0" smtClean="0">
                <a:hlinkClick r:id="rId14"/>
              </a:rPr>
              <a:t>/</a:t>
            </a:r>
            <a:endParaRPr lang="pl-PL" dirty="0" smtClean="0"/>
          </a:p>
          <a:p>
            <a:r>
              <a:rPr lang="pl-PL" dirty="0">
                <a:hlinkClick r:id="rId15"/>
              </a:rPr>
              <a:t>http://</a:t>
            </a:r>
            <a:r>
              <a:rPr lang="pl-PL" dirty="0" smtClean="0">
                <a:hlinkClick r:id="rId15"/>
              </a:rPr>
              <a:t>www.dailysun.co.za/Success/Health/mzansi-women-are-sex-smarter-20170828</a:t>
            </a:r>
            <a:endParaRPr lang="pl-PL" dirty="0" smtClean="0"/>
          </a:p>
          <a:p>
            <a:r>
              <a:rPr lang="pl-PL" dirty="0">
                <a:hlinkClick r:id="rId16"/>
              </a:rPr>
              <a:t>https://jeffreysterlingmd.com/2013/12/29/straight-no-chaser-straight-talk-about-vasectomies</a:t>
            </a:r>
            <a:r>
              <a:rPr lang="pl-PL" dirty="0" smtClean="0">
                <a:hlinkClick r:id="rId16"/>
              </a:rPr>
              <a:t>/</a:t>
            </a:r>
            <a:endParaRPr lang="pl-PL" dirty="0" smtClean="0"/>
          </a:p>
          <a:p>
            <a:r>
              <a:rPr lang="pl-PL" dirty="0">
                <a:hlinkClick r:id="rId17"/>
              </a:rPr>
              <a:t>http://</a:t>
            </a:r>
            <a:r>
              <a:rPr lang="pl-PL" dirty="0" smtClean="0">
                <a:hlinkClick r:id="rId17"/>
              </a:rPr>
              <a:t>contemporaryobgyn.modernmedicine.com/contemporary-obgyn/news/legally-speaking-tubal-ligation-failure-results-wrongful-pregnancy-claim?page=full</a:t>
            </a:r>
            <a:endParaRPr lang="pl-PL" dirty="0" smtClean="0"/>
          </a:p>
          <a:p>
            <a:r>
              <a:rPr lang="pl-PL" dirty="0">
                <a:hlinkClick r:id="rId18"/>
              </a:rPr>
              <a:t>https://www.seedoc.co/disease/sexual-health/contraception</a:t>
            </a:r>
            <a:r>
              <a:rPr lang="pl-PL" dirty="0" smtClean="0">
                <a:hlinkClick r:id="rId18"/>
              </a:rPr>
              <a:t>/</a:t>
            </a:r>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spTree>
    <p:extLst>
      <p:ext uri="{BB962C8B-B14F-4D97-AF65-F5344CB8AC3E}">
        <p14:creationId xmlns:p14="http://schemas.microsoft.com/office/powerpoint/2010/main" val="181824214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523" y="487022"/>
            <a:ext cx="10291354" cy="1293028"/>
          </a:xfrm>
        </p:spPr>
        <p:txBody>
          <a:bodyPr/>
          <a:lstStyle/>
          <a:p>
            <a:r>
              <a:rPr lang="pl-PL" dirty="0" smtClean="0"/>
              <a:t>Long-acting reversible contraception</a:t>
            </a:r>
            <a:endParaRPr lang="pl-PL" dirty="0"/>
          </a:p>
        </p:txBody>
      </p:sp>
      <p:sp>
        <p:nvSpPr>
          <p:cNvPr id="3" name="Content Placeholder 2"/>
          <p:cNvSpPr>
            <a:spLocks noGrp="1"/>
          </p:cNvSpPr>
          <p:nvPr>
            <p:ph idx="1"/>
          </p:nvPr>
        </p:nvSpPr>
        <p:spPr>
          <a:xfrm>
            <a:off x="304720" y="1917492"/>
            <a:ext cx="7142117" cy="3644537"/>
          </a:xfrm>
        </p:spPr>
        <p:txBody>
          <a:bodyPr/>
          <a:lstStyle/>
          <a:p>
            <a:pPr marL="0" indent="0">
              <a:buNone/>
            </a:pPr>
            <a:r>
              <a:rPr lang="pl-PL" sz="2400" dirty="0" smtClean="0">
                <a:solidFill>
                  <a:schemeClr val="accent2">
                    <a:lumMod val="60000"/>
                    <a:lumOff val="40000"/>
                  </a:schemeClr>
                </a:solidFill>
              </a:rPr>
              <a:t>INTRA UTERINE DEVICE (IUD)</a:t>
            </a:r>
            <a:r>
              <a:rPr lang="en-US" sz="2400" dirty="0"/>
              <a:t> </a:t>
            </a:r>
            <a:r>
              <a:rPr lang="pl-PL" sz="2400" dirty="0" smtClean="0"/>
              <a:t/>
            </a:r>
            <a:br>
              <a:rPr lang="pl-PL" sz="2400" dirty="0" smtClean="0"/>
            </a:br>
            <a:r>
              <a:rPr lang="en-US" sz="2400" dirty="0" smtClean="0"/>
              <a:t>that </a:t>
            </a:r>
            <a:r>
              <a:rPr lang="en-US" sz="2400" dirty="0"/>
              <a:t>lasts for five to ten </a:t>
            </a:r>
            <a:r>
              <a:rPr lang="en-US" sz="2400" dirty="0" smtClean="0"/>
              <a:t>years</a:t>
            </a:r>
            <a:r>
              <a:rPr lang="pl-PL" sz="2400" dirty="0" smtClean="0"/>
              <a:t/>
            </a:r>
            <a:br>
              <a:rPr lang="pl-PL" sz="2400" dirty="0" smtClean="0"/>
            </a:br>
            <a:r>
              <a:rPr lang="pl-PL" sz="2000" dirty="0" smtClean="0"/>
              <a:t/>
            </a:r>
            <a:br>
              <a:rPr lang="pl-PL" sz="2000"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endParaRPr lang="en-US" dirty="0"/>
          </a:p>
          <a:p>
            <a:pPr marL="0" indent="0">
              <a:buNone/>
            </a:pPr>
            <a:endParaRPr lang="pl-PL" dirty="0"/>
          </a:p>
        </p:txBody>
      </p:sp>
      <p:pic>
        <p:nvPicPr>
          <p:cNvPr id="4" name="Picture 3"/>
          <p:cNvPicPr>
            <a:picLocks noChangeAspect="1"/>
          </p:cNvPicPr>
          <p:nvPr/>
        </p:nvPicPr>
        <p:blipFill>
          <a:blip r:embed="rId2"/>
          <a:stretch>
            <a:fillRect/>
          </a:stretch>
        </p:blipFill>
        <p:spPr>
          <a:xfrm>
            <a:off x="5228408" y="1917492"/>
            <a:ext cx="6013269" cy="4663625"/>
          </a:xfrm>
          <a:prstGeom prst="rect">
            <a:avLst/>
          </a:prstGeom>
        </p:spPr>
      </p:pic>
      <p:pic>
        <p:nvPicPr>
          <p:cNvPr id="5" name="Picture 4"/>
          <p:cNvPicPr>
            <a:picLocks noChangeAspect="1"/>
          </p:cNvPicPr>
          <p:nvPr/>
        </p:nvPicPr>
        <p:blipFill>
          <a:blip r:embed="rId3"/>
          <a:stretch>
            <a:fillRect/>
          </a:stretch>
        </p:blipFill>
        <p:spPr>
          <a:xfrm>
            <a:off x="225334" y="3631474"/>
            <a:ext cx="4504429" cy="2714511"/>
          </a:xfrm>
          <a:prstGeom prst="rect">
            <a:avLst/>
          </a:prstGeom>
        </p:spPr>
      </p:pic>
    </p:spTree>
    <p:extLst>
      <p:ext uri="{BB962C8B-B14F-4D97-AF65-F5344CB8AC3E}">
        <p14:creationId xmlns:p14="http://schemas.microsoft.com/office/powerpoint/2010/main" val="263825269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224" y="385550"/>
            <a:ext cx="8610600" cy="1293028"/>
          </a:xfrm>
        </p:spPr>
        <p:txBody>
          <a:bodyPr/>
          <a:lstStyle/>
          <a:p>
            <a:r>
              <a:rPr lang="pl-PL" dirty="0" smtClean="0"/>
              <a:t>Intra uterine device (iud)</a:t>
            </a:r>
            <a:endParaRPr lang="pl-PL" dirty="0"/>
          </a:p>
        </p:txBody>
      </p:sp>
      <p:sp>
        <p:nvSpPr>
          <p:cNvPr id="3" name="Content Placeholder 2"/>
          <p:cNvSpPr>
            <a:spLocks noGrp="1"/>
          </p:cNvSpPr>
          <p:nvPr>
            <p:ph sz="half" idx="1"/>
          </p:nvPr>
        </p:nvSpPr>
        <p:spPr>
          <a:xfrm>
            <a:off x="359226" y="1711236"/>
            <a:ext cx="5505995" cy="4428310"/>
          </a:xfrm>
        </p:spPr>
        <p:txBody>
          <a:bodyPr>
            <a:normAutofit fontScale="70000" lnSpcReduction="20000"/>
          </a:bodyPr>
          <a:lstStyle/>
          <a:p>
            <a:pPr marL="0" indent="0">
              <a:buNone/>
            </a:pPr>
            <a:r>
              <a:rPr lang="en-US" sz="2800" dirty="0"/>
              <a:t>You shouldn't get any kind of IUD if </a:t>
            </a:r>
            <a:r>
              <a:rPr lang="en-US" sz="2800" dirty="0" smtClean="0"/>
              <a:t>you</a:t>
            </a:r>
            <a:r>
              <a:rPr lang="pl-PL" sz="2800" dirty="0" smtClean="0"/>
              <a:t>:</a:t>
            </a:r>
            <a:endParaRPr lang="en-US" sz="2800" dirty="0" smtClean="0"/>
          </a:p>
          <a:p>
            <a:endParaRPr lang="en-US" sz="2800" dirty="0" smtClean="0"/>
          </a:p>
          <a:p>
            <a:r>
              <a:rPr lang="en-US" sz="2800" dirty="0"/>
              <a:t>have or might have an STD or other pelvic </a:t>
            </a:r>
            <a:r>
              <a:rPr lang="en-US" sz="2800" dirty="0" smtClean="0"/>
              <a:t>infection</a:t>
            </a:r>
            <a:endParaRPr lang="pl-PL" sz="2800" dirty="0" smtClean="0"/>
          </a:p>
          <a:p>
            <a:r>
              <a:rPr lang="en-US" sz="2800" dirty="0" smtClean="0"/>
              <a:t>think </a:t>
            </a:r>
            <a:r>
              <a:rPr lang="en-US" sz="2800" dirty="0"/>
              <a:t>you might be </a:t>
            </a:r>
            <a:r>
              <a:rPr lang="en-US" sz="2800" dirty="0" smtClean="0"/>
              <a:t>pregnant</a:t>
            </a:r>
            <a:endParaRPr lang="pl-PL" sz="2800" dirty="0" smtClean="0"/>
          </a:p>
          <a:p>
            <a:r>
              <a:rPr lang="en-US" sz="2800" dirty="0" smtClean="0"/>
              <a:t>have </a:t>
            </a:r>
            <a:r>
              <a:rPr lang="en-US" sz="2800" dirty="0"/>
              <a:t>cervical cancer that hasn't been </a:t>
            </a:r>
            <a:r>
              <a:rPr lang="en-US" sz="2800" dirty="0" smtClean="0"/>
              <a:t>treated</a:t>
            </a:r>
            <a:endParaRPr lang="pl-PL" sz="2800" dirty="0" smtClean="0"/>
          </a:p>
          <a:p>
            <a:r>
              <a:rPr lang="en-US" sz="2800" dirty="0" smtClean="0"/>
              <a:t>have </a:t>
            </a:r>
            <a:r>
              <a:rPr lang="en-US" sz="2800" dirty="0"/>
              <a:t>cancer of the </a:t>
            </a:r>
            <a:r>
              <a:rPr lang="en-US" sz="2800" dirty="0" smtClean="0"/>
              <a:t>uterus</a:t>
            </a:r>
            <a:endParaRPr lang="pl-PL" sz="2800" dirty="0" smtClean="0"/>
          </a:p>
          <a:p>
            <a:r>
              <a:rPr lang="en-US" sz="2800" dirty="0" smtClean="0"/>
              <a:t>have </a:t>
            </a:r>
            <a:r>
              <a:rPr lang="en-US" sz="2800" dirty="0"/>
              <a:t>vaginal bleeding that’s not your </a:t>
            </a:r>
            <a:r>
              <a:rPr lang="en-US" sz="2800" dirty="0" smtClean="0"/>
              <a:t>period</a:t>
            </a:r>
            <a:endParaRPr lang="pl-PL" sz="2800" dirty="0" smtClean="0"/>
          </a:p>
          <a:p>
            <a:r>
              <a:rPr lang="en-US" sz="2800" dirty="0" smtClean="0"/>
              <a:t>have </a:t>
            </a:r>
            <a:r>
              <a:rPr lang="en-US" sz="2800" dirty="0"/>
              <a:t>had a pelvic infection after either childbirth </a:t>
            </a:r>
            <a:r>
              <a:rPr lang="en-US" sz="2800" dirty="0" smtClean="0"/>
              <a:t>or </a:t>
            </a:r>
            <a:r>
              <a:rPr lang="en-US" sz="2800" dirty="0"/>
              <a:t>an abortion in the past 3 </a:t>
            </a:r>
            <a:r>
              <a:rPr lang="en-US" sz="2800" dirty="0" smtClean="0"/>
              <a:t>months</a:t>
            </a:r>
            <a:r>
              <a:rPr lang="pl-PL" sz="2800" dirty="0" smtClean="0"/>
              <a:t>.</a:t>
            </a:r>
            <a:br>
              <a:rPr lang="pl-PL" sz="2800" dirty="0" smtClean="0"/>
            </a:br>
            <a:r>
              <a:rPr lang="pl-PL" dirty="0" smtClean="0"/>
              <a:t/>
            </a:r>
            <a:br>
              <a:rPr lang="pl-PL" dirty="0" smtClean="0"/>
            </a:br>
            <a:r>
              <a:rPr lang="pl-PL" dirty="0" smtClean="0"/>
              <a:t/>
            </a:r>
            <a:br>
              <a:rPr lang="pl-PL" dirty="0" smtClean="0"/>
            </a:br>
            <a:endParaRPr lang="pl-PL" dirty="0"/>
          </a:p>
          <a:p>
            <a:pPr marL="0" indent="0">
              <a:buNone/>
            </a:pPr>
            <a:endParaRPr lang="pl-PL" dirty="0" smtClean="0"/>
          </a:p>
          <a:p>
            <a:endParaRPr lang="pl-PL" dirty="0"/>
          </a:p>
        </p:txBody>
      </p:sp>
      <p:sp>
        <p:nvSpPr>
          <p:cNvPr id="5" name="Content Placeholder 4"/>
          <p:cNvSpPr>
            <a:spLocks noGrp="1"/>
          </p:cNvSpPr>
          <p:nvPr>
            <p:ph sz="half" idx="2"/>
          </p:nvPr>
        </p:nvSpPr>
        <p:spPr>
          <a:xfrm>
            <a:off x="5865222" y="1678578"/>
            <a:ext cx="6054634" cy="4428310"/>
          </a:xfrm>
        </p:spPr>
        <p:txBody>
          <a:bodyPr>
            <a:noAutofit/>
          </a:bodyPr>
          <a:lstStyle/>
          <a:p>
            <a:pPr marL="0" indent="0">
              <a:buNone/>
            </a:pPr>
            <a:r>
              <a:rPr lang="en-US" sz="2000" dirty="0"/>
              <a:t>Possible side effects:</a:t>
            </a:r>
            <a:br>
              <a:rPr lang="en-US" sz="2000" dirty="0"/>
            </a:br>
            <a:endParaRPr lang="en-US" sz="2000" dirty="0"/>
          </a:p>
          <a:p>
            <a:r>
              <a:rPr lang="en-US" sz="2000" dirty="0"/>
              <a:t>the IUD can sometimes slip out of the uterus</a:t>
            </a:r>
          </a:p>
          <a:p>
            <a:r>
              <a:rPr lang="en-US" sz="2000" dirty="0"/>
              <a:t>it is possible to get pregnant</a:t>
            </a:r>
          </a:p>
          <a:p>
            <a:r>
              <a:rPr lang="en-US" sz="2000" dirty="0"/>
              <a:t>It is possible to get an infection</a:t>
            </a:r>
          </a:p>
          <a:p>
            <a:r>
              <a:rPr lang="en-US" sz="2000" dirty="0"/>
              <a:t>when the IUD is put in, it could push through the wall of the uterus</a:t>
            </a:r>
          </a:p>
          <a:p>
            <a:r>
              <a:rPr lang="en-US" sz="2000" dirty="0"/>
              <a:t>mild </a:t>
            </a:r>
            <a:r>
              <a:rPr lang="en-US" sz="2000" dirty="0" smtClean="0"/>
              <a:t>pain </a:t>
            </a:r>
            <a:r>
              <a:rPr lang="en-US" sz="2000" dirty="0"/>
              <a:t>when the IUD is put in</a:t>
            </a:r>
          </a:p>
          <a:p>
            <a:r>
              <a:rPr lang="en-US" sz="2000" dirty="0"/>
              <a:t>cramping or backaches for a few days after insertion</a:t>
            </a:r>
          </a:p>
          <a:p>
            <a:r>
              <a:rPr lang="en-US" sz="2000" dirty="0"/>
              <a:t>spotting between periods</a:t>
            </a:r>
          </a:p>
          <a:p>
            <a:r>
              <a:rPr lang="en-US" sz="2000" dirty="0"/>
              <a:t>irregular periods</a:t>
            </a:r>
          </a:p>
          <a:p>
            <a:r>
              <a:rPr lang="en-US" sz="2000" dirty="0"/>
              <a:t>heavier periods and worse menstrual cramps</a:t>
            </a:r>
          </a:p>
          <a:p>
            <a:r>
              <a:rPr lang="en-US" sz="2000" dirty="0"/>
              <a:t>IUDs don’t protect against STDs.</a:t>
            </a:r>
          </a:p>
          <a:p>
            <a:endParaRPr lang="pl-PL" sz="2000" dirty="0"/>
          </a:p>
        </p:txBody>
      </p:sp>
    </p:spTree>
    <p:extLst>
      <p:ext uri="{BB962C8B-B14F-4D97-AF65-F5344CB8AC3E}">
        <p14:creationId xmlns:p14="http://schemas.microsoft.com/office/powerpoint/2010/main" val="258145340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83555"/>
            <a:ext cx="8610600" cy="1293028"/>
          </a:xfrm>
        </p:spPr>
        <p:txBody>
          <a:bodyPr/>
          <a:lstStyle/>
          <a:p>
            <a:r>
              <a:rPr lang="pl-PL" dirty="0"/>
              <a:t>Long-acting reversible contraception</a:t>
            </a:r>
          </a:p>
        </p:txBody>
      </p:sp>
      <p:sp>
        <p:nvSpPr>
          <p:cNvPr id="3" name="Content Placeholder 2"/>
          <p:cNvSpPr>
            <a:spLocks noGrp="1"/>
          </p:cNvSpPr>
          <p:nvPr>
            <p:ph idx="1"/>
          </p:nvPr>
        </p:nvSpPr>
        <p:spPr>
          <a:xfrm>
            <a:off x="450668" y="1985554"/>
            <a:ext cx="10820400" cy="4024125"/>
          </a:xfrm>
        </p:spPr>
        <p:txBody>
          <a:bodyPr/>
          <a:lstStyle/>
          <a:p>
            <a:pPr marL="0" indent="0">
              <a:buNone/>
            </a:pPr>
            <a:r>
              <a:rPr lang="pl-PL" sz="2400" dirty="0" smtClean="0">
                <a:solidFill>
                  <a:schemeClr val="accent2">
                    <a:lumMod val="60000"/>
                    <a:lumOff val="40000"/>
                  </a:schemeClr>
                </a:solidFill>
              </a:rPr>
              <a:t>IMPLANT</a:t>
            </a:r>
            <a:r>
              <a:rPr lang="en-US" sz="2400" dirty="0"/>
              <a:t> that lasts for three or five years</a:t>
            </a:r>
          </a:p>
          <a:p>
            <a:endParaRPr lang="pl-PL" dirty="0"/>
          </a:p>
        </p:txBody>
      </p:sp>
      <p:pic>
        <p:nvPicPr>
          <p:cNvPr id="4" name="Picture 3"/>
          <p:cNvPicPr>
            <a:picLocks noChangeAspect="1"/>
          </p:cNvPicPr>
          <p:nvPr/>
        </p:nvPicPr>
        <p:blipFill>
          <a:blip r:embed="rId2"/>
          <a:stretch>
            <a:fillRect/>
          </a:stretch>
        </p:blipFill>
        <p:spPr>
          <a:xfrm>
            <a:off x="5982789" y="2704082"/>
            <a:ext cx="5756306" cy="3754112"/>
          </a:xfrm>
          <a:prstGeom prst="rect">
            <a:avLst/>
          </a:prstGeom>
        </p:spPr>
      </p:pic>
      <p:pic>
        <p:nvPicPr>
          <p:cNvPr id="5" name="Picture 4"/>
          <p:cNvPicPr>
            <a:picLocks noChangeAspect="1"/>
          </p:cNvPicPr>
          <p:nvPr/>
        </p:nvPicPr>
        <p:blipFill>
          <a:blip r:embed="rId3"/>
          <a:stretch>
            <a:fillRect/>
          </a:stretch>
        </p:blipFill>
        <p:spPr>
          <a:xfrm>
            <a:off x="618527" y="3108960"/>
            <a:ext cx="4739481" cy="3349234"/>
          </a:xfrm>
          <a:prstGeom prst="rect">
            <a:avLst/>
          </a:prstGeom>
        </p:spPr>
      </p:pic>
    </p:spTree>
    <p:extLst>
      <p:ext uri="{BB962C8B-B14F-4D97-AF65-F5344CB8AC3E}">
        <p14:creationId xmlns:p14="http://schemas.microsoft.com/office/powerpoint/2010/main" val="195461295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03117"/>
            <a:ext cx="8610600" cy="1293028"/>
          </a:xfrm>
        </p:spPr>
        <p:txBody>
          <a:bodyPr/>
          <a:lstStyle/>
          <a:p>
            <a:r>
              <a:rPr lang="pl-PL" dirty="0" smtClean="0"/>
              <a:t>The birth control implants</a:t>
            </a:r>
            <a:endParaRPr lang="pl-PL" dirty="0"/>
          </a:p>
        </p:txBody>
      </p:sp>
      <p:sp>
        <p:nvSpPr>
          <p:cNvPr id="3" name="Content Placeholder 2"/>
          <p:cNvSpPr>
            <a:spLocks noGrp="1"/>
          </p:cNvSpPr>
          <p:nvPr>
            <p:ph idx="1"/>
          </p:nvPr>
        </p:nvSpPr>
        <p:spPr>
          <a:xfrm>
            <a:off x="685800" y="1972492"/>
            <a:ext cx="10820400" cy="4545874"/>
          </a:xfrm>
        </p:spPr>
        <p:txBody>
          <a:bodyPr>
            <a:normAutofit fontScale="92500" lnSpcReduction="20000"/>
          </a:bodyPr>
          <a:lstStyle/>
          <a:p>
            <a:pPr marL="0" indent="0">
              <a:buNone/>
            </a:pPr>
            <a:r>
              <a:rPr lang="pl-PL" sz="2800" dirty="0" smtClean="0"/>
              <a:t>Possible side effects:</a:t>
            </a:r>
            <a:br>
              <a:rPr lang="pl-PL" sz="2800" dirty="0" smtClean="0"/>
            </a:br>
            <a:endParaRPr lang="pl-PL" sz="2800" dirty="0" smtClean="0"/>
          </a:p>
          <a:p>
            <a:r>
              <a:rPr lang="pl-PL" sz="2800" dirty="0"/>
              <a:t>I</a:t>
            </a:r>
            <a:r>
              <a:rPr lang="pl-PL" sz="2800" dirty="0" smtClean="0"/>
              <a:t>rregular bleeding</a:t>
            </a:r>
          </a:p>
          <a:p>
            <a:r>
              <a:rPr lang="en-US" sz="2800" dirty="0" smtClean="0"/>
              <a:t>Headaches</a:t>
            </a:r>
            <a:endParaRPr lang="pl-PL" sz="2800" dirty="0" smtClean="0"/>
          </a:p>
          <a:p>
            <a:r>
              <a:rPr lang="en-US" sz="2800" dirty="0" smtClean="0"/>
              <a:t>Breast pain</a:t>
            </a:r>
            <a:endParaRPr lang="pl-PL" sz="2800" dirty="0" smtClean="0"/>
          </a:p>
          <a:p>
            <a:r>
              <a:rPr lang="en-US" sz="2800" dirty="0" smtClean="0"/>
              <a:t>Nausea</a:t>
            </a:r>
            <a:endParaRPr lang="pl-PL" sz="2800" dirty="0" smtClean="0"/>
          </a:p>
          <a:p>
            <a:r>
              <a:rPr lang="en-US" sz="2800" dirty="0" smtClean="0"/>
              <a:t>Weight gain</a:t>
            </a:r>
            <a:endParaRPr lang="pl-PL" sz="2800" dirty="0" smtClean="0"/>
          </a:p>
          <a:p>
            <a:r>
              <a:rPr lang="en-US" sz="2800" dirty="0" smtClean="0"/>
              <a:t>Ovarian cysts</a:t>
            </a:r>
            <a:endParaRPr lang="pl-PL" sz="2800" dirty="0" smtClean="0"/>
          </a:p>
          <a:p>
            <a:r>
              <a:rPr lang="en-US" sz="2800" dirty="0" smtClean="0"/>
              <a:t>Pain </a:t>
            </a:r>
            <a:r>
              <a:rPr lang="en-US" sz="2800" dirty="0"/>
              <a:t>or bruising where the implant was </a:t>
            </a:r>
            <a:r>
              <a:rPr lang="en-US" sz="2800" dirty="0" smtClean="0"/>
              <a:t>inserted</a:t>
            </a:r>
            <a:endParaRPr lang="pl-PL" sz="2800" dirty="0" smtClean="0"/>
          </a:p>
          <a:p>
            <a:r>
              <a:rPr lang="en-US" sz="2800" dirty="0" smtClean="0"/>
              <a:t>An </a:t>
            </a:r>
            <a:r>
              <a:rPr lang="en-US" sz="2800" dirty="0"/>
              <a:t>infection where the implant was </a:t>
            </a:r>
            <a:r>
              <a:rPr lang="en-US" sz="2800" dirty="0" smtClean="0"/>
              <a:t>inserted</a:t>
            </a:r>
            <a:endParaRPr lang="pl-PL" sz="2800" dirty="0"/>
          </a:p>
          <a:p>
            <a:r>
              <a:rPr lang="pl-PL" sz="2800" dirty="0" smtClean="0"/>
              <a:t>Birth control implants don’t protect against STDs</a:t>
            </a:r>
          </a:p>
          <a:p>
            <a:endParaRPr lang="pl-PL" dirty="0"/>
          </a:p>
        </p:txBody>
      </p:sp>
    </p:spTree>
    <p:extLst>
      <p:ext uri="{BB962C8B-B14F-4D97-AF65-F5344CB8AC3E}">
        <p14:creationId xmlns:p14="http://schemas.microsoft.com/office/powerpoint/2010/main" val="305081997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7618"/>
            <a:ext cx="8610600" cy="1293028"/>
          </a:xfrm>
        </p:spPr>
        <p:txBody>
          <a:bodyPr/>
          <a:lstStyle/>
          <a:p>
            <a:r>
              <a:rPr lang="pl-PL" dirty="0">
                <a:solidFill>
                  <a:prstClr val="black"/>
                </a:solidFill>
              </a:rPr>
              <a:t>Long-acting reversible contraception</a:t>
            </a:r>
            <a:endParaRPr lang="pl-PL" dirty="0"/>
          </a:p>
        </p:txBody>
      </p:sp>
      <p:sp>
        <p:nvSpPr>
          <p:cNvPr id="3" name="Content Placeholder 2"/>
          <p:cNvSpPr>
            <a:spLocks noGrp="1"/>
          </p:cNvSpPr>
          <p:nvPr>
            <p:ph idx="1"/>
          </p:nvPr>
        </p:nvSpPr>
        <p:spPr>
          <a:xfrm>
            <a:off x="685800" y="2194560"/>
            <a:ext cx="10820400" cy="4663440"/>
          </a:xfrm>
        </p:spPr>
        <p:txBody>
          <a:bodyPr/>
          <a:lstStyle/>
          <a:p>
            <a:pPr marL="0" indent="0">
              <a:buNone/>
            </a:pPr>
            <a:r>
              <a:rPr lang="pl-PL" sz="2400" dirty="0" smtClean="0"/>
              <a:t>The benefits of LARCs</a:t>
            </a:r>
            <a:r>
              <a:rPr lang="pl-PL" sz="2400" dirty="0" smtClean="0"/>
              <a:t>:</a:t>
            </a:r>
            <a:br>
              <a:rPr lang="pl-PL" sz="2400" dirty="0" smtClean="0"/>
            </a:br>
            <a:endParaRPr lang="pl-PL" sz="2400" dirty="0" smtClean="0"/>
          </a:p>
          <a:p>
            <a:r>
              <a:rPr lang="pl-PL" sz="2400" dirty="0" smtClean="0"/>
              <a:t>VERY effective</a:t>
            </a:r>
          </a:p>
          <a:p>
            <a:r>
              <a:rPr lang="pl-PL" sz="2400" dirty="0"/>
              <a:t>REALLY </a:t>
            </a:r>
            <a:r>
              <a:rPr lang="pl-PL" sz="2400" dirty="0" smtClean="0"/>
              <a:t>convenient and private</a:t>
            </a:r>
          </a:p>
          <a:p>
            <a:r>
              <a:rPr lang="en-US" sz="2400" dirty="0"/>
              <a:t>You can get pregnant after taking out an </a:t>
            </a:r>
            <a:r>
              <a:rPr lang="en-US" sz="2400" dirty="0" smtClean="0"/>
              <a:t>IUD</a:t>
            </a:r>
            <a:r>
              <a:rPr lang="pl-PL" sz="2400" dirty="0" smtClean="0"/>
              <a:t> or an implant</a:t>
            </a:r>
          </a:p>
          <a:p>
            <a:r>
              <a:rPr lang="en-US" sz="2400" dirty="0" smtClean="0"/>
              <a:t>IUDs</a:t>
            </a:r>
            <a:r>
              <a:rPr lang="pl-PL" sz="2400" dirty="0" smtClean="0"/>
              <a:t> and implants</a:t>
            </a:r>
            <a:r>
              <a:rPr lang="en-US" sz="2400" dirty="0" smtClean="0"/>
              <a:t> </a:t>
            </a:r>
            <a:r>
              <a:rPr lang="en-US" sz="2400" dirty="0"/>
              <a:t>can make your periods </a:t>
            </a:r>
            <a:r>
              <a:rPr lang="en-US" sz="2400" dirty="0" smtClean="0"/>
              <a:t>better</a:t>
            </a:r>
            <a:endParaRPr lang="pl-PL" sz="2400" dirty="0" smtClean="0"/>
          </a:p>
          <a:p>
            <a:r>
              <a:rPr lang="en-US" sz="2400" dirty="0"/>
              <a:t>The copper IUD doesn’t have hormones</a:t>
            </a:r>
            <a:endParaRPr lang="pl-PL" sz="2400" dirty="0" smtClean="0"/>
          </a:p>
          <a:p>
            <a:r>
              <a:rPr lang="pl-PL" sz="2400" dirty="0" smtClean="0"/>
              <a:t>The implants have only one hormone</a:t>
            </a:r>
          </a:p>
          <a:p>
            <a:r>
              <a:rPr lang="en-US" sz="2400" dirty="0"/>
              <a:t>The copper IUD can be used as emergency </a:t>
            </a:r>
            <a:r>
              <a:rPr lang="en-US" sz="2400" dirty="0" smtClean="0"/>
              <a:t>contraception</a:t>
            </a:r>
            <a:r>
              <a:rPr lang="pl-PL" sz="2400" dirty="0" smtClean="0"/>
              <a:t>.</a:t>
            </a:r>
          </a:p>
          <a:p>
            <a:pPr marL="0" indent="0">
              <a:buNone/>
            </a:pPr>
            <a:endParaRPr lang="pl-PL" dirty="0" smtClean="0"/>
          </a:p>
          <a:p>
            <a:endParaRPr lang="pl-PL" dirty="0" smtClean="0"/>
          </a:p>
          <a:p>
            <a:endParaRPr lang="pl-PL" dirty="0"/>
          </a:p>
        </p:txBody>
      </p:sp>
    </p:spTree>
    <p:extLst>
      <p:ext uri="{BB962C8B-B14F-4D97-AF65-F5344CB8AC3E}">
        <p14:creationId xmlns:p14="http://schemas.microsoft.com/office/powerpoint/2010/main" val="295055090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458" y="291725"/>
            <a:ext cx="8610600" cy="1293028"/>
          </a:xfrm>
        </p:spPr>
        <p:txBody>
          <a:bodyPr/>
          <a:lstStyle/>
          <a:p>
            <a:r>
              <a:rPr lang="pl-PL" dirty="0" smtClean="0"/>
              <a:t>HORMONAL CONTRACEPTION</a:t>
            </a:r>
            <a:endParaRPr lang="pl-PL" dirty="0"/>
          </a:p>
        </p:txBody>
      </p:sp>
      <p:pic>
        <p:nvPicPr>
          <p:cNvPr id="4" name="Picture 3"/>
          <p:cNvPicPr>
            <a:picLocks noChangeAspect="1"/>
          </p:cNvPicPr>
          <p:nvPr/>
        </p:nvPicPr>
        <p:blipFill>
          <a:blip r:embed="rId2"/>
          <a:stretch>
            <a:fillRect/>
          </a:stretch>
        </p:blipFill>
        <p:spPr>
          <a:xfrm>
            <a:off x="0" y="3487783"/>
            <a:ext cx="5051622" cy="3370217"/>
          </a:xfrm>
          <a:prstGeom prst="rect">
            <a:avLst/>
          </a:prstGeom>
        </p:spPr>
      </p:pic>
      <p:sp>
        <p:nvSpPr>
          <p:cNvPr id="3" name="Content Placeholder 2"/>
          <p:cNvSpPr>
            <a:spLocks noGrp="1"/>
          </p:cNvSpPr>
          <p:nvPr>
            <p:ph idx="1"/>
          </p:nvPr>
        </p:nvSpPr>
        <p:spPr>
          <a:xfrm>
            <a:off x="5175720" y="1478702"/>
            <a:ext cx="7016280" cy="4024125"/>
          </a:xfrm>
        </p:spPr>
        <p:txBody>
          <a:bodyPr/>
          <a:lstStyle/>
          <a:p>
            <a:pPr marL="0" indent="0">
              <a:buNone/>
            </a:pPr>
            <a:r>
              <a:rPr lang="pl-PL" dirty="0" smtClean="0"/>
              <a:t/>
            </a:r>
            <a:br>
              <a:rPr lang="pl-PL" dirty="0" smtClean="0"/>
            </a:br>
            <a:r>
              <a:rPr lang="pl-PL" dirty="0" smtClean="0"/>
              <a:t/>
            </a:r>
            <a:br>
              <a:rPr lang="pl-PL" dirty="0" smtClean="0"/>
            </a:br>
            <a:r>
              <a:rPr lang="en-US" dirty="0"/>
              <a:t>Birth control pills are a kind of medicine with hormones that you take every day to prevent pregnancy. There are many different brands of pills. The pill is safe, affordable, and effective if you always take it on time. Besides preventing pregnancy, the pill has lots of other health benefits, too.</a:t>
            </a:r>
            <a:endParaRPr lang="pl-PL" dirty="0"/>
          </a:p>
        </p:txBody>
      </p:sp>
      <p:pic>
        <p:nvPicPr>
          <p:cNvPr id="5" name="Picture 4"/>
          <p:cNvPicPr>
            <a:picLocks noChangeAspect="1"/>
          </p:cNvPicPr>
          <p:nvPr/>
        </p:nvPicPr>
        <p:blipFill>
          <a:blip r:embed="rId3"/>
          <a:stretch>
            <a:fillRect/>
          </a:stretch>
        </p:blipFill>
        <p:spPr>
          <a:xfrm>
            <a:off x="7210699" y="4060982"/>
            <a:ext cx="4981301" cy="2797018"/>
          </a:xfrm>
          <a:prstGeom prst="rect">
            <a:avLst/>
          </a:prstGeom>
        </p:spPr>
      </p:pic>
      <p:sp>
        <p:nvSpPr>
          <p:cNvPr id="7" name="TextBox 6"/>
          <p:cNvSpPr txBox="1"/>
          <p:nvPr/>
        </p:nvSpPr>
        <p:spPr>
          <a:xfrm>
            <a:off x="708221" y="2013048"/>
            <a:ext cx="3971109" cy="523220"/>
          </a:xfrm>
          <a:prstGeom prst="rect">
            <a:avLst/>
          </a:prstGeom>
          <a:noFill/>
        </p:spPr>
        <p:txBody>
          <a:bodyPr wrap="square" rtlCol="0">
            <a:spAutoFit/>
          </a:bodyPr>
          <a:lstStyle/>
          <a:p>
            <a:r>
              <a:rPr lang="pl-PL" sz="2800" dirty="0" smtClean="0">
                <a:solidFill>
                  <a:schemeClr val="accent2">
                    <a:lumMod val="60000"/>
                    <a:lumOff val="40000"/>
                  </a:schemeClr>
                </a:solidFill>
              </a:rPr>
              <a:t>BIRTH CONTROL PILL</a:t>
            </a:r>
            <a:endParaRPr lang="pl-PL" sz="2800" dirty="0">
              <a:solidFill>
                <a:schemeClr val="accent2">
                  <a:lumMod val="60000"/>
                  <a:lumOff val="40000"/>
                </a:schemeClr>
              </a:solidFill>
            </a:endParaRPr>
          </a:p>
        </p:txBody>
      </p:sp>
    </p:spTree>
    <p:extLst>
      <p:ext uri="{BB962C8B-B14F-4D97-AF65-F5344CB8AC3E}">
        <p14:creationId xmlns:p14="http://schemas.microsoft.com/office/powerpoint/2010/main" val="12264578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949" y="476990"/>
            <a:ext cx="9363892" cy="1293028"/>
          </a:xfrm>
        </p:spPr>
        <p:txBody>
          <a:bodyPr/>
          <a:lstStyle/>
          <a:p>
            <a:r>
              <a:rPr lang="pl-PL" dirty="0" smtClean="0"/>
              <a:t>Birth control pill – the benefits</a:t>
            </a:r>
            <a:endParaRPr lang="pl-PL" dirty="0"/>
          </a:p>
        </p:txBody>
      </p:sp>
      <p:sp>
        <p:nvSpPr>
          <p:cNvPr id="3" name="Content Placeholder 2"/>
          <p:cNvSpPr>
            <a:spLocks noGrp="1"/>
          </p:cNvSpPr>
          <p:nvPr>
            <p:ph idx="1"/>
          </p:nvPr>
        </p:nvSpPr>
        <p:spPr>
          <a:xfrm>
            <a:off x="542109" y="1867989"/>
            <a:ext cx="10820400" cy="4598125"/>
          </a:xfrm>
        </p:spPr>
        <p:txBody>
          <a:bodyPr>
            <a:normAutofit fontScale="85000" lnSpcReduction="20000"/>
          </a:bodyPr>
          <a:lstStyle/>
          <a:p>
            <a:pPr marL="0" indent="0">
              <a:buNone/>
            </a:pPr>
            <a:r>
              <a:rPr lang="en-US" sz="2600" dirty="0"/>
              <a:t>The combination pill </a:t>
            </a:r>
            <a:r>
              <a:rPr lang="en-US" sz="2600" dirty="0" smtClean="0"/>
              <a:t>can</a:t>
            </a:r>
            <a:r>
              <a:rPr lang="pl-PL" sz="2600" dirty="0" smtClean="0"/>
              <a:t> </a:t>
            </a:r>
            <a:r>
              <a:rPr lang="en-US" sz="2600" dirty="0" smtClean="0"/>
              <a:t>reduce </a:t>
            </a:r>
            <a:r>
              <a:rPr lang="en-US" sz="2600" dirty="0"/>
              <a:t>or help </a:t>
            </a:r>
            <a:r>
              <a:rPr lang="en-US" sz="2600" dirty="0" smtClean="0"/>
              <a:t>prevent:</a:t>
            </a:r>
            <a:endParaRPr lang="pl-PL" sz="2600" dirty="0" smtClean="0"/>
          </a:p>
          <a:p>
            <a:r>
              <a:rPr lang="pl-PL" sz="2600" dirty="0"/>
              <a:t>a</a:t>
            </a:r>
            <a:r>
              <a:rPr lang="en-US" sz="2600" dirty="0" err="1" smtClean="0"/>
              <a:t>cne</a:t>
            </a:r>
            <a:endParaRPr lang="pl-PL" sz="2600" dirty="0" smtClean="0"/>
          </a:p>
          <a:p>
            <a:r>
              <a:rPr lang="en-US" sz="2600" dirty="0" smtClean="0"/>
              <a:t>bone thinning</a:t>
            </a:r>
            <a:endParaRPr lang="pl-PL" sz="2600" dirty="0" smtClean="0"/>
          </a:p>
          <a:p>
            <a:r>
              <a:rPr lang="en-US" sz="2600" dirty="0" smtClean="0"/>
              <a:t>cysts </a:t>
            </a:r>
            <a:r>
              <a:rPr lang="en-US" sz="2600" dirty="0"/>
              <a:t>in the breasts and </a:t>
            </a:r>
            <a:r>
              <a:rPr lang="en-US" sz="2600" dirty="0" smtClean="0"/>
              <a:t>ovaries</a:t>
            </a:r>
            <a:endParaRPr lang="pl-PL" sz="2600" dirty="0" smtClean="0"/>
          </a:p>
          <a:p>
            <a:r>
              <a:rPr lang="en-US" sz="2600" dirty="0" smtClean="0"/>
              <a:t>endometrial </a:t>
            </a:r>
            <a:r>
              <a:rPr lang="en-US" sz="2600" dirty="0"/>
              <a:t>and ovarian </a:t>
            </a:r>
            <a:r>
              <a:rPr lang="en-US" sz="2600" dirty="0" smtClean="0"/>
              <a:t>cancers</a:t>
            </a:r>
            <a:endParaRPr lang="pl-PL" sz="2600" dirty="0" smtClean="0"/>
          </a:p>
          <a:p>
            <a:r>
              <a:rPr lang="en-US" sz="2600" dirty="0" smtClean="0"/>
              <a:t>serious </a:t>
            </a:r>
            <a:r>
              <a:rPr lang="en-US" sz="2600" dirty="0"/>
              <a:t>infections in the ovaries, fallopian tubes, and </a:t>
            </a:r>
            <a:r>
              <a:rPr lang="en-US" sz="2600" dirty="0" smtClean="0"/>
              <a:t>uterus</a:t>
            </a:r>
            <a:endParaRPr lang="pl-PL" sz="2600" dirty="0" smtClean="0"/>
          </a:p>
          <a:p>
            <a:r>
              <a:rPr lang="en-US" sz="2600" dirty="0" smtClean="0"/>
              <a:t>iron </a:t>
            </a:r>
            <a:r>
              <a:rPr lang="en-US" sz="2600" dirty="0"/>
              <a:t>deficiency (</a:t>
            </a:r>
            <a:r>
              <a:rPr lang="en-US" sz="2600" dirty="0" smtClean="0"/>
              <a:t>an</a:t>
            </a:r>
            <a:r>
              <a:rPr lang="pl-PL" sz="2600" dirty="0" smtClean="0"/>
              <a:t>a</a:t>
            </a:r>
            <a:r>
              <a:rPr lang="en-US" sz="2600" dirty="0" err="1" smtClean="0"/>
              <a:t>emia</a:t>
            </a:r>
            <a:r>
              <a:rPr lang="en-US" sz="2600" dirty="0" smtClean="0"/>
              <a:t>)</a:t>
            </a:r>
            <a:endParaRPr lang="pl-PL" sz="2600" dirty="0" smtClean="0"/>
          </a:p>
          <a:p>
            <a:r>
              <a:rPr lang="en-US" sz="2600" dirty="0" smtClean="0"/>
              <a:t>PMS </a:t>
            </a:r>
            <a:r>
              <a:rPr lang="en-US" sz="2600" dirty="0"/>
              <a:t>(premenstrual syndrome</a:t>
            </a:r>
            <a:r>
              <a:rPr lang="en-US" sz="2600" dirty="0" smtClean="0"/>
              <a:t>)</a:t>
            </a:r>
            <a:r>
              <a:rPr lang="pl-PL" sz="2600" dirty="0" smtClean="0"/>
              <a:t>.</a:t>
            </a:r>
            <a:br>
              <a:rPr lang="pl-PL" sz="2600" dirty="0" smtClean="0"/>
            </a:br>
            <a:endParaRPr lang="pl-PL" sz="2600" dirty="0"/>
          </a:p>
          <a:p>
            <a:pPr marL="0" indent="0">
              <a:buNone/>
            </a:pPr>
            <a:r>
              <a:rPr lang="pl-PL" sz="2600" dirty="0" smtClean="0"/>
              <a:t>The other benefits:</a:t>
            </a:r>
          </a:p>
          <a:p>
            <a:r>
              <a:rPr lang="pl-PL" sz="2600" dirty="0"/>
              <a:t>t</a:t>
            </a:r>
            <a:r>
              <a:rPr lang="pl-PL" sz="2600" dirty="0" smtClean="0"/>
              <a:t>he pill makes your period regular and easy to predict</a:t>
            </a:r>
          </a:p>
          <a:p>
            <a:r>
              <a:rPr lang="pl-PL" sz="2600" dirty="0"/>
              <a:t>t</a:t>
            </a:r>
            <a:r>
              <a:rPr lang="pl-PL" sz="2600" dirty="0" smtClean="0"/>
              <a:t>he pill is convenient</a:t>
            </a:r>
          </a:p>
          <a:p>
            <a:r>
              <a:rPr lang="pl-PL" sz="2600" dirty="0"/>
              <a:t>y</a:t>
            </a:r>
            <a:r>
              <a:rPr lang="en-US" sz="2600" dirty="0" err="1" smtClean="0"/>
              <a:t>ou</a:t>
            </a:r>
            <a:r>
              <a:rPr lang="en-US" sz="2600" dirty="0" smtClean="0"/>
              <a:t> </a:t>
            </a:r>
            <a:r>
              <a:rPr lang="en-US" sz="2600" dirty="0"/>
              <a:t>can get pregnant right away when you stop taking the </a:t>
            </a:r>
            <a:r>
              <a:rPr lang="en-US" sz="2600" dirty="0" smtClean="0"/>
              <a:t>pill</a:t>
            </a:r>
            <a:r>
              <a:rPr lang="pl-PL" sz="2600" dirty="0" smtClean="0"/>
              <a:t>.</a:t>
            </a:r>
          </a:p>
          <a:p>
            <a:endParaRPr lang="pl-PL" dirty="0"/>
          </a:p>
        </p:txBody>
      </p:sp>
    </p:spTree>
    <p:extLst>
      <p:ext uri="{BB962C8B-B14F-4D97-AF65-F5344CB8AC3E}">
        <p14:creationId xmlns:p14="http://schemas.microsoft.com/office/powerpoint/2010/main" val="158990695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557</TotalTime>
  <Words>901</Words>
  <Application>Microsoft Office PowerPoint</Application>
  <PresentationFormat>Widescreen</PresentationFormat>
  <Paragraphs>188</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Century Gothic</vt:lpstr>
      <vt:lpstr>Vapor Trail</vt:lpstr>
      <vt:lpstr>CONTRACEPTION</vt:lpstr>
      <vt:lpstr>Methods of contraception</vt:lpstr>
      <vt:lpstr>Long-acting reversible contraception</vt:lpstr>
      <vt:lpstr>Intra uterine device (iud)</vt:lpstr>
      <vt:lpstr>Long-acting reversible contraception</vt:lpstr>
      <vt:lpstr>The birth control implants</vt:lpstr>
      <vt:lpstr>Long-acting reversible contraception</vt:lpstr>
      <vt:lpstr>HORMONAL CONTRACEPTION</vt:lpstr>
      <vt:lpstr>Birth control pill – the benefits</vt:lpstr>
      <vt:lpstr>Birth control pill</vt:lpstr>
      <vt:lpstr>HORMONAL CONTRACEPTION</vt:lpstr>
      <vt:lpstr>Birth control shot</vt:lpstr>
      <vt:lpstr>Barrier methods</vt:lpstr>
      <vt:lpstr>Barrier methods</vt:lpstr>
      <vt:lpstr>Barrier methods</vt:lpstr>
      <vt:lpstr>Fertility awareness methods (fams)</vt:lpstr>
      <vt:lpstr>Fertility awareness methods (fams)</vt:lpstr>
      <vt:lpstr>Permanent contraception</vt:lpstr>
      <vt:lpstr>PERMANENT CONTARCEPTION</vt:lpstr>
      <vt:lpstr>Permanent contraception</vt:lpstr>
      <vt:lpstr>Vocabulary:</vt:lpstr>
      <vt:lpstr>Bibliography: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dc:title>
  <dc:creator>Kornelia Wanat</dc:creator>
  <cp:lastModifiedBy>Kornelia Wanat</cp:lastModifiedBy>
  <cp:revision>53</cp:revision>
  <dcterms:created xsi:type="dcterms:W3CDTF">2017-10-09T14:04:47Z</dcterms:created>
  <dcterms:modified xsi:type="dcterms:W3CDTF">2017-10-17T15:04:24Z</dcterms:modified>
</cp:coreProperties>
</file>