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3" r:id="rId4"/>
    <p:sldId id="264" r:id="rId5"/>
    <p:sldId id="260" r:id="rId6"/>
    <p:sldId id="259" r:id="rId7"/>
    <p:sldId id="262" r:id="rId8"/>
    <p:sldId id="270" r:id="rId9"/>
    <p:sldId id="265" r:id="rId10"/>
    <p:sldId id="266" r:id="rId11"/>
    <p:sldId id="267" r:id="rId12"/>
    <p:sldId id="268" r:id="rId13"/>
    <p:sldId id="271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294FC-EB86-4976-B7F4-488A3A5D2058}" type="datetimeFigureOut">
              <a:rPr lang="en-GB" smtClean="0"/>
              <a:pPr/>
              <a:t>13/06/2015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DA0F0-57E0-4D24-B2DA-86A76B97959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765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473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123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454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8709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723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693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711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580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787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070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970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370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DA0F0-57E0-4D24-B2DA-86A76B97959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293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FC637-0E3F-46D6-B641-B204DE82FCA5}" type="datetimeFigureOut">
              <a:rPr lang="pl-PL" smtClean="0"/>
              <a:pPr/>
              <a:t>2015-06-13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94A05-0109-4FB2-B999-98036331F78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wsociety.org.uk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ctionary.law.com/" TargetMode="External"/><Relationship Id="rId5" Type="http://schemas.openxmlformats.org/officeDocument/2006/relationships/hyperlink" Target="http://www.wikipedia.org/" TargetMode="External"/><Relationship Id="rId4" Type="http://schemas.openxmlformats.org/officeDocument/2006/relationships/hyperlink" Target="http://www.barcouncil.org.uk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sz="5400" b="1" dirty="0" smtClean="0"/>
              <a:t>Legal Profession in </a:t>
            </a:r>
            <a:r>
              <a:rPr lang="pl-PL" sz="5400" b="1" strike="sngStrike" dirty="0" smtClean="0">
                <a:solidFill>
                  <a:srgbClr val="FF0000"/>
                </a:solidFill>
              </a:rPr>
              <a:t/>
            </a:r>
            <a:br>
              <a:rPr lang="pl-PL" sz="5400" b="1" strike="sngStrike" dirty="0" smtClean="0">
                <a:solidFill>
                  <a:srgbClr val="FF0000"/>
                </a:solidFill>
              </a:rPr>
            </a:br>
            <a:r>
              <a:rPr lang="pl-PL" sz="5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England and Wales</a:t>
            </a:r>
            <a:endParaRPr lang="pl-PL" sz="5400" b="1" strike="sngStrik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Anita Ostafińska</a:t>
            </a:r>
          </a:p>
          <a:p>
            <a:pPr algn="r"/>
            <a:r>
              <a:rPr 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Uniwersytet Rzeszowski</a:t>
            </a:r>
          </a:p>
          <a:p>
            <a:pPr algn="r"/>
            <a:r>
              <a:rPr 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Kierunek: Prawo, rok III</a:t>
            </a:r>
          </a:p>
          <a:p>
            <a:pPr algn="r"/>
            <a:r>
              <a:rPr 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Prowadzący: mgr Krzysztof Tucholski</a:t>
            </a:r>
            <a:endParaRPr lang="pl-PL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Admin\Desktop\ur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0"/>
            <a:ext cx="2143125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pl-PL" dirty="0" err="1" smtClean="0"/>
              <a:t>Glossary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285860"/>
            <a:ext cx="8186766" cy="4840303"/>
          </a:xfrm>
        </p:spPr>
        <p:txBody>
          <a:bodyPr>
            <a:noAutofit/>
          </a:bodyPr>
          <a:lstStyle/>
          <a:p>
            <a:r>
              <a:rPr lang="pl-PL" sz="1800" b="1" dirty="0"/>
              <a:t>to </a:t>
            </a:r>
            <a:r>
              <a:rPr lang="pl-PL" sz="1800" b="1" dirty="0" err="1"/>
              <a:t>act</a:t>
            </a:r>
            <a:r>
              <a:rPr lang="pl-PL" sz="1800" b="1" dirty="0"/>
              <a:t> for a </a:t>
            </a:r>
            <a:r>
              <a:rPr lang="pl-PL" sz="1800" b="1" dirty="0" err="1"/>
              <a:t>client</a:t>
            </a:r>
            <a:r>
              <a:rPr lang="pl-PL" sz="1800" b="1" dirty="0"/>
              <a:t> </a:t>
            </a:r>
            <a:r>
              <a:rPr lang="pl-PL" sz="1800" dirty="0"/>
              <a:t>- </a:t>
            </a:r>
            <a:r>
              <a:rPr lang="pl-PL" sz="1800" dirty="0" smtClean="0"/>
              <a:t>reprezentować klienta</a:t>
            </a:r>
            <a:endParaRPr lang="pl-PL" sz="1800" dirty="0"/>
          </a:p>
          <a:p>
            <a:r>
              <a:rPr lang="pl-PL" sz="1800" b="1" dirty="0"/>
              <a:t>to </a:t>
            </a:r>
            <a:r>
              <a:rPr lang="pl-PL" sz="1800" b="1" dirty="0" err="1"/>
              <a:t>admit</a:t>
            </a:r>
            <a:r>
              <a:rPr lang="pl-PL" sz="1800" b="1" dirty="0"/>
              <a:t> to </a:t>
            </a:r>
            <a:r>
              <a:rPr lang="pl-PL" sz="1800" b="1" dirty="0" err="1"/>
              <a:t>the</a:t>
            </a:r>
            <a:r>
              <a:rPr lang="pl-PL" sz="1800" b="1" dirty="0"/>
              <a:t> bar </a:t>
            </a:r>
            <a:r>
              <a:rPr lang="pl-PL" sz="1800" dirty="0"/>
              <a:t>- </a:t>
            </a:r>
            <a:r>
              <a:rPr lang="pl-PL" sz="1800" dirty="0" smtClean="0"/>
              <a:t>zostać </a:t>
            </a:r>
            <a:r>
              <a:rPr lang="pl-PL" sz="1800" dirty="0"/>
              <a:t>przyjętym do palestry</a:t>
            </a:r>
          </a:p>
          <a:p>
            <a:r>
              <a:rPr lang="pl-PL" sz="1800" b="1" dirty="0" err="1"/>
              <a:t>apparel</a:t>
            </a:r>
            <a:r>
              <a:rPr lang="pl-PL" sz="1800" b="1" dirty="0"/>
              <a:t> </a:t>
            </a:r>
            <a:r>
              <a:rPr lang="pl-PL" sz="1800" dirty="0"/>
              <a:t>- strój</a:t>
            </a:r>
          </a:p>
          <a:p>
            <a:r>
              <a:rPr lang="pl-PL" sz="1800" b="1" dirty="0"/>
              <a:t>to </a:t>
            </a:r>
            <a:r>
              <a:rPr lang="pl-PL" sz="1800" b="1" dirty="0" err="1"/>
              <a:t>appear</a:t>
            </a:r>
            <a:r>
              <a:rPr lang="pl-PL" sz="1800" b="1" dirty="0"/>
              <a:t> in </a:t>
            </a:r>
            <a:r>
              <a:rPr lang="pl-PL" sz="1800" dirty="0" err="1" smtClean="0"/>
              <a:t>court</a:t>
            </a:r>
            <a:r>
              <a:rPr lang="pl-PL" sz="1800" dirty="0" smtClean="0">
                <a:solidFill>
                  <a:srgbClr val="FF0000"/>
                </a:solidFill>
              </a:rPr>
              <a:t> </a:t>
            </a:r>
            <a:r>
              <a:rPr lang="pl-PL" sz="1800" dirty="0" smtClean="0"/>
              <a:t>- pojawić </a:t>
            </a:r>
            <a:r>
              <a:rPr lang="pl-PL" sz="1800" dirty="0"/>
              <a:t>się w sądzie</a:t>
            </a:r>
          </a:p>
          <a:p>
            <a:r>
              <a:rPr lang="pl-PL" sz="1800" b="1" dirty="0" err="1"/>
              <a:t>apprenticeship</a:t>
            </a:r>
            <a:r>
              <a:rPr lang="pl-PL" sz="1800" dirty="0"/>
              <a:t> - </a:t>
            </a:r>
            <a:r>
              <a:rPr lang="pl-PL" sz="1800" dirty="0" smtClean="0"/>
              <a:t>aplikacja</a:t>
            </a:r>
          </a:p>
          <a:p>
            <a:r>
              <a:rPr lang="pl-PL" sz="1800" b="1" dirty="0" err="1" smtClean="0"/>
              <a:t>The</a:t>
            </a:r>
            <a:r>
              <a:rPr lang="pl-PL" sz="1800" b="1" dirty="0" smtClean="0"/>
              <a:t> </a:t>
            </a:r>
            <a:r>
              <a:rPr lang="pl-PL" sz="1800" b="1" dirty="0"/>
              <a:t>Bar </a:t>
            </a:r>
            <a:r>
              <a:rPr lang="pl-PL" sz="1800" dirty="0"/>
              <a:t>- palestra</a:t>
            </a:r>
          </a:p>
          <a:p>
            <a:r>
              <a:rPr lang="pl-PL" sz="1800" b="1" dirty="0" err="1" smtClean="0"/>
              <a:t>barrister</a:t>
            </a:r>
            <a:r>
              <a:rPr lang="pl-PL" sz="1800" dirty="0" smtClean="0"/>
              <a:t> </a:t>
            </a:r>
            <a:r>
              <a:rPr lang="pl-PL" sz="1800" dirty="0"/>
              <a:t>- adwokat, </a:t>
            </a:r>
            <a:r>
              <a:rPr lang="pl-PL" sz="1800" dirty="0" smtClean="0"/>
              <a:t>obrońca</a:t>
            </a:r>
            <a:endParaRPr lang="pl-PL" sz="1800" dirty="0"/>
          </a:p>
          <a:p>
            <a:r>
              <a:rPr lang="pl-PL" sz="1800" dirty="0" err="1" smtClean="0"/>
              <a:t>case</a:t>
            </a:r>
            <a:r>
              <a:rPr lang="pl-PL" sz="1800" dirty="0" smtClean="0"/>
              <a:t> </a:t>
            </a:r>
            <a:r>
              <a:rPr lang="pl-PL" sz="1800" dirty="0" err="1" smtClean="0"/>
              <a:t>files</a:t>
            </a:r>
            <a:r>
              <a:rPr lang="pl-PL" sz="1800" dirty="0" smtClean="0"/>
              <a:t> - </a:t>
            </a:r>
            <a:r>
              <a:rPr lang="pl-PL" sz="1800" dirty="0"/>
              <a:t>akta sprawy</a:t>
            </a:r>
          </a:p>
          <a:p>
            <a:r>
              <a:rPr lang="pl-PL" sz="1800" b="1" dirty="0"/>
              <a:t>to </a:t>
            </a:r>
            <a:r>
              <a:rPr lang="pl-PL" sz="1800" b="1" dirty="0" err="1"/>
              <a:t>conduct</a:t>
            </a:r>
            <a:r>
              <a:rPr lang="pl-PL" sz="1800" b="1" dirty="0"/>
              <a:t> </a:t>
            </a:r>
            <a:r>
              <a:rPr lang="pl-PL" sz="1800" b="1" dirty="0" err="1"/>
              <a:t>litigation</a:t>
            </a:r>
            <a:r>
              <a:rPr lang="pl-PL" sz="1800" b="1" dirty="0"/>
              <a:t> </a:t>
            </a:r>
            <a:r>
              <a:rPr lang="pl-PL" sz="1800" dirty="0"/>
              <a:t>- </a:t>
            </a:r>
            <a:r>
              <a:rPr lang="pl-PL" sz="1800" dirty="0" smtClean="0"/>
              <a:t>prowadzić </a:t>
            </a:r>
            <a:r>
              <a:rPr lang="pl-PL" sz="1800" dirty="0"/>
              <a:t>sprawę w sądzie</a:t>
            </a:r>
          </a:p>
          <a:p>
            <a:r>
              <a:rPr lang="pl-PL" sz="1800" b="1" dirty="0" smtClean="0"/>
              <a:t>to </a:t>
            </a:r>
            <a:r>
              <a:rPr lang="pl-PL" sz="1800" b="1" dirty="0"/>
              <a:t>draft </a:t>
            </a:r>
            <a:r>
              <a:rPr lang="pl-PL" sz="1800" b="1" dirty="0" err="1"/>
              <a:t>pleadings</a:t>
            </a:r>
            <a:r>
              <a:rPr lang="pl-PL" sz="1800" b="1" dirty="0"/>
              <a:t> </a:t>
            </a:r>
            <a:r>
              <a:rPr lang="pl-PL" sz="1800" dirty="0"/>
              <a:t>- </a:t>
            </a:r>
            <a:r>
              <a:rPr lang="pl-PL" sz="1800" dirty="0" smtClean="0"/>
              <a:t>przygotować </a:t>
            </a:r>
            <a:r>
              <a:rPr lang="pl-PL" sz="1800" dirty="0"/>
              <a:t>pisma procesowe</a:t>
            </a:r>
          </a:p>
          <a:p>
            <a:r>
              <a:rPr lang="pl-PL" sz="1800" b="1" dirty="0"/>
              <a:t>to </a:t>
            </a:r>
            <a:r>
              <a:rPr lang="pl-PL" sz="1800" b="1" dirty="0" err="1"/>
              <a:t>exercise</a:t>
            </a:r>
            <a:r>
              <a:rPr lang="pl-PL" sz="1800" b="1" dirty="0"/>
              <a:t> </a:t>
            </a:r>
            <a:r>
              <a:rPr lang="pl-PL" sz="1800" b="1" dirty="0" err="1"/>
              <a:t>the</a:t>
            </a:r>
            <a:r>
              <a:rPr lang="pl-PL" sz="1800" b="1" dirty="0"/>
              <a:t> </a:t>
            </a:r>
            <a:r>
              <a:rPr lang="pl-PL" sz="1800" b="1" dirty="0" err="1"/>
              <a:t>right</a:t>
            </a:r>
            <a:r>
              <a:rPr lang="pl-PL" sz="1800" b="1" dirty="0"/>
              <a:t> </a:t>
            </a:r>
            <a:r>
              <a:rPr lang="pl-PL" sz="1800" dirty="0"/>
              <a:t>- </a:t>
            </a:r>
            <a:r>
              <a:rPr lang="pl-PL" sz="1800" dirty="0" smtClean="0"/>
              <a:t>korzystać </a:t>
            </a:r>
            <a:r>
              <a:rPr lang="pl-PL" sz="1800" dirty="0"/>
              <a:t>z </a:t>
            </a:r>
            <a:r>
              <a:rPr lang="pl-PL" sz="1800" dirty="0" smtClean="0"/>
              <a:t>prawa</a:t>
            </a: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pl-PL" sz="1800" b="1" dirty="0" err="1"/>
              <a:t>hearing</a:t>
            </a:r>
            <a:r>
              <a:rPr lang="pl-PL" sz="1800" dirty="0"/>
              <a:t> - rozprawa sądowa</a:t>
            </a:r>
          </a:p>
          <a:p>
            <a:r>
              <a:rPr lang="pl-PL" sz="1800" b="1" dirty="0" err="1"/>
              <a:t>judge</a:t>
            </a:r>
            <a:r>
              <a:rPr lang="pl-PL" sz="1800" dirty="0"/>
              <a:t> - sędzia</a:t>
            </a:r>
          </a:p>
          <a:p>
            <a:r>
              <a:rPr lang="pl-PL" sz="1800" b="1" dirty="0" smtClean="0"/>
              <a:t>The </a:t>
            </a:r>
            <a:r>
              <a:rPr lang="pl-PL" sz="1800" b="1" dirty="0"/>
              <a:t>Law </a:t>
            </a:r>
            <a:r>
              <a:rPr lang="pl-PL" sz="1800" b="1" dirty="0" err="1"/>
              <a:t>S</a:t>
            </a:r>
            <a:r>
              <a:rPr lang="pl-PL" sz="1800" b="1" dirty="0" err="1" smtClean="0"/>
              <a:t>ociety</a:t>
            </a:r>
            <a:r>
              <a:rPr lang="pl-PL" sz="1800" b="1" dirty="0" smtClean="0"/>
              <a:t> </a:t>
            </a:r>
            <a:r>
              <a:rPr lang="pl-PL" sz="1800" dirty="0"/>
              <a:t>- Izba </a:t>
            </a:r>
            <a:r>
              <a:rPr lang="pl-PL" sz="1800" dirty="0" smtClean="0"/>
              <a:t>Radców Prawnych (Solicitors)</a:t>
            </a:r>
          </a:p>
          <a:p>
            <a:r>
              <a:rPr lang="pl-PL" sz="1800" b="1" dirty="0" smtClean="0"/>
              <a:t>Legal </a:t>
            </a:r>
            <a:r>
              <a:rPr lang="pl-PL" sz="1800" b="1" dirty="0" err="1"/>
              <a:t>Practice</a:t>
            </a:r>
            <a:r>
              <a:rPr lang="pl-PL" sz="1800" b="1" dirty="0"/>
              <a:t> </a:t>
            </a:r>
            <a:r>
              <a:rPr lang="pl-PL" sz="1800" b="1" dirty="0" err="1"/>
              <a:t>Course</a:t>
            </a:r>
            <a:r>
              <a:rPr lang="pl-PL" sz="1800" b="1" dirty="0"/>
              <a:t> </a:t>
            </a:r>
            <a:r>
              <a:rPr lang="pl-PL" sz="1800" dirty="0"/>
              <a:t>- staż w kancelarii prawniczej</a:t>
            </a:r>
          </a:p>
          <a:p>
            <a:r>
              <a:rPr lang="pl-PL" sz="1800" b="1" dirty="0" smtClean="0"/>
              <a:t>to </a:t>
            </a:r>
            <a:r>
              <a:rPr lang="pl-PL" sz="1800" b="1" dirty="0" err="1"/>
              <a:t>plead</a:t>
            </a:r>
            <a:r>
              <a:rPr lang="pl-PL" sz="1800" b="1" dirty="0"/>
              <a:t> </a:t>
            </a:r>
            <a:r>
              <a:rPr lang="pl-PL" sz="1800" b="1" dirty="0" err="1"/>
              <a:t>cases</a:t>
            </a:r>
            <a:r>
              <a:rPr lang="pl-PL" sz="1800" b="1" dirty="0"/>
              <a:t> </a:t>
            </a:r>
            <a:r>
              <a:rPr lang="pl-PL" sz="1800" dirty="0"/>
              <a:t>- </a:t>
            </a:r>
            <a:r>
              <a:rPr lang="pl-PL" sz="1800" dirty="0" smtClean="0"/>
              <a:t>reprezentowanie strony w postępowaniu sądowym</a:t>
            </a:r>
            <a:endParaRPr lang="pl-PL" sz="1800" strike="sngStrike" dirty="0"/>
          </a:p>
          <a:p>
            <a:r>
              <a:rPr lang="pl-PL" sz="1800" b="1" dirty="0" err="1" smtClean="0"/>
              <a:t>right</a:t>
            </a:r>
            <a:r>
              <a:rPr lang="pl-PL" sz="1800" b="1" dirty="0" smtClean="0"/>
              <a:t> </a:t>
            </a:r>
            <a:r>
              <a:rPr lang="pl-PL" sz="1800" b="1" dirty="0"/>
              <a:t>of </a:t>
            </a:r>
            <a:r>
              <a:rPr lang="pl-PL" sz="1800" b="1" dirty="0" err="1"/>
              <a:t>audience</a:t>
            </a:r>
            <a:r>
              <a:rPr lang="pl-PL" sz="1800" b="1" dirty="0"/>
              <a:t> </a:t>
            </a:r>
            <a:r>
              <a:rPr lang="pl-PL" sz="1800" dirty="0"/>
              <a:t>- prawo do </a:t>
            </a:r>
            <a:r>
              <a:rPr lang="pl-PL" sz="1800" dirty="0" smtClean="0"/>
              <a:t>wystąpień </a:t>
            </a:r>
            <a:r>
              <a:rPr lang="pl-PL" sz="1800" dirty="0"/>
              <a:t>w sądzie</a:t>
            </a:r>
          </a:p>
          <a:p>
            <a:r>
              <a:rPr lang="pl-PL" sz="1800" b="1" dirty="0" err="1"/>
              <a:t>solicitor</a:t>
            </a:r>
            <a:r>
              <a:rPr lang="pl-PL" sz="1800" dirty="0"/>
              <a:t> </a:t>
            </a:r>
            <a:r>
              <a:rPr lang="pl-PL" sz="1800" dirty="0" smtClean="0"/>
              <a:t>– radca prawny</a:t>
            </a:r>
            <a:endParaRPr lang="pl-PL" sz="1800" dirty="0"/>
          </a:p>
          <a:p>
            <a:r>
              <a:rPr lang="pl-PL" sz="1800" b="1" dirty="0" err="1" smtClean="0"/>
              <a:t>case</a:t>
            </a:r>
            <a:r>
              <a:rPr lang="pl-PL" sz="1800" b="1" dirty="0" smtClean="0"/>
              <a:t> </a:t>
            </a:r>
            <a:r>
              <a:rPr lang="pl-PL" sz="1800" b="1" dirty="0" err="1" smtClean="0"/>
              <a:t>preparation</a:t>
            </a:r>
            <a:r>
              <a:rPr lang="pl-PL" sz="1800" b="1" dirty="0" smtClean="0"/>
              <a:t> </a:t>
            </a:r>
            <a:r>
              <a:rPr lang="pl-PL" sz="1800" dirty="0"/>
              <a:t>- przygotowanie sprawy sądowej</a:t>
            </a:r>
          </a:p>
          <a:p>
            <a:r>
              <a:rPr lang="pl-PL" sz="1800" b="1" dirty="0" err="1"/>
              <a:t>training</a:t>
            </a:r>
            <a:r>
              <a:rPr lang="pl-PL" sz="1800" b="1" dirty="0"/>
              <a:t> </a:t>
            </a:r>
            <a:r>
              <a:rPr lang="pl-PL" sz="1800" b="1" dirty="0" err="1"/>
              <a:t>contract</a:t>
            </a:r>
            <a:r>
              <a:rPr lang="pl-PL" sz="1800" b="1" dirty="0"/>
              <a:t> </a:t>
            </a:r>
            <a:r>
              <a:rPr lang="pl-PL" sz="1800" dirty="0" smtClean="0"/>
              <a:t>– staż</a:t>
            </a:r>
          </a:p>
          <a:p>
            <a:r>
              <a:rPr lang="pl-PL" sz="1800" b="1" dirty="0" err="1" smtClean="0"/>
              <a:t>gown</a:t>
            </a:r>
            <a:r>
              <a:rPr lang="pl-PL" sz="1800" dirty="0" smtClean="0"/>
              <a:t> - toga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B</a:t>
            </a:r>
            <a:r>
              <a:rPr lang="pl-PL" b="1" dirty="0" smtClean="0"/>
              <a:t>ibliography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hlinkClick r:id="rId3"/>
              </a:rPr>
              <a:t>https://www.lawsociety.org.uk</a:t>
            </a:r>
            <a:endParaRPr lang="pl-PL" dirty="0" smtClean="0"/>
          </a:p>
          <a:p>
            <a:r>
              <a:rPr lang="pl-PL" dirty="0" smtClean="0">
                <a:hlinkClick r:id="rId4"/>
              </a:rPr>
              <a:t>http://www.barcouncil.org.uk</a:t>
            </a:r>
            <a:endParaRPr lang="pl-PL" dirty="0" smtClean="0"/>
          </a:p>
          <a:p>
            <a:r>
              <a:rPr lang="pl-PL" dirty="0" smtClean="0">
                <a:hlinkClick r:id="rId5"/>
              </a:rPr>
              <a:t>http://www.wikipedia.org</a:t>
            </a:r>
            <a:endParaRPr lang="pl-PL" dirty="0" smtClean="0"/>
          </a:p>
          <a:p>
            <a:r>
              <a:rPr lang="pl-PL" dirty="0" smtClean="0">
                <a:hlinkClick r:id="rId6"/>
              </a:rPr>
              <a:t>http://dictionary.law.com/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Thank you for attention !!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33794" name="Picture 2" descr="C:\Users\Admin\Desktop\lord-judge_1217847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571612"/>
            <a:ext cx="7229108" cy="4526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err="1" smtClean="0"/>
              <a:t>Branches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b="1" dirty="0" smtClean="0"/>
          </a:p>
          <a:p>
            <a:r>
              <a:rPr lang="en-US" b="1" dirty="0" smtClean="0"/>
              <a:t>Legal </a:t>
            </a:r>
            <a:r>
              <a:rPr lang="en-US" b="1" dirty="0"/>
              <a:t>professions in England and Wales</a:t>
            </a:r>
            <a:r>
              <a:rPr lang="en-US" dirty="0"/>
              <a:t> are divided between </a:t>
            </a:r>
            <a:r>
              <a:rPr lang="en-US" b="1" dirty="0"/>
              <a:t>two</a:t>
            </a:r>
            <a:r>
              <a:rPr lang="en-US" dirty="0"/>
              <a:t> distinct branches under </a:t>
            </a:r>
            <a:r>
              <a:rPr lang="en-US" dirty="0" smtClean="0"/>
              <a:t>the</a:t>
            </a:r>
            <a:r>
              <a:rPr lang="pl-PL" dirty="0" smtClean="0"/>
              <a:t> legal system</a:t>
            </a:r>
            <a:r>
              <a:rPr lang="en-US" dirty="0" smtClean="0"/>
              <a:t>, </a:t>
            </a:r>
            <a:r>
              <a:rPr lang="en-US" dirty="0"/>
              <a:t>those </a:t>
            </a:r>
            <a:r>
              <a:rPr lang="en-US" dirty="0" smtClean="0"/>
              <a:t>of</a:t>
            </a:r>
            <a:r>
              <a:rPr lang="en-US" dirty="0"/>
              <a:t> </a:t>
            </a:r>
            <a:r>
              <a:rPr lang="pl-PL" b="1" dirty="0" smtClean="0"/>
              <a:t>solicitors</a:t>
            </a:r>
            <a:r>
              <a:rPr lang="en-US" dirty="0"/>
              <a:t> and </a:t>
            </a:r>
            <a:r>
              <a:rPr lang="en-US" b="1" dirty="0" smtClean="0"/>
              <a:t>barri</a:t>
            </a:r>
            <a:r>
              <a:rPr lang="pl-PL" b="1" dirty="0" smtClean="0"/>
              <a:t>sters</a:t>
            </a:r>
            <a:r>
              <a:rPr lang="en-US" dirty="0" smtClean="0"/>
              <a:t>.</a:t>
            </a:r>
            <a:endParaRPr lang="pl-PL" dirty="0" smtClean="0"/>
          </a:p>
          <a:p>
            <a:r>
              <a:rPr lang="en-US" dirty="0" smtClean="0"/>
              <a:t>Each is governed by its own professional body</a:t>
            </a:r>
            <a:endParaRPr lang="pl-PL" dirty="0" smtClean="0"/>
          </a:p>
          <a:p>
            <a:r>
              <a:rPr lang="en-US" dirty="0" smtClean="0"/>
              <a:t>Solicitors are represented by the Law Society</a:t>
            </a:r>
            <a:r>
              <a:rPr lang="pl-PL" dirty="0"/>
              <a:t> </a:t>
            </a:r>
            <a:r>
              <a:rPr lang="en-US" dirty="0" smtClean="0"/>
              <a:t>barristers by the Bar Council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r-HR" b="1" dirty="0" smtClean="0"/>
              <a:t>The Law Society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governing body of solicitors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regulatory body that can set rules and discipline </a:t>
            </a:r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</a:t>
            </a:r>
            <a:r>
              <a:rPr lang="hr-H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solicitors</a:t>
            </a:r>
            <a:endParaRPr lang="hr-H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representative of the interests of solicitors</a:t>
            </a:r>
          </a:p>
          <a:p>
            <a:endParaRPr lang="pl-PL" dirty="0"/>
          </a:p>
        </p:txBody>
      </p:sp>
      <p:pic>
        <p:nvPicPr>
          <p:cNvPr id="20482" name="Picture 2" descr="C:\Users\Admin\Desktop\lar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571876"/>
            <a:ext cx="4381500" cy="2628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The Bar Council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governing body of barristers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Regulated by a Code of Conduct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Regulatory and representative functions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purpose: to maintain and enhance professional standards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hr-H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Complaints against barristers are handled by the Bar Standards Board</a:t>
            </a:r>
          </a:p>
          <a:p>
            <a:endParaRPr lang="pl-PL" dirty="0"/>
          </a:p>
        </p:txBody>
      </p:sp>
      <p:pic>
        <p:nvPicPr>
          <p:cNvPr id="21506" name="Picture 2" descr="C:\Users\Admin\Desktop\Bar-Council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5572140"/>
            <a:ext cx="3019425" cy="895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Definitions</a:t>
            </a:r>
            <a:r>
              <a:rPr lang="pl-PL" dirty="0" smtClean="0"/>
              <a:t> 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/>
              <a:t>Solicitor</a:t>
            </a:r>
            <a:r>
              <a:rPr lang="pl-PL" sz="2400" dirty="0" smtClean="0"/>
              <a:t> - </a:t>
            </a:r>
            <a:r>
              <a:rPr lang="en-US" sz="2400" dirty="0"/>
              <a:t> </a:t>
            </a:r>
            <a:r>
              <a:rPr lang="pl-PL" sz="2400" dirty="0" err="1" smtClean="0"/>
              <a:t>is</a:t>
            </a:r>
            <a:r>
              <a:rPr lang="pl-PL" sz="2400" dirty="0" smtClean="0"/>
              <a:t> a</a:t>
            </a:r>
            <a:r>
              <a:rPr lang="en-US" sz="2400" dirty="0" smtClean="0"/>
              <a:t> lawyer that  restricts his or her practice to</a:t>
            </a:r>
            <a:r>
              <a:rPr lang="pl-PL" sz="2400" dirty="0" smtClean="0"/>
              <a:t> </a:t>
            </a:r>
            <a:r>
              <a:rPr lang="en-US" sz="2400" dirty="0" smtClean="0"/>
              <a:t>giving legal advice and </a:t>
            </a:r>
            <a:r>
              <a:rPr lang="en-US" sz="2400" dirty="0" err="1" smtClean="0"/>
              <a:t>prepa</a:t>
            </a:r>
            <a:r>
              <a:rPr lang="pl-PL" sz="2400" dirty="0" err="1" smtClean="0"/>
              <a:t>res</a:t>
            </a:r>
            <a:r>
              <a:rPr lang="en-US" sz="2400" dirty="0" smtClean="0"/>
              <a:t> formal legal documents, and </a:t>
            </a:r>
            <a:r>
              <a:rPr lang="pl-PL" sz="2400" dirty="0" err="1" smtClean="0"/>
              <a:t>does</a:t>
            </a:r>
            <a:r>
              <a:rPr lang="pl-PL" sz="2400" dirty="0" smtClean="0"/>
              <a:t> not </a:t>
            </a:r>
            <a:r>
              <a:rPr lang="en-US" sz="2400" dirty="0" smtClean="0"/>
              <a:t>normally litigate</a:t>
            </a:r>
            <a:r>
              <a:rPr lang="pl-PL" sz="2400" dirty="0" smtClean="0"/>
              <a:t>. A </a:t>
            </a:r>
            <a:r>
              <a:rPr lang="pl-PL" sz="2400" dirty="0" err="1" smtClean="0"/>
              <a:t>solicitor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a</a:t>
            </a:r>
            <a:r>
              <a:rPr lang="pl-PL" sz="2400" dirty="0"/>
              <a:t> </a:t>
            </a:r>
            <a:r>
              <a:rPr lang="pl-PL" sz="2400" dirty="0" err="1" smtClean="0"/>
              <a:t>member</a:t>
            </a:r>
            <a:r>
              <a:rPr lang="pl-PL" sz="2400" dirty="0"/>
              <a:t> </a:t>
            </a:r>
            <a:r>
              <a:rPr lang="en-US" sz="2400" dirty="0" smtClean="0"/>
              <a:t>of</a:t>
            </a:r>
            <a:r>
              <a:rPr lang="pl-PL" sz="2400" dirty="0" smtClean="0"/>
              <a:t> </a:t>
            </a:r>
            <a:r>
              <a:rPr lang="en-US" sz="2400" dirty="0" smtClean="0"/>
              <a:t>the</a:t>
            </a:r>
            <a:r>
              <a:rPr lang="pl-PL" sz="2400" dirty="0"/>
              <a:t> </a:t>
            </a:r>
            <a:r>
              <a:rPr lang="pl-PL" sz="2400" dirty="0" err="1" smtClean="0"/>
              <a:t>legal</a:t>
            </a:r>
            <a:r>
              <a:rPr lang="pl-PL" sz="2400" dirty="0"/>
              <a:t> </a:t>
            </a:r>
            <a:r>
              <a:rPr lang="pl-PL" sz="2400" dirty="0" err="1" smtClean="0"/>
              <a:t>profession</a:t>
            </a:r>
            <a:r>
              <a:rPr lang="en-US" sz="2400" dirty="0" smtClean="0"/>
              <a:t> </a:t>
            </a:r>
            <a:r>
              <a:rPr lang="pl-PL" sz="2400" dirty="0" err="1" smtClean="0"/>
              <a:t>qualified</a:t>
            </a:r>
            <a:r>
              <a:rPr lang="en-US" sz="2400" dirty="0" smtClean="0"/>
              <a:t> to </a:t>
            </a:r>
            <a:r>
              <a:rPr lang="pl-PL" sz="2400" dirty="0" err="1" smtClean="0"/>
              <a:t>deal</a:t>
            </a:r>
            <a:r>
              <a:rPr lang="en-US" sz="2400" dirty="0" smtClean="0"/>
              <a:t> with </a:t>
            </a:r>
            <a:r>
              <a:rPr lang="pl-PL" sz="2400" dirty="0" err="1" smtClean="0"/>
              <a:t>conveyancing</a:t>
            </a:r>
            <a:r>
              <a:rPr lang="en-US" sz="2400" dirty="0" smtClean="0"/>
              <a:t>, </a:t>
            </a:r>
            <a:r>
              <a:rPr lang="pl-PL" sz="2400" dirty="0" err="1" smtClean="0"/>
              <a:t>drawing</a:t>
            </a:r>
            <a:r>
              <a:rPr lang="en-US" sz="2400" dirty="0" smtClean="0"/>
              <a:t> up of</a:t>
            </a:r>
            <a:r>
              <a:rPr lang="pl-PL" sz="2400" dirty="0" smtClean="0"/>
              <a:t> </a:t>
            </a:r>
            <a:r>
              <a:rPr lang="pl-PL" sz="2400" dirty="0" err="1" smtClean="0"/>
              <a:t>wills</a:t>
            </a:r>
            <a:r>
              <a:rPr lang="en-US" sz="2400" dirty="0" smtClean="0"/>
              <a:t>, and other </a:t>
            </a:r>
            <a:r>
              <a:rPr lang="pl-PL" sz="2400" dirty="0" smtClean="0"/>
              <a:t>legal </a:t>
            </a:r>
            <a:r>
              <a:rPr lang="pl-PL" sz="2400" dirty="0" err="1" smtClean="0"/>
              <a:t>matters</a:t>
            </a:r>
            <a:r>
              <a:rPr lang="en-US" sz="2400" dirty="0" smtClean="0"/>
              <a:t>. </a:t>
            </a:r>
            <a:endParaRPr lang="pl-PL" sz="2400" dirty="0" smtClean="0"/>
          </a:p>
          <a:p>
            <a:endParaRPr lang="pl-PL" sz="2400" dirty="0" smtClean="0"/>
          </a:p>
          <a:p>
            <a:r>
              <a:rPr lang="pl-PL" sz="2400" b="1" dirty="0" err="1" smtClean="0"/>
              <a:t>Barristers</a:t>
            </a:r>
            <a:r>
              <a:rPr lang="pl-PL" sz="2400" dirty="0" smtClean="0"/>
              <a:t> - </a:t>
            </a:r>
            <a:r>
              <a:rPr lang="pl-PL" sz="2400" dirty="0"/>
              <a:t>a</a:t>
            </a:r>
            <a:r>
              <a:rPr lang="en-US" sz="2400" dirty="0" smtClean="0"/>
              <a:t> lawyer that restricts his or her practice to the court room; a litigation specialist.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pl-PL" sz="3600" dirty="0" err="1" smtClean="0"/>
              <a:t>The</a:t>
            </a:r>
            <a:r>
              <a:rPr lang="pl-PL" sz="3600" dirty="0" smtClean="0"/>
              <a:t> </a:t>
            </a:r>
            <a:r>
              <a:rPr lang="pl-PL" sz="3600" dirty="0" err="1" smtClean="0"/>
              <a:t>basic</a:t>
            </a:r>
            <a:r>
              <a:rPr lang="pl-PL" sz="3600" dirty="0" smtClean="0"/>
              <a:t> </a:t>
            </a:r>
            <a:r>
              <a:rPr lang="pl-PL" sz="3600" dirty="0" err="1" smtClean="0"/>
              <a:t>difference</a:t>
            </a:r>
            <a:r>
              <a:rPr lang="pl-PL" sz="3600" dirty="0" smtClean="0"/>
              <a:t> </a:t>
            </a:r>
            <a:r>
              <a:rPr lang="pl-PL" sz="3600" dirty="0" err="1" smtClean="0"/>
              <a:t>between</a:t>
            </a:r>
            <a:r>
              <a:rPr lang="pl-PL" sz="3600" dirty="0" smtClean="0"/>
              <a:t>: Solicitors and </a:t>
            </a:r>
            <a:r>
              <a:rPr lang="pl-PL" sz="3600" dirty="0" err="1" smtClean="0"/>
              <a:t>Barristers</a:t>
            </a:r>
            <a:endParaRPr lang="pl-PL" sz="36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</a:t>
            </a:r>
            <a:r>
              <a:rPr lang="en-US" sz="2800" dirty="0" smtClean="0"/>
              <a:t>The </a:t>
            </a:r>
            <a:r>
              <a:rPr lang="en-US" sz="2800" dirty="0"/>
              <a:t>basic difference between barristers and solicitors is that a barrister mainly defends people in court and a solicitor mainly performs legal work outside court. However, there are exceptions in both cases.</a:t>
            </a:r>
            <a:r>
              <a:rPr lang="pl-PL" sz="2800" dirty="0" smtClean="0"/>
              <a:t> </a:t>
            </a:r>
          </a:p>
          <a:p>
            <a:pPr>
              <a:buNone/>
            </a:pPr>
            <a:endParaRPr lang="pl-PL" sz="2800" dirty="0"/>
          </a:p>
        </p:txBody>
      </p:sp>
      <p:pic>
        <p:nvPicPr>
          <p:cNvPr id="4097" name="Picture 1" descr="C:\Users\Admin\Desktop\zdj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857628"/>
            <a:ext cx="3803069" cy="2529483"/>
          </a:xfrm>
          <a:prstGeom prst="rect">
            <a:avLst/>
          </a:prstGeom>
          <a:noFill/>
        </p:spPr>
      </p:pic>
      <p:pic>
        <p:nvPicPr>
          <p:cNvPr id="4098" name="Picture 2" descr="C:\Users\Admin\Desktop\zdj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500438"/>
            <a:ext cx="2286016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7972452" cy="274638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,</a:t>
            </a:r>
            <a:endParaRPr lang="pl-PL" dirty="0"/>
          </a:p>
        </p:txBody>
      </p:sp>
      <p:pic>
        <p:nvPicPr>
          <p:cNvPr id="19458" name="Picture 2" descr="C:\Users\Admin\Desktop\route-to-lawyer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728" y="0"/>
            <a:ext cx="6500858" cy="66546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 smtClean="0"/>
              <a:t>Salary</a:t>
            </a:r>
            <a:r>
              <a:rPr lang="pl-PL" b="1" dirty="0" smtClean="0"/>
              <a:t> £ £ £ 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Solicitor: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£25,000 to £</a:t>
            </a:r>
            <a:r>
              <a:rPr lang="pl-PL" dirty="0" smtClean="0"/>
              <a:t>75,000 a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/>
              <a:t>year</a:t>
            </a:r>
            <a:r>
              <a:rPr lang="pl-PL" dirty="0" smtClean="0"/>
              <a:t>  (139 000zł - 416 000zł)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Barrister: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Qualified barristers can earn anything from £25,000 to £</a:t>
            </a:r>
            <a:r>
              <a:rPr lang="en-US" dirty="0" smtClean="0"/>
              <a:t>300,000</a:t>
            </a:r>
            <a:endParaRPr lang="pl-PL" dirty="0" smtClean="0"/>
          </a:p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 (139tys zł – 1,5mln zł )</a:t>
            </a:r>
          </a:p>
          <a:p>
            <a:pPr>
              <a:buFont typeface="Wingdings" pitchFamily="2" charset="2"/>
              <a:buChar char="§"/>
            </a:pPr>
            <a:r>
              <a:rPr lang="pl-PL" dirty="0" smtClean="0"/>
              <a:t> </a:t>
            </a:r>
            <a:r>
              <a:rPr lang="en-US" dirty="0" smtClean="0"/>
              <a:t>Salaries </a:t>
            </a:r>
            <a:r>
              <a:rPr lang="en-US" dirty="0"/>
              <a:t>for those with over ten years' experience can rise to £</a:t>
            </a:r>
            <a:r>
              <a:rPr lang="en-US" dirty="0" smtClean="0"/>
              <a:t>1,000,000</a:t>
            </a:r>
            <a:r>
              <a:rPr lang="pl-PL" dirty="0" smtClean="0"/>
              <a:t> </a:t>
            </a:r>
          </a:p>
          <a:p>
            <a:pPr>
              <a:buNone/>
            </a:pPr>
            <a:r>
              <a:rPr lang="pl-PL" dirty="0"/>
              <a:t> </a:t>
            </a:r>
            <a:r>
              <a:rPr lang="pl-PL" dirty="0" smtClean="0"/>
              <a:t>    (5,5mlm zł)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None/>
            </a:pPr>
            <a:endParaRPr lang="pl-PL" dirty="0"/>
          </a:p>
        </p:txBody>
      </p:sp>
      <p:pic>
        <p:nvPicPr>
          <p:cNvPr id="31746" name="Picture 2" descr="C:\Users\Admin\Desktop\shutterstock_157319570-700x4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286124"/>
            <a:ext cx="3821708" cy="25769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Bar Statistics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sz="2400" dirty="0" smtClean="0"/>
              <a:t>According to the General Council of the Bar, there are more than 15,000 barristers in independent practice in England and Wales</a:t>
            </a:r>
          </a:p>
          <a:p>
            <a:r>
              <a:rPr lang="hr-HR" sz="2400" dirty="0" smtClean="0"/>
              <a:t>more than 60% are men</a:t>
            </a:r>
          </a:p>
          <a:p>
            <a:r>
              <a:rPr lang="hr-HR" sz="2400" dirty="0" smtClean="0"/>
              <a:t>10% of all barristers from</a:t>
            </a:r>
            <a:r>
              <a:rPr lang="hr-HR" sz="2400" strike="sngStrike" dirty="0" smtClean="0">
                <a:solidFill>
                  <a:srgbClr val="FF0000"/>
                </a:solidFill>
              </a:rPr>
              <a:t> </a:t>
            </a:r>
            <a:r>
              <a:rPr lang="hr-HR" sz="2400" dirty="0" smtClean="0"/>
              <a:t>ethnic minorities</a:t>
            </a:r>
            <a:endParaRPr lang="en-GB" sz="2400" dirty="0" smtClean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22530" name="Picture 2" descr="C:\Users\Admin\Desktop\Barrister_2577655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714488"/>
            <a:ext cx="4431614" cy="34091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306</TotalTime>
  <Words>401</Words>
  <Application>Microsoft Office PowerPoint</Application>
  <PresentationFormat>Pokaz na ekranie (4:3)</PresentationFormat>
  <Paragraphs>80</Paragraphs>
  <Slides>13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Calibri</vt:lpstr>
      <vt:lpstr>Wingdings</vt:lpstr>
      <vt:lpstr>Wingdings 3</vt:lpstr>
      <vt:lpstr>Motyw pakietu Office</vt:lpstr>
      <vt:lpstr>Legal Profession in  England and Wales</vt:lpstr>
      <vt:lpstr>Branches</vt:lpstr>
      <vt:lpstr>The Law Society</vt:lpstr>
      <vt:lpstr>The Bar Council</vt:lpstr>
      <vt:lpstr>Definitions : </vt:lpstr>
      <vt:lpstr>The basic difference between: Solicitors and Barristers</vt:lpstr>
      <vt:lpstr>,</vt:lpstr>
      <vt:lpstr>Salary £ £ £ :</vt:lpstr>
      <vt:lpstr>Bar Statistics</vt:lpstr>
      <vt:lpstr>Glossary:</vt:lpstr>
      <vt:lpstr>Prezentacja programu PowerPoint</vt:lpstr>
      <vt:lpstr>Bibliography</vt:lpstr>
      <vt:lpstr>Thank you for attention 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Prof</dc:title>
  <dc:creator>Admin</dc:creator>
  <cp:lastModifiedBy>Krzysztof Tucholski</cp:lastModifiedBy>
  <cp:revision>42</cp:revision>
  <dcterms:created xsi:type="dcterms:W3CDTF">2015-05-08T13:59:33Z</dcterms:created>
  <dcterms:modified xsi:type="dcterms:W3CDTF">2015-06-13T16:38:09Z</dcterms:modified>
</cp:coreProperties>
</file>