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6" r:id="rId4"/>
    <p:sldId id="273" r:id="rId5"/>
    <p:sldId id="258" r:id="rId6"/>
    <p:sldId id="259" r:id="rId7"/>
    <p:sldId id="261" r:id="rId8"/>
    <p:sldId id="263" r:id="rId9"/>
    <p:sldId id="264" r:id="rId10"/>
    <p:sldId id="272" r:id="rId11"/>
    <p:sldId id="265" r:id="rId12"/>
    <p:sldId id="274" r:id="rId13"/>
    <p:sldId id="268" r:id="rId14"/>
    <p:sldId id="267" r:id="rId15"/>
    <p:sldId id="269" r:id="rId16"/>
    <p:sldId id="275" r:id="rId17"/>
    <p:sldId id="270" r:id="rId18"/>
    <p:sldId id="271"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82446-E37D-470C-AF42-44383E21F7AB}" type="datetimeFigureOut">
              <a:rPr lang="pl-PL" smtClean="0"/>
              <a:pPr/>
              <a:t>2016-06-08</a:t>
            </a:fld>
            <a:endParaRPr lang="pl-PL" dirty="0"/>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95C0A-DA7D-4A87-B607-534101CBE15C}" type="slidenum">
              <a:rPr lang="pl-PL" smtClean="0"/>
              <a:pPr/>
              <a:t>‹#›</a:t>
            </a:fld>
            <a:endParaRPr lang="pl-PL" dirty="0"/>
          </a:p>
        </p:txBody>
      </p:sp>
    </p:spTree>
    <p:extLst>
      <p:ext uri="{BB962C8B-B14F-4D97-AF65-F5344CB8AC3E}">
        <p14:creationId xmlns:p14="http://schemas.microsoft.com/office/powerpoint/2010/main" xmlns="" val="249952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a:t>
            </a:fld>
            <a:endParaRPr lang="pl-PL" dirty="0"/>
          </a:p>
        </p:txBody>
      </p:sp>
    </p:spTree>
    <p:extLst>
      <p:ext uri="{BB962C8B-B14F-4D97-AF65-F5344CB8AC3E}">
        <p14:creationId xmlns:p14="http://schemas.microsoft.com/office/powerpoint/2010/main" xmlns="" val="201601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10</a:t>
            </a:fld>
            <a:endParaRPr lang="pl-PL" dirty="0"/>
          </a:p>
        </p:txBody>
      </p:sp>
    </p:spTree>
    <p:extLst>
      <p:ext uri="{BB962C8B-B14F-4D97-AF65-F5344CB8AC3E}">
        <p14:creationId xmlns:p14="http://schemas.microsoft.com/office/powerpoint/2010/main" xmlns="" val="364311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11</a:t>
            </a:fld>
            <a:endParaRPr lang="pl-PL" dirty="0"/>
          </a:p>
        </p:txBody>
      </p:sp>
    </p:spTree>
    <p:extLst>
      <p:ext uri="{BB962C8B-B14F-4D97-AF65-F5344CB8AC3E}">
        <p14:creationId xmlns:p14="http://schemas.microsoft.com/office/powerpoint/2010/main" xmlns="" val="38511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12</a:t>
            </a:fld>
            <a:endParaRPr lang="pl-PL" dirty="0"/>
          </a:p>
        </p:txBody>
      </p:sp>
    </p:spTree>
    <p:extLst>
      <p:ext uri="{BB962C8B-B14F-4D97-AF65-F5344CB8AC3E}">
        <p14:creationId xmlns:p14="http://schemas.microsoft.com/office/powerpoint/2010/main" xmlns="" val="288223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13</a:t>
            </a:fld>
            <a:endParaRPr lang="pl-PL" dirty="0"/>
          </a:p>
        </p:txBody>
      </p:sp>
    </p:spTree>
    <p:extLst>
      <p:ext uri="{BB962C8B-B14F-4D97-AF65-F5344CB8AC3E}">
        <p14:creationId xmlns:p14="http://schemas.microsoft.com/office/powerpoint/2010/main" xmlns="" val="66525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14</a:t>
            </a:fld>
            <a:endParaRPr lang="pl-PL" dirty="0"/>
          </a:p>
        </p:txBody>
      </p:sp>
    </p:spTree>
    <p:extLst>
      <p:ext uri="{BB962C8B-B14F-4D97-AF65-F5344CB8AC3E}">
        <p14:creationId xmlns:p14="http://schemas.microsoft.com/office/powerpoint/2010/main" xmlns="" val="288584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15</a:t>
            </a:fld>
            <a:endParaRPr lang="pl-PL" dirty="0"/>
          </a:p>
        </p:txBody>
      </p:sp>
    </p:spTree>
    <p:extLst>
      <p:ext uri="{BB962C8B-B14F-4D97-AF65-F5344CB8AC3E}">
        <p14:creationId xmlns:p14="http://schemas.microsoft.com/office/powerpoint/2010/main" xmlns="" val="4208339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16</a:t>
            </a:fld>
            <a:endParaRPr lang="pl-PL" dirty="0"/>
          </a:p>
        </p:txBody>
      </p:sp>
    </p:spTree>
    <p:extLst>
      <p:ext uri="{BB962C8B-B14F-4D97-AF65-F5344CB8AC3E}">
        <p14:creationId xmlns:p14="http://schemas.microsoft.com/office/powerpoint/2010/main" xmlns="" val="84675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17</a:t>
            </a:fld>
            <a:endParaRPr lang="pl-PL" dirty="0"/>
          </a:p>
        </p:txBody>
      </p:sp>
    </p:spTree>
    <p:extLst>
      <p:ext uri="{BB962C8B-B14F-4D97-AF65-F5344CB8AC3E}">
        <p14:creationId xmlns:p14="http://schemas.microsoft.com/office/powerpoint/2010/main" xmlns="" val="383565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18</a:t>
            </a:fld>
            <a:endParaRPr lang="pl-PL" dirty="0"/>
          </a:p>
        </p:txBody>
      </p:sp>
    </p:spTree>
    <p:extLst>
      <p:ext uri="{BB962C8B-B14F-4D97-AF65-F5344CB8AC3E}">
        <p14:creationId xmlns:p14="http://schemas.microsoft.com/office/powerpoint/2010/main" xmlns="" val="255034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2</a:t>
            </a:fld>
            <a:endParaRPr lang="pl-PL" dirty="0"/>
          </a:p>
        </p:txBody>
      </p:sp>
    </p:spTree>
    <p:extLst>
      <p:ext uri="{BB962C8B-B14F-4D97-AF65-F5344CB8AC3E}">
        <p14:creationId xmlns:p14="http://schemas.microsoft.com/office/powerpoint/2010/main" xmlns="" val="357361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3</a:t>
            </a:fld>
            <a:endParaRPr lang="pl-PL" dirty="0"/>
          </a:p>
        </p:txBody>
      </p:sp>
    </p:spTree>
    <p:extLst>
      <p:ext uri="{BB962C8B-B14F-4D97-AF65-F5344CB8AC3E}">
        <p14:creationId xmlns:p14="http://schemas.microsoft.com/office/powerpoint/2010/main" xmlns="" val="338382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4</a:t>
            </a:fld>
            <a:endParaRPr lang="pl-PL" dirty="0"/>
          </a:p>
        </p:txBody>
      </p:sp>
    </p:spTree>
    <p:extLst>
      <p:ext uri="{BB962C8B-B14F-4D97-AF65-F5344CB8AC3E}">
        <p14:creationId xmlns:p14="http://schemas.microsoft.com/office/powerpoint/2010/main" xmlns="" val="51302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5</a:t>
            </a:fld>
            <a:endParaRPr lang="pl-PL" dirty="0"/>
          </a:p>
        </p:txBody>
      </p:sp>
    </p:spTree>
    <p:extLst>
      <p:ext uri="{BB962C8B-B14F-4D97-AF65-F5344CB8AC3E}">
        <p14:creationId xmlns:p14="http://schemas.microsoft.com/office/powerpoint/2010/main" xmlns="" val="153766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6</a:t>
            </a:fld>
            <a:endParaRPr lang="pl-PL" dirty="0"/>
          </a:p>
        </p:txBody>
      </p:sp>
    </p:spTree>
    <p:extLst>
      <p:ext uri="{BB962C8B-B14F-4D97-AF65-F5344CB8AC3E}">
        <p14:creationId xmlns:p14="http://schemas.microsoft.com/office/powerpoint/2010/main" xmlns="" val="427049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7</a:t>
            </a:fld>
            <a:endParaRPr lang="pl-PL" dirty="0"/>
          </a:p>
        </p:txBody>
      </p:sp>
    </p:spTree>
    <p:extLst>
      <p:ext uri="{BB962C8B-B14F-4D97-AF65-F5344CB8AC3E}">
        <p14:creationId xmlns:p14="http://schemas.microsoft.com/office/powerpoint/2010/main" xmlns="" val="87716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8</a:t>
            </a:fld>
            <a:endParaRPr lang="pl-PL" dirty="0"/>
          </a:p>
        </p:txBody>
      </p:sp>
    </p:spTree>
    <p:extLst>
      <p:ext uri="{BB962C8B-B14F-4D97-AF65-F5344CB8AC3E}">
        <p14:creationId xmlns:p14="http://schemas.microsoft.com/office/powerpoint/2010/main" xmlns="" val="113858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E95C0A-DA7D-4A87-B607-534101CBE15C}" type="slidenum">
              <a:rPr lang="pl-PL" smtClean="0"/>
              <a:pPr/>
              <a:t>9</a:t>
            </a:fld>
            <a:endParaRPr lang="pl-PL" dirty="0"/>
          </a:p>
        </p:txBody>
      </p:sp>
    </p:spTree>
    <p:extLst>
      <p:ext uri="{BB962C8B-B14F-4D97-AF65-F5344CB8AC3E}">
        <p14:creationId xmlns:p14="http://schemas.microsoft.com/office/powerpoint/2010/main" xmlns="" val="143000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sp>
        <p:nvSpPr>
          <p:cNvPr id="19" name="Symbol zastępczy daty 18"/>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11" name="Symbol zastępczy numeru slajdu 10"/>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p>
            <a:r>
              <a:rPr kumimoji="0" lang="pl-PL"/>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Symbol zastępczy daty 1"/>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CB9A61C-43B0-45BB-84CD-F8DFCD2B6D20}"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E48BA46-F813-45EC-BB74-8CE7DEA1B664}" type="datetimeFigureOut">
              <a:rPr lang="pl-PL" smtClean="0"/>
              <a:pPr/>
              <a:t>2016-06-08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CB9A61C-43B0-45BB-84CD-F8DFCD2B6D20}" type="slidenum">
              <a:rPr lang="pl-PL" smtClean="0"/>
              <a:pPr/>
              <a:t>‹#›</a:t>
            </a:fld>
            <a:endParaRPr lang="pl-PL" dirty="0"/>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dirty="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p>
            <a:r>
              <a:rPr kumimoji="0" lang="pl-PL"/>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E48BA46-F813-45EC-BB74-8CE7DEA1B664}" type="datetimeFigureOut">
              <a:rPr lang="pl-PL" smtClean="0"/>
              <a:pPr/>
              <a:t>2016-06-08</a:t>
            </a:fld>
            <a:endParaRPr lang="pl-PL" dirty="0"/>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dirty="0"/>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CB9A61C-43B0-45BB-84CD-F8DFCD2B6D20}"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57222" y="285728"/>
            <a:ext cx="7772400" cy="3000396"/>
          </a:xfrm>
        </p:spPr>
        <p:txBody>
          <a:bodyPr>
            <a:normAutofit/>
          </a:bodyPr>
          <a:lstStyle/>
          <a:p>
            <a:pPr algn="ctr"/>
            <a:r>
              <a:rPr lang="pl-PL" sz="6000" b="0" dirty="0">
                <a:solidFill>
                  <a:schemeClr val="accent3">
                    <a:lumMod val="75000"/>
                  </a:schemeClr>
                </a:solidFill>
                <a:effectLst/>
                <a:latin typeface="Algerian" pitchFamily="82" charset="0"/>
              </a:rPr>
              <a:t>THE</a:t>
            </a:r>
            <a:br>
              <a:rPr lang="pl-PL" sz="6000" b="0" dirty="0">
                <a:solidFill>
                  <a:schemeClr val="accent3">
                    <a:lumMod val="75000"/>
                  </a:schemeClr>
                </a:solidFill>
                <a:effectLst/>
                <a:latin typeface="Algerian" pitchFamily="82" charset="0"/>
              </a:rPr>
            </a:br>
            <a:r>
              <a:rPr lang="pl-PL" sz="6000" b="0" dirty="0">
                <a:solidFill>
                  <a:schemeClr val="accent3">
                    <a:lumMod val="75000"/>
                  </a:schemeClr>
                </a:solidFill>
                <a:effectLst/>
                <a:latin typeface="Algerian" pitchFamily="82" charset="0"/>
              </a:rPr>
              <a:t>INTERNATIONAL </a:t>
            </a:r>
            <a:br>
              <a:rPr lang="pl-PL" sz="6000" b="0" dirty="0">
                <a:solidFill>
                  <a:schemeClr val="accent3">
                    <a:lumMod val="75000"/>
                  </a:schemeClr>
                </a:solidFill>
                <a:effectLst/>
                <a:latin typeface="Algerian" pitchFamily="82" charset="0"/>
              </a:rPr>
            </a:br>
            <a:r>
              <a:rPr lang="pl-PL" sz="6000" b="0" dirty="0">
                <a:solidFill>
                  <a:schemeClr val="accent3">
                    <a:lumMod val="75000"/>
                  </a:schemeClr>
                </a:solidFill>
                <a:effectLst/>
                <a:latin typeface="Algerian" pitchFamily="82" charset="0"/>
              </a:rPr>
              <a:t>CRIMINAL COURT</a:t>
            </a:r>
          </a:p>
        </p:txBody>
      </p:sp>
      <p:sp>
        <p:nvSpPr>
          <p:cNvPr id="3" name="Podtytuł 2"/>
          <p:cNvSpPr>
            <a:spLocks noGrp="1"/>
          </p:cNvSpPr>
          <p:nvPr>
            <p:ph type="subTitle" idx="1"/>
          </p:nvPr>
        </p:nvSpPr>
        <p:spPr>
          <a:xfrm>
            <a:off x="1000100" y="4529118"/>
            <a:ext cx="6843738" cy="2328882"/>
          </a:xfrm>
        </p:spPr>
        <p:txBody>
          <a:bodyPr>
            <a:normAutofit/>
          </a:bodyPr>
          <a:lstStyle/>
          <a:p>
            <a:pPr algn="ctr"/>
            <a:r>
              <a:rPr lang="pl-PL" sz="2400" b="1" dirty="0"/>
              <a:t>Alicja Borowiec</a:t>
            </a:r>
          </a:p>
          <a:p>
            <a:pPr algn="ctr"/>
            <a:r>
              <a:rPr lang="pl-PL" sz="2400" b="1" dirty="0"/>
              <a:t>Prawo, III rok, studia stacjonarne</a:t>
            </a:r>
          </a:p>
          <a:p>
            <a:pPr algn="ctr"/>
            <a:r>
              <a:rPr lang="pl-PL" sz="2400" b="1" dirty="0"/>
              <a:t>Rok akademicki 2015/2016</a:t>
            </a:r>
          </a:p>
          <a:p>
            <a:pPr algn="ctr"/>
            <a:r>
              <a:rPr lang="pl-PL" sz="2400" b="1" dirty="0"/>
              <a:t>Prowadzący mgr Krzysztof Tucholski</a:t>
            </a:r>
          </a:p>
        </p:txBody>
      </p:sp>
      <p:pic>
        <p:nvPicPr>
          <p:cNvPr id="4" name="Obraz 3" descr="150px-International_Criminal_Court_logo.svg.png"/>
          <p:cNvPicPr>
            <a:picLocks noChangeAspect="1"/>
          </p:cNvPicPr>
          <p:nvPr/>
        </p:nvPicPr>
        <p:blipFill>
          <a:blip r:embed="rId3"/>
          <a:stretch>
            <a:fillRect/>
          </a:stretch>
        </p:blipFill>
        <p:spPr>
          <a:xfrm>
            <a:off x="6572264" y="1071546"/>
            <a:ext cx="2000264" cy="17202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530352"/>
            <a:ext cx="8429684" cy="5613292"/>
          </a:xfrm>
        </p:spPr>
        <p:txBody>
          <a:bodyPr>
            <a:normAutofit fontScale="62500" lnSpcReduction="20000"/>
          </a:bodyPr>
          <a:lstStyle/>
          <a:p>
            <a:pPr algn="ctr">
              <a:buNone/>
            </a:pPr>
            <a:r>
              <a:rPr lang="en-US" sz="5800" b="1" dirty="0">
                <a:solidFill>
                  <a:schemeClr val="accent3">
                    <a:lumMod val="75000"/>
                  </a:schemeClr>
                </a:solidFill>
                <a:latin typeface="Times New Roman" pitchFamily="18" charset="0"/>
                <a:cs typeface="Times New Roman" pitchFamily="18" charset="0"/>
              </a:rPr>
              <a:t>Office of the Prosecutor</a:t>
            </a:r>
            <a:endParaRPr lang="pl-PL" sz="5800" b="1" dirty="0">
              <a:solidFill>
                <a:schemeClr val="accent3">
                  <a:lumMod val="75000"/>
                </a:schemeClr>
              </a:solidFill>
              <a:latin typeface="Times New Roman" pitchFamily="18" charset="0"/>
              <a:cs typeface="Times New Roman" pitchFamily="18" charset="0"/>
            </a:endParaRPr>
          </a:p>
          <a:p>
            <a:pPr algn="ctr">
              <a:buNone/>
            </a:pPr>
            <a:endParaRPr lang="pl-PL" sz="2400" dirty="0">
              <a:solidFill>
                <a:schemeClr val="accent3">
                  <a:lumMod val="75000"/>
                </a:schemeClr>
              </a:solidFill>
              <a:latin typeface="Times New Roman" pitchFamily="18" charset="0"/>
              <a:cs typeface="Times New Roman" pitchFamily="18" charset="0"/>
            </a:endParaRPr>
          </a:p>
          <a:p>
            <a:pPr algn="ctr">
              <a:buNone/>
            </a:pPr>
            <a:endParaRPr lang="pl-PL" sz="2000" dirty="0">
              <a:solidFill>
                <a:schemeClr val="accent3">
                  <a:lumMod val="75000"/>
                </a:schemeClr>
              </a:solidFill>
              <a:latin typeface="Times New Roman" pitchFamily="18" charset="0"/>
              <a:cs typeface="Times New Roman" pitchFamily="18" charset="0"/>
            </a:endParaRPr>
          </a:p>
          <a:p>
            <a:pPr algn="ctr">
              <a:buNone/>
            </a:pPr>
            <a:endParaRPr lang="pl-PL" sz="2000" dirty="0">
              <a:solidFill>
                <a:schemeClr val="accent3">
                  <a:lumMod val="75000"/>
                </a:schemeClr>
              </a:solidFill>
              <a:latin typeface="Times New Roman" pitchFamily="18" charset="0"/>
              <a:cs typeface="Times New Roman" pitchFamily="18" charset="0"/>
            </a:endParaRPr>
          </a:p>
          <a:p>
            <a:pPr algn="ctr">
              <a:buNone/>
            </a:pPr>
            <a:endParaRPr lang="pl-PL" sz="3600" dirty="0">
              <a:solidFill>
                <a:schemeClr val="accent3">
                  <a:lumMod val="75000"/>
                </a:schemeClr>
              </a:solidFill>
              <a:latin typeface="Times New Roman" pitchFamily="18" charset="0"/>
              <a:cs typeface="Times New Roman" pitchFamily="18" charset="0"/>
            </a:endParaRPr>
          </a:p>
          <a:p>
            <a:pPr algn="ctr">
              <a:buNone/>
            </a:pPr>
            <a:endParaRPr lang="pl-PL" sz="3600" dirty="0">
              <a:solidFill>
                <a:schemeClr val="accent3">
                  <a:lumMod val="75000"/>
                </a:schemeClr>
              </a:solidFill>
              <a:latin typeface="Times New Roman" pitchFamily="18" charset="0"/>
              <a:cs typeface="Times New Roman" pitchFamily="18" charset="0"/>
            </a:endParaRPr>
          </a:p>
          <a:p>
            <a:pPr algn="ctr">
              <a:buNone/>
            </a:pPr>
            <a:endParaRPr lang="pl-PL" sz="3600" dirty="0">
              <a:solidFill>
                <a:schemeClr val="accent3">
                  <a:lumMod val="75000"/>
                </a:schemeClr>
              </a:solidFill>
              <a:latin typeface="Times New Roman" pitchFamily="18" charset="0"/>
              <a:cs typeface="Times New Roman" pitchFamily="18" charset="0"/>
            </a:endParaRPr>
          </a:p>
          <a:p>
            <a:pPr algn="ctr">
              <a:buNone/>
            </a:pPr>
            <a:endParaRPr lang="pl-PL" sz="3600" dirty="0">
              <a:solidFill>
                <a:schemeClr val="accent3">
                  <a:lumMod val="75000"/>
                </a:schemeClr>
              </a:solidFill>
              <a:latin typeface="Times New Roman" pitchFamily="18" charset="0"/>
              <a:cs typeface="Times New Roman" pitchFamily="18" charset="0"/>
            </a:endParaRPr>
          </a:p>
          <a:p>
            <a:pPr algn="ctr">
              <a:buNone/>
            </a:pPr>
            <a:endParaRPr lang="pl-PL" sz="3600" dirty="0">
              <a:solidFill>
                <a:schemeClr val="accent3">
                  <a:lumMod val="75000"/>
                </a:schemeClr>
              </a:solidFill>
              <a:latin typeface="Times New Roman" pitchFamily="18" charset="0"/>
              <a:cs typeface="Times New Roman" pitchFamily="18" charset="0"/>
            </a:endParaRPr>
          </a:p>
          <a:p>
            <a:pPr algn="ctr">
              <a:buNone/>
            </a:pPr>
            <a:endParaRPr lang="pl-PL" sz="3600" dirty="0">
              <a:latin typeface="Times New Roman" pitchFamily="18" charset="0"/>
              <a:cs typeface="Times New Roman" pitchFamily="18" charset="0"/>
            </a:endParaRPr>
          </a:p>
          <a:p>
            <a:pPr algn="ctr">
              <a:buNone/>
            </a:pPr>
            <a:r>
              <a:rPr lang="en-US" sz="3600" dirty="0">
                <a:latin typeface="Times New Roman" pitchFamily="18" charset="0"/>
                <a:cs typeface="Times New Roman" pitchFamily="18" charset="0"/>
              </a:rPr>
              <a:t>The Office of the Prosecutor is responsible for receiving referrals and any substantiated information on crimes within the jurisdiction of the Court, for examining them and for conducting investigations and prosecutions before the Court. The Office is headed by the Prosecutor, </a:t>
            </a:r>
            <a:r>
              <a:rPr lang="en-US" sz="3600" b="1" dirty="0">
                <a:latin typeface="Times New Roman" pitchFamily="18" charset="0"/>
                <a:cs typeface="Times New Roman" pitchFamily="18" charset="0"/>
              </a:rPr>
              <a:t>Mrs. Fatou Bensouda (The Gambia)</a:t>
            </a:r>
            <a:r>
              <a:rPr lang="en-US" sz="3600" dirty="0">
                <a:latin typeface="Times New Roman" pitchFamily="18" charset="0"/>
                <a:cs typeface="Times New Roman" pitchFamily="18" charset="0"/>
              </a:rPr>
              <a:t>, who was elected by the States Parties for a term of nine years.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She is assisted by Deputy Prosecutor James Stewart who is in charge of the Prosecutions Division of the Office of the Prosecutor. </a:t>
            </a:r>
            <a:endParaRPr lang="pl-PL" sz="3600" dirty="0">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a:p>
            <a:pPr>
              <a:buNone/>
            </a:pPr>
            <a:endParaRPr lang="pl-PL" b="1" dirty="0"/>
          </a:p>
        </p:txBody>
      </p:sp>
      <p:pic>
        <p:nvPicPr>
          <p:cNvPr id="4" name="Obraz 3" descr="prokurator.jpg"/>
          <p:cNvPicPr>
            <a:picLocks noChangeAspect="1"/>
          </p:cNvPicPr>
          <p:nvPr/>
        </p:nvPicPr>
        <p:blipFill>
          <a:blip r:embed="rId3"/>
          <a:stretch>
            <a:fillRect/>
          </a:stretch>
        </p:blipFill>
        <p:spPr>
          <a:xfrm>
            <a:off x="4643438" y="1142984"/>
            <a:ext cx="3699468" cy="2071702"/>
          </a:xfrm>
          <a:prstGeom prst="rect">
            <a:avLst/>
          </a:prstGeom>
        </p:spPr>
      </p:pic>
      <p:pic>
        <p:nvPicPr>
          <p:cNvPr id="5" name="Obraz 4" descr="Fatou-Bensouda-008.jpg"/>
          <p:cNvPicPr>
            <a:picLocks noChangeAspect="1"/>
          </p:cNvPicPr>
          <p:nvPr/>
        </p:nvPicPr>
        <p:blipFill>
          <a:blip r:embed="rId4"/>
          <a:stretch>
            <a:fillRect/>
          </a:stretch>
        </p:blipFill>
        <p:spPr>
          <a:xfrm>
            <a:off x="714348" y="1142984"/>
            <a:ext cx="3460754" cy="20764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0"/>
            <a:ext cx="6072230" cy="6286520"/>
          </a:xfrm>
        </p:spPr>
        <p:txBody>
          <a:bodyPr>
            <a:normAutofit fontScale="62500" lnSpcReduction="20000"/>
          </a:bodyPr>
          <a:lstStyle/>
          <a:p>
            <a:pPr algn="ctr">
              <a:buNone/>
            </a:pPr>
            <a:endParaRPr lang="pl-PL" sz="5800" b="1" dirty="0">
              <a:solidFill>
                <a:schemeClr val="accent3">
                  <a:lumMod val="75000"/>
                </a:schemeClr>
              </a:solidFill>
              <a:latin typeface="Times New Roman" pitchFamily="18" charset="0"/>
              <a:cs typeface="Times New Roman" pitchFamily="18" charset="0"/>
            </a:endParaRPr>
          </a:p>
          <a:p>
            <a:pPr algn="ctr">
              <a:buNone/>
            </a:pPr>
            <a:r>
              <a:rPr lang="pl-PL" sz="6700" b="1" dirty="0">
                <a:solidFill>
                  <a:schemeClr val="accent3">
                    <a:lumMod val="75000"/>
                  </a:schemeClr>
                </a:solidFill>
                <a:latin typeface="Times New Roman" pitchFamily="18" charset="0"/>
                <a:cs typeface="Times New Roman" pitchFamily="18" charset="0"/>
              </a:rPr>
              <a:t>                 Registry</a:t>
            </a:r>
          </a:p>
          <a:p>
            <a:pPr algn="ctr">
              <a:buNone/>
            </a:pPr>
            <a:endParaRPr lang="pl-PL" sz="5800" b="1" dirty="0">
              <a:solidFill>
                <a:schemeClr val="accent3">
                  <a:lumMod val="75000"/>
                </a:schemeClr>
              </a:solidFill>
              <a:latin typeface="Times New Roman" pitchFamily="18" charset="0"/>
              <a:cs typeface="Times New Roman" pitchFamily="18" charset="0"/>
            </a:endParaRPr>
          </a:p>
          <a:p>
            <a:pPr>
              <a:buNone/>
            </a:pPr>
            <a:r>
              <a:rPr lang="pl-PL" sz="4500" b="1" dirty="0">
                <a:solidFill>
                  <a:schemeClr val="accent3">
                    <a:lumMod val="75000"/>
                  </a:schemeClr>
                </a:solidFill>
                <a:latin typeface="Times New Roman" pitchFamily="18" charset="0"/>
                <a:cs typeface="Times New Roman" pitchFamily="18" charset="0"/>
              </a:rPr>
              <a:t>   </a:t>
            </a:r>
            <a:r>
              <a:rPr lang="en-US" sz="4600" dirty="0">
                <a:latin typeface="Times New Roman" pitchFamily="18" charset="0"/>
                <a:cs typeface="Times New Roman" pitchFamily="18" charset="0"/>
              </a:rPr>
              <a:t>The Registry is responsible for the non-judicial aspects of the </a:t>
            </a:r>
            <a:r>
              <a:rPr lang="pl-PL" sz="4600" dirty="0">
                <a:latin typeface="Times New Roman" pitchFamily="18" charset="0"/>
                <a:cs typeface="Times New Roman" pitchFamily="18" charset="0"/>
              </a:rPr>
              <a:t> </a:t>
            </a:r>
            <a:r>
              <a:rPr lang="en-US" sz="4600" dirty="0">
                <a:latin typeface="Times New Roman" pitchFamily="18" charset="0"/>
                <a:cs typeface="Times New Roman" pitchFamily="18" charset="0"/>
              </a:rPr>
              <a:t>administration and servicing of the Court. The Registry is headed by the Registrar who is the principal</a:t>
            </a:r>
            <a:r>
              <a:rPr lang="pl-PL" sz="4600" dirty="0">
                <a:latin typeface="Times New Roman" pitchFamily="18" charset="0"/>
                <a:cs typeface="Times New Roman" pitchFamily="18" charset="0"/>
              </a:rPr>
              <a:t> </a:t>
            </a:r>
            <a:r>
              <a:rPr lang="en-US" sz="4600" dirty="0">
                <a:latin typeface="Times New Roman" pitchFamily="18" charset="0"/>
                <a:cs typeface="Times New Roman" pitchFamily="18" charset="0"/>
              </a:rPr>
              <a:t>administrative officer of the Court. The Registrar exercises his or her functions under</a:t>
            </a:r>
            <a:r>
              <a:rPr lang="pl-PL" sz="4600" dirty="0">
                <a:latin typeface="Times New Roman" pitchFamily="18" charset="0"/>
                <a:cs typeface="Times New Roman" pitchFamily="18" charset="0"/>
              </a:rPr>
              <a:t> t</a:t>
            </a:r>
            <a:r>
              <a:rPr lang="en-US" sz="4600" dirty="0">
                <a:latin typeface="Times New Roman" pitchFamily="18" charset="0"/>
                <a:cs typeface="Times New Roman" pitchFamily="18" charset="0"/>
              </a:rPr>
              <a:t>he authority of the President of the Court. The current Registrar, elected by the judges for a term </a:t>
            </a:r>
            <a:r>
              <a:rPr lang="pl-PL" sz="4600" dirty="0">
                <a:latin typeface="Times New Roman" pitchFamily="18" charset="0"/>
                <a:cs typeface="Times New Roman" pitchFamily="18" charset="0"/>
              </a:rPr>
              <a:t> </a:t>
            </a:r>
            <a:r>
              <a:rPr lang="en-US" sz="4600" dirty="0">
                <a:latin typeface="Times New Roman" pitchFamily="18" charset="0"/>
                <a:cs typeface="Times New Roman" pitchFamily="18" charset="0"/>
              </a:rPr>
              <a:t>of five years, is Mr Herman von Hebel (The Netherlands). </a:t>
            </a:r>
            <a:endParaRPr lang="pl-PL" sz="4600" dirty="0">
              <a:latin typeface="Times New Roman" pitchFamily="18" charset="0"/>
              <a:cs typeface="Times New Roman" pitchFamily="18" charset="0"/>
            </a:endParaRPr>
          </a:p>
          <a:p>
            <a:pPr>
              <a:buNone/>
            </a:pPr>
            <a:endParaRPr lang="pl-PL" sz="4500" b="1" dirty="0">
              <a:solidFill>
                <a:schemeClr val="accent3">
                  <a:lumMod val="75000"/>
                </a:schemeClr>
              </a:solidFill>
              <a:latin typeface="Times New Roman" pitchFamily="18" charset="0"/>
              <a:cs typeface="Times New Roman" pitchFamily="18" charset="0"/>
            </a:endParaRPr>
          </a:p>
        </p:txBody>
      </p:sp>
      <p:pic>
        <p:nvPicPr>
          <p:cNvPr id="4" name="Obraz 3" descr="registry.jpg"/>
          <p:cNvPicPr>
            <a:picLocks noChangeAspect="1"/>
          </p:cNvPicPr>
          <p:nvPr/>
        </p:nvPicPr>
        <p:blipFill>
          <a:blip r:embed="rId3"/>
          <a:stretch>
            <a:fillRect/>
          </a:stretch>
        </p:blipFill>
        <p:spPr>
          <a:xfrm>
            <a:off x="6429388" y="714356"/>
            <a:ext cx="2000264" cy="27860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571480"/>
            <a:ext cx="8215370" cy="5398978"/>
          </a:xfrm>
        </p:spPr>
        <p:txBody>
          <a:bodyPr>
            <a:normAutofit fontScale="85000" lnSpcReduction="10000"/>
          </a:bodyPr>
          <a:lstStyle/>
          <a:p>
            <a:pPr algn="ctr">
              <a:buNone/>
            </a:pPr>
            <a:r>
              <a:rPr lang="pl-PL" sz="4200" b="1" dirty="0">
                <a:solidFill>
                  <a:schemeClr val="accent3">
                    <a:lumMod val="75000"/>
                  </a:schemeClr>
                </a:solidFill>
                <a:latin typeface="Times New Roman" pitchFamily="18" charset="0"/>
                <a:cs typeface="Times New Roman" pitchFamily="18" charset="0"/>
              </a:rPr>
              <a:t>Other Offices</a:t>
            </a:r>
          </a:p>
          <a:p>
            <a:pPr algn="ctr">
              <a:buNone/>
            </a:pPr>
            <a:endParaRPr lang="pl-PL" sz="4400" dirty="0">
              <a:solidFill>
                <a:schemeClr val="accent3">
                  <a:lumMod val="75000"/>
                </a:schemeClr>
              </a:solidFill>
              <a:latin typeface="Times New Roman" pitchFamily="18" charset="0"/>
              <a:cs typeface="Times New Roman" pitchFamily="18" charset="0"/>
            </a:endParaRPr>
          </a:p>
          <a:p>
            <a:pPr algn="ctr">
              <a:buNone/>
            </a:pPr>
            <a:r>
              <a:rPr lang="en-US" sz="3300" dirty="0">
                <a:latin typeface="Times New Roman" pitchFamily="18" charset="0"/>
                <a:cs typeface="Times New Roman" pitchFamily="18" charset="0"/>
              </a:rPr>
              <a:t>The Court also includes a number of semi-autonomous offices such as the </a:t>
            </a:r>
            <a:endParaRPr lang="pl-PL" sz="3300" dirty="0">
              <a:latin typeface="Times New Roman" pitchFamily="18" charset="0"/>
              <a:cs typeface="Times New Roman" pitchFamily="18" charset="0"/>
            </a:endParaRPr>
          </a:p>
          <a:p>
            <a:pPr>
              <a:buNone/>
            </a:pPr>
            <a:r>
              <a:rPr lang="pl-PL" sz="3300" b="1" dirty="0">
                <a:latin typeface="Times New Roman" pitchFamily="18" charset="0"/>
                <a:cs typeface="Times New Roman" pitchFamily="18" charset="0"/>
              </a:rPr>
              <a:t>*</a:t>
            </a:r>
            <a:r>
              <a:rPr lang="en-US" sz="3300" b="1" dirty="0">
                <a:latin typeface="Times New Roman" pitchFamily="18" charset="0"/>
                <a:cs typeface="Times New Roman" pitchFamily="18" charset="0"/>
              </a:rPr>
              <a:t>Office of Public Counsel</a:t>
            </a:r>
            <a:r>
              <a:rPr lang="en-US" sz="3300" dirty="0">
                <a:latin typeface="Times New Roman" pitchFamily="18" charset="0"/>
                <a:cs typeface="Times New Roman" pitchFamily="18" charset="0"/>
              </a:rPr>
              <a:t> </a:t>
            </a:r>
            <a:r>
              <a:rPr lang="en-US" sz="3300" b="1" dirty="0">
                <a:latin typeface="Times New Roman" pitchFamily="18" charset="0"/>
                <a:cs typeface="Times New Roman" pitchFamily="18" charset="0"/>
              </a:rPr>
              <a:t>for Victims </a:t>
            </a:r>
            <a:r>
              <a:rPr lang="en-US" sz="3300" dirty="0">
                <a:latin typeface="Times New Roman" pitchFamily="18" charset="0"/>
                <a:cs typeface="Times New Roman" pitchFamily="18" charset="0"/>
              </a:rPr>
              <a:t>and the</a:t>
            </a:r>
            <a:endParaRPr lang="pl-PL" sz="3300" dirty="0">
              <a:latin typeface="Times New Roman" pitchFamily="18" charset="0"/>
              <a:cs typeface="Times New Roman" pitchFamily="18" charset="0"/>
            </a:endParaRPr>
          </a:p>
          <a:p>
            <a:pPr>
              <a:buNone/>
            </a:pPr>
            <a:r>
              <a:rPr lang="pl-PL" sz="3300" dirty="0">
                <a:latin typeface="Times New Roman" pitchFamily="18" charset="0"/>
                <a:cs typeface="Times New Roman" pitchFamily="18" charset="0"/>
              </a:rPr>
              <a:t>*</a:t>
            </a:r>
            <a:r>
              <a:rPr lang="en-US" sz="3300" b="1" dirty="0">
                <a:latin typeface="Times New Roman" pitchFamily="18" charset="0"/>
                <a:cs typeface="Times New Roman" pitchFamily="18" charset="0"/>
              </a:rPr>
              <a:t>Office of Public Counsel for Defence</a:t>
            </a:r>
            <a:r>
              <a:rPr lang="en-US" sz="3300" dirty="0">
                <a:latin typeface="Times New Roman" pitchFamily="18" charset="0"/>
                <a:cs typeface="Times New Roman" pitchFamily="18" charset="0"/>
              </a:rPr>
              <a:t>. </a:t>
            </a:r>
            <a:endParaRPr lang="pl-PL" sz="3300" dirty="0">
              <a:latin typeface="Times New Roman" pitchFamily="18" charset="0"/>
              <a:cs typeface="Times New Roman" pitchFamily="18" charset="0"/>
            </a:endParaRPr>
          </a:p>
          <a:p>
            <a:pPr algn="ctr">
              <a:buNone/>
            </a:pPr>
            <a:r>
              <a:rPr lang="en-US" sz="3300" dirty="0">
                <a:latin typeface="Times New Roman" pitchFamily="18" charset="0"/>
                <a:cs typeface="Times New Roman" pitchFamily="18" charset="0"/>
              </a:rPr>
              <a:t>These Offices fall under the Registry for administrative purposes but otherwise function as wholly independent offices. The Assembly of States Parties has also established a </a:t>
            </a:r>
            <a:r>
              <a:rPr lang="en-US" sz="3300" b="1" dirty="0">
                <a:latin typeface="Times New Roman" pitchFamily="18" charset="0"/>
                <a:cs typeface="Times New Roman" pitchFamily="18" charset="0"/>
              </a:rPr>
              <a:t>Trust Fund</a:t>
            </a:r>
            <a:r>
              <a:rPr lang="en-US" sz="3300" dirty="0">
                <a:latin typeface="Times New Roman" pitchFamily="18" charset="0"/>
                <a:cs typeface="Times New Roman" pitchFamily="18" charset="0"/>
              </a:rPr>
              <a:t> for the benefit of victims of crimes within the jurisdiction of the Court and the families of these victims.</a:t>
            </a:r>
            <a:endParaRPr lang="pl-PL" sz="3300" dirty="0">
              <a:latin typeface="Times New Roman" pitchFamily="18" charset="0"/>
              <a:cs typeface="Times New Roman" pitchFamily="18" charset="0"/>
            </a:endParaRPr>
          </a:p>
          <a:p>
            <a:pPr algn="ctr">
              <a:buNone/>
            </a:pPr>
            <a:endParaRPr lang="pl-PL" sz="4800" dirty="0">
              <a:latin typeface="Times New Roman" pitchFamily="18" charset="0"/>
              <a:cs typeface="Times New Roman" pitchFamily="18" charset="0"/>
            </a:endParaRPr>
          </a:p>
          <a:p>
            <a:pPr algn="ctr">
              <a:buNone/>
            </a:pPr>
            <a:endParaRPr lang="pl-PL" sz="3600" dirty="0">
              <a:solidFill>
                <a:schemeClr val="accent3">
                  <a:lumMod val="75000"/>
                </a:schemeClr>
              </a:solidFill>
              <a:latin typeface="Times New Roman" pitchFamily="18" charset="0"/>
              <a:cs typeface="Times New Roman" pitchFamily="18" charset="0"/>
            </a:endParaRPr>
          </a:p>
          <a:p>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85728"/>
            <a:ext cx="8858280" cy="6572272"/>
          </a:xfrm>
        </p:spPr>
        <p:txBody>
          <a:bodyPr>
            <a:normAutofit/>
          </a:bodyPr>
          <a:lstStyle/>
          <a:p>
            <a:pPr algn="ctr">
              <a:lnSpc>
                <a:spcPct val="120000"/>
              </a:lnSpc>
              <a:spcBef>
                <a:spcPts val="200"/>
              </a:spcBef>
              <a:buNone/>
            </a:pPr>
            <a:r>
              <a:rPr lang="pl-PL" sz="3600" b="1" dirty="0">
                <a:solidFill>
                  <a:schemeClr val="accent3">
                    <a:lumMod val="75000"/>
                  </a:schemeClr>
                </a:solidFill>
                <a:latin typeface="Times New Roman" pitchFamily="18" charset="0"/>
                <a:cs typeface="Times New Roman" pitchFamily="18" charset="0"/>
              </a:rPr>
              <a:t>Situations and cases</a:t>
            </a:r>
            <a:r>
              <a:rPr lang="pl-PL" sz="4600" b="1" dirty="0">
                <a:solidFill>
                  <a:schemeClr val="accent3">
                    <a:lumMod val="75000"/>
                  </a:schemeClr>
                </a:solidFill>
                <a:latin typeface="Times New Roman" pitchFamily="18" charset="0"/>
                <a:cs typeface="Times New Roman" pitchFamily="18" charset="0"/>
              </a:rPr>
              <a:t/>
            </a:r>
            <a:br>
              <a:rPr lang="pl-PL" sz="4600" b="1" dirty="0">
                <a:solidFill>
                  <a:schemeClr val="accent3">
                    <a:lumMod val="75000"/>
                  </a:schemeClr>
                </a:solidFill>
                <a:latin typeface="Times New Roman" pitchFamily="18" charset="0"/>
                <a:cs typeface="Times New Roman" pitchFamily="18" charset="0"/>
              </a:rPr>
            </a:br>
            <a:r>
              <a:rPr lang="en-US" sz="2400" dirty="0">
                <a:latin typeface="Times New Roman" pitchFamily="18" charset="0"/>
                <a:cs typeface="Times New Roman" pitchFamily="18" charset="0"/>
              </a:rPr>
              <a:t>23 cases in </a:t>
            </a:r>
            <a:r>
              <a:rPr lang="pl-PL" sz="2400" dirty="0">
                <a:latin typeface="Times New Roman" pitchFamily="18" charset="0"/>
                <a:cs typeface="Times New Roman" pitchFamily="18" charset="0"/>
              </a:rPr>
              <a:t>10</a:t>
            </a:r>
            <a:r>
              <a:rPr lang="en-US" sz="2400" dirty="0">
                <a:latin typeface="Times New Roman" pitchFamily="18" charset="0"/>
                <a:cs typeface="Times New Roman" pitchFamily="18" charset="0"/>
              </a:rPr>
              <a:t> situations have been brought before the International Criminal Court.</a:t>
            </a:r>
            <a:r>
              <a:rPr lang="pl-PL" sz="2400" dirty="0">
                <a:latin typeface="Times New Roman" pitchFamily="18" charset="0"/>
                <a:cs typeface="Times New Roman" pitchFamily="18" charset="0"/>
              </a:rPr>
              <a:t> </a:t>
            </a:r>
            <a:r>
              <a:rPr lang="en-US" sz="2400" dirty="0">
                <a:latin typeface="Times New Roman" pitchFamily="18" charset="0"/>
                <a:cs typeface="Times New Roman" pitchFamily="18" charset="0"/>
              </a:rPr>
              <a:t>Pursuant to the Rome Statute, the Prosecutor can initiate an investigation on the basis of a referral from any State Party or from the United Nations Security Council. </a:t>
            </a:r>
            <a:endParaRPr lang="pl-PL" sz="2400" dirty="0">
              <a:latin typeface="Times New Roman" pitchFamily="18" charset="0"/>
              <a:cs typeface="Times New Roman" pitchFamily="18" charset="0"/>
            </a:endParaRPr>
          </a:p>
          <a:p>
            <a:pPr algn="ctr">
              <a:lnSpc>
                <a:spcPct val="120000"/>
              </a:lnSpc>
              <a:spcBef>
                <a:spcPts val="200"/>
              </a:spcBef>
              <a:buNone/>
            </a:pPr>
            <a:r>
              <a:rPr lang="pl-PL" sz="3100" dirty="0">
                <a:latin typeface="Times New Roman" pitchFamily="18" charset="0"/>
                <a:cs typeface="Times New Roman" pitchFamily="18" charset="0"/>
              </a:rPr>
              <a:t/>
            </a:r>
            <a:br>
              <a:rPr lang="pl-PL" sz="3100" dirty="0">
                <a:latin typeface="Times New Roman" pitchFamily="18" charset="0"/>
                <a:cs typeface="Times New Roman" pitchFamily="18" charset="0"/>
              </a:rPr>
            </a:br>
            <a:r>
              <a:rPr lang="pl-PL" sz="2200" b="1" dirty="0">
                <a:solidFill>
                  <a:srgbClr val="002060"/>
                </a:solidFill>
                <a:latin typeface="Times New Roman" pitchFamily="18" charset="0"/>
                <a:cs typeface="Times New Roman" pitchFamily="18" charset="0"/>
              </a:rPr>
              <a:t> 1) Situation in Uganda,  2) </a:t>
            </a:r>
            <a:r>
              <a:rPr lang="en-US" sz="2200" b="1" dirty="0">
                <a:solidFill>
                  <a:srgbClr val="002060"/>
                </a:solidFill>
                <a:latin typeface="Times New Roman" pitchFamily="18" charset="0"/>
                <a:cs typeface="Times New Roman" pitchFamily="18" charset="0"/>
              </a:rPr>
              <a:t>Situation in the Democratic Republic of the Congo</a:t>
            </a:r>
            <a:r>
              <a:rPr lang="pl-PL" sz="2200" b="1" dirty="0">
                <a:solidFill>
                  <a:srgbClr val="002060"/>
                </a:solidFill>
                <a:latin typeface="Times New Roman" pitchFamily="18" charset="0"/>
                <a:cs typeface="Times New Roman" pitchFamily="18" charset="0"/>
              </a:rPr>
              <a:t>,</a:t>
            </a:r>
            <a:r>
              <a:rPr lang="en-US" sz="2200" b="1" dirty="0">
                <a:solidFill>
                  <a:srgbClr val="002060"/>
                </a:solidFill>
                <a:latin typeface="Times New Roman" pitchFamily="18" charset="0"/>
                <a:cs typeface="Times New Roman" pitchFamily="18" charset="0"/>
              </a:rPr>
              <a:t> </a:t>
            </a:r>
            <a:r>
              <a:rPr lang="pl-PL" sz="2200" b="1" dirty="0">
                <a:solidFill>
                  <a:srgbClr val="002060"/>
                </a:solidFill>
                <a:latin typeface="Times New Roman" pitchFamily="18" charset="0"/>
                <a:cs typeface="Times New Roman" pitchFamily="18" charset="0"/>
              </a:rPr>
              <a:t> 3) Situation in Darfur, Sudan, 4) </a:t>
            </a:r>
            <a:r>
              <a:rPr lang="en-US" sz="2200" b="1" dirty="0">
                <a:solidFill>
                  <a:srgbClr val="002060"/>
                </a:solidFill>
                <a:latin typeface="Times New Roman" pitchFamily="18" charset="0"/>
                <a:cs typeface="Times New Roman" pitchFamily="18" charset="0"/>
              </a:rPr>
              <a:t>Situation in the Central African Republic</a:t>
            </a:r>
            <a:r>
              <a:rPr lang="pl-PL" sz="2200" b="1" dirty="0">
                <a:solidFill>
                  <a:srgbClr val="002060"/>
                </a:solidFill>
                <a:latin typeface="Times New Roman" pitchFamily="18" charset="0"/>
                <a:cs typeface="Times New Roman" pitchFamily="18" charset="0"/>
              </a:rPr>
              <a:t>,  5) </a:t>
            </a:r>
            <a:r>
              <a:rPr lang="en-US" sz="2200" b="1" dirty="0">
                <a:solidFill>
                  <a:srgbClr val="002060"/>
                </a:solidFill>
                <a:latin typeface="Times New Roman" pitchFamily="18" charset="0"/>
                <a:cs typeface="Times New Roman" pitchFamily="18" charset="0"/>
              </a:rPr>
              <a:t>Situation in the Republic of Kenya</a:t>
            </a:r>
            <a:r>
              <a:rPr lang="pl-PL" sz="2200" b="1" dirty="0">
                <a:solidFill>
                  <a:srgbClr val="002060"/>
                </a:solidFill>
                <a:latin typeface="Times New Roman" pitchFamily="18" charset="0"/>
                <a:cs typeface="Times New Roman" pitchFamily="18" charset="0"/>
              </a:rPr>
              <a:t>,  6)</a:t>
            </a:r>
            <a:r>
              <a:rPr lang="en-US" sz="2200" b="1" dirty="0">
                <a:solidFill>
                  <a:srgbClr val="002060"/>
                </a:solidFill>
                <a:latin typeface="Times New Roman" pitchFamily="18" charset="0"/>
                <a:cs typeface="Times New Roman" pitchFamily="18" charset="0"/>
              </a:rPr>
              <a:t> </a:t>
            </a:r>
            <a:r>
              <a:rPr lang="pl-PL" sz="2200" b="1" dirty="0">
                <a:solidFill>
                  <a:srgbClr val="002060"/>
                </a:solidFill>
                <a:latin typeface="Times New Roman" pitchFamily="18" charset="0"/>
                <a:cs typeface="Times New Roman" pitchFamily="18" charset="0"/>
              </a:rPr>
              <a:t>Situation in Libya,  7) Situation in </a:t>
            </a:r>
            <a:r>
              <a:rPr lang="pl-PL" sz="2200" b="1">
                <a:solidFill>
                  <a:srgbClr val="002060"/>
                </a:solidFill>
                <a:latin typeface="Times New Roman" pitchFamily="18" charset="0"/>
                <a:cs typeface="Times New Roman" pitchFamily="18" charset="0"/>
              </a:rPr>
              <a:t>Ivory </a:t>
            </a:r>
            <a:r>
              <a:rPr lang="pl-PL" sz="2200" b="1" smtClean="0">
                <a:solidFill>
                  <a:srgbClr val="002060"/>
                </a:solidFill>
                <a:latin typeface="Times New Roman" pitchFamily="18" charset="0"/>
                <a:cs typeface="Times New Roman" pitchFamily="18" charset="0"/>
              </a:rPr>
              <a:t>Coast, </a:t>
            </a:r>
            <a:r>
              <a:rPr lang="pl-PL" sz="2200" b="1" smtClean="0">
                <a:solidFill>
                  <a:srgbClr val="002060"/>
                </a:solidFill>
                <a:latin typeface="Times New Roman" pitchFamily="18" charset="0"/>
                <a:cs typeface="Times New Roman" pitchFamily="18" charset="0"/>
              </a:rPr>
              <a:t>8</a:t>
            </a:r>
            <a:r>
              <a:rPr lang="pl-PL" sz="2200" b="1" dirty="0">
                <a:solidFill>
                  <a:srgbClr val="002060"/>
                </a:solidFill>
                <a:latin typeface="Times New Roman" pitchFamily="18" charset="0"/>
                <a:cs typeface="Times New Roman" pitchFamily="18" charset="0"/>
              </a:rPr>
              <a:t>) Situation in Mali,</a:t>
            </a:r>
          </a:p>
          <a:p>
            <a:pPr algn="ctr">
              <a:lnSpc>
                <a:spcPct val="120000"/>
              </a:lnSpc>
              <a:spcBef>
                <a:spcPts val="200"/>
              </a:spcBef>
              <a:buNone/>
            </a:pPr>
            <a:r>
              <a:rPr lang="pl-PL" sz="2200" b="1" dirty="0">
                <a:solidFill>
                  <a:srgbClr val="002060"/>
                </a:solidFill>
                <a:latin typeface="Times New Roman" pitchFamily="18" charset="0"/>
                <a:cs typeface="Times New Roman" pitchFamily="18" charset="0"/>
              </a:rPr>
              <a:t> 9) </a:t>
            </a:r>
            <a:r>
              <a:rPr lang="en-US" sz="2200" b="1" dirty="0">
                <a:solidFill>
                  <a:srgbClr val="002060"/>
                </a:solidFill>
                <a:latin typeface="Times New Roman" pitchFamily="18" charset="0"/>
                <a:cs typeface="Times New Roman" pitchFamily="18" charset="0"/>
              </a:rPr>
              <a:t>Situation in the Central African Republic II</a:t>
            </a:r>
            <a:r>
              <a:rPr lang="pl-PL" sz="2200" b="1" dirty="0">
                <a:solidFill>
                  <a:srgbClr val="002060"/>
                </a:solidFill>
                <a:latin typeface="Times New Roman" pitchFamily="18" charset="0"/>
                <a:cs typeface="Times New Roman" pitchFamily="18" charset="0"/>
              </a:rPr>
              <a:t>, </a:t>
            </a:r>
          </a:p>
          <a:p>
            <a:pPr algn="ctr">
              <a:lnSpc>
                <a:spcPct val="120000"/>
              </a:lnSpc>
              <a:spcBef>
                <a:spcPts val="200"/>
              </a:spcBef>
              <a:buNone/>
            </a:pPr>
            <a:r>
              <a:rPr lang="pl-PL" sz="2200" b="1" dirty="0">
                <a:solidFill>
                  <a:srgbClr val="002060"/>
                </a:solidFill>
                <a:latin typeface="Times New Roman" pitchFamily="18" charset="0"/>
                <a:cs typeface="Times New Roman" pitchFamily="18" charset="0"/>
              </a:rPr>
              <a:t>10) Situation in Georgi</a:t>
            </a:r>
            <a:r>
              <a:rPr lang="pl-PL" sz="2400" b="1" dirty="0">
                <a:solidFill>
                  <a:srgbClr val="002060"/>
                </a:solidFill>
                <a:latin typeface="Times New Roman" pitchFamily="18" charset="0"/>
                <a:cs typeface="Times New Roman" pitchFamily="18" charset="0"/>
              </a:rPr>
              <a:t>a</a:t>
            </a:r>
          </a:p>
          <a:p>
            <a:pPr algn="ctr">
              <a:buNone/>
            </a:pPr>
            <a:endParaRPr lang="pl-PL" sz="2700" dirty="0"/>
          </a:p>
          <a:p>
            <a:pPr algn="ctr">
              <a:buNone/>
            </a:pPr>
            <a:endParaRPr lang="pl-PL" sz="4000"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a:p>
            <a:pPr>
              <a:buNone/>
            </a:pP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428604"/>
            <a:ext cx="8355360" cy="6429396"/>
          </a:xfrm>
        </p:spPr>
        <p:txBody>
          <a:bodyPr numCol="1">
            <a:noAutofit/>
          </a:bodyPr>
          <a:lstStyle/>
          <a:p>
            <a:pPr algn="ctr">
              <a:buNone/>
            </a:pPr>
            <a:r>
              <a:rPr lang="en-US" sz="3600" b="1" dirty="0">
                <a:solidFill>
                  <a:schemeClr val="accent3">
                    <a:lumMod val="75000"/>
                  </a:schemeClr>
                </a:solidFill>
                <a:latin typeface="Times New Roman" pitchFamily="18" charset="0"/>
                <a:cs typeface="Times New Roman" pitchFamily="18" charset="0"/>
              </a:rPr>
              <a:t>How is the Court funded?</a:t>
            </a:r>
            <a:endParaRPr lang="pl-PL" sz="3600" b="1" dirty="0">
              <a:solidFill>
                <a:schemeClr val="accent3">
                  <a:lumMod val="75000"/>
                </a:schemeClr>
              </a:solidFill>
              <a:latin typeface="Times New Roman" pitchFamily="18" charset="0"/>
              <a:cs typeface="Times New Roman" pitchFamily="18" charset="0"/>
            </a:endParaRPr>
          </a:p>
          <a:p>
            <a:pPr algn="ctr">
              <a:buNone/>
            </a:pPr>
            <a:r>
              <a:rPr lang="en-US" sz="2200" dirty="0">
                <a:latin typeface="Times New Roman" pitchFamily="18" charset="0"/>
                <a:cs typeface="Times New Roman" pitchFamily="18" charset="0"/>
              </a:rPr>
              <a:t>The Court is funded by contributions from the States Parties and by voluntary contributions from governments, international organisations, individuals, corporations and other entities.</a:t>
            </a:r>
            <a:endParaRPr lang="pl-PL" sz="2200" b="1" dirty="0">
              <a:solidFill>
                <a:schemeClr val="accent3">
                  <a:lumMod val="75000"/>
                </a:schemeClr>
              </a:solidFill>
              <a:latin typeface="Times New Roman" pitchFamily="18" charset="0"/>
              <a:cs typeface="Times New Roman" pitchFamily="18" charset="0"/>
            </a:endParaRPr>
          </a:p>
          <a:p>
            <a:pPr algn="ctr">
              <a:buNone/>
            </a:pPr>
            <a:r>
              <a:rPr lang="en-US" sz="1800" dirty="0">
                <a:latin typeface="Times New Roman" pitchFamily="18" charset="0"/>
                <a:cs typeface="Times New Roman" pitchFamily="18" charset="0"/>
              </a:rPr>
              <a:t>.</a:t>
            </a:r>
            <a:endParaRPr lang="en-US" sz="1800" b="1" dirty="0">
              <a:latin typeface="Times New Roman" pitchFamily="18" charset="0"/>
              <a:cs typeface="Times New Roman" pitchFamily="18" charset="0"/>
            </a:endParaRPr>
          </a:p>
          <a:p>
            <a:pPr algn="ctr">
              <a:buNone/>
            </a:pPr>
            <a:endParaRPr lang="pl-PL" sz="1800" b="1" dirty="0">
              <a:solidFill>
                <a:schemeClr val="accent3">
                  <a:lumMod val="75000"/>
                </a:schemeClr>
              </a:solidFill>
              <a:latin typeface="Times New Roman" pitchFamily="18" charset="0"/>
              <a:cs typeface="Times New Roman" pitchFamily="18" charset="0"/>
            </a:endParaRPr>
          </a:p>
          <a:p>
            <a:pPr algn="ctr">
              <a:buNone/>
            </a:pPr>
            <a:endParaRPr lang="en-US" sz="1800" b="1" dirty="0">
              <a:solidFill>
                <a:schemeClr val="accent3">
                  <a:lumMod val="75000"/>
                </a:schemeClr>
              </a:solidFill>
              <a:latin typeface="Times New Roman" pitchFamily="18" charset="0"/>
              <a:cs typeface="Times New Roman" pitchFamily="18" charset="0"/>
            </a:endParaRPr>
          </a:p>
        </p:txBody>
      </p:sp>
      <p:pic>
        <p:nvPicPr>
          <p:cNvPr id="5" name="Obraz 4" descr="800px-International_Criminal_Court_contributions,_2008.png"/>
          <p:cNvPicPr>
            <a:picLocks noChangeAspect="1"/>
          </p:cNvPicPr>
          <p:nvPr/>
        </p:nvPicPr>
        <p:blipFill>
          <a:blip r:embed="rId3"/>
          <a:stretch>
            <a:fillRect/>
          </a:stretch>
        </p:blipFill>
        <p:spPr>
          <a:xfrm>
            <a:off x="785786" y="2143116"/>
            <a:ext cx="7643867" cy="436792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285728"/>
            <a:ext cx="8258204" cy="6143668"/>
          </a:xfrm>
        </p:spPr>
        <p:txBody>
          <a:bodyPr>
            <a:normAutofit/>
          </a:bodyPr>
          <a:lstStyle/>
          <a:p>
            <a:pPr algn="ctr">
              <a:buNone/>
            </a:pPr>
            <a:r>
              <a:rPr lang="pl-PL" sz="3600" b="1" dirty="0">
                <a:solidFill>
                  <a:schemeClr val="accent3">
                    <a:lumMod val="75000"/>
                  </a:schemeClr>
                </a:solidFill>
                <a:latin typeface="Times New Roman" pitchFamily="18" charset="0"/>
                <a:cs typeface="Times New Roman" pitchFamily="18" charset="0"/>
              </a:rPr>
              <a:t>Glossary</a:t>
            </a:r>
          </a:p>
          <a:p>
            <a:pPr>
              <a:buNone/>
            </a:pPr>
            <a:r>
              <a:rPr lang="pl-PL" sz="2000" b="1" dirty="0">
                <a:latin typeface="Times New Roman" pitchFamily="18" charset="0"/>
                <a:cs typeface="Times New Roman" pitchFamily="18" charset="0"/>
              </a:rPr>
              <a:t>annexation-  </a:t>
            </a:r>
            <a:r>
              <a:rPr lang="pl-PL" sz="2000" b="1" dirty="0">
                <a:solidFill>
                  <a:srgbClr val="00B050"/>
                </a:solidFill>
                <a:latin typeface="Times New Roman" pitchFamily="18" charset="0"/>
                <a:cs typeface="Times New Roman" pitchFamily="18" charset="0"/>
              </a:rPr>
              <a:t>aneksja</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Appeals Division -  </a:t>
            </a:r>
            <a:r>
              <a:rPr lang="pl-PL" sz="2000" b="1" dirty="0">
                <a:solidFill>
                  <a:srgbClr val="00B050"/>
                </a:solidFill>
                <a:latin typeface="Times New Roman" pitchFamily="18" charset="0"/>
                <a:cs typeface="Times New Roman" pitchFamily="18" charset="0"/>
              </a:rPr>
              <a:t>Wydział Odwoławczy</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civilian population -  </a:t>
            </a:r>
            <a:r>
              <a:rPr lang="pl-PL" sz="2000" b="1" dirty="0">
                <a:solidFill>
                  <a:srgbClr val="00B050"/>
                </a:solidFill>
                <a:latin typeface="Times New Roman" pitchFamily="18" charset="0"/>
                <a:cs typeface="Times New Roman" pitchFamily="18" charset="0"/>
              </a:rPr>
              <a:t>ludność cywilna</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crimes against humanity-  </a:t>
            </a:r>
            <a:r>
              <a:rPr lang="pl-PL" sz="2000" b="1" dirty="0">
                <a:solidFill>
                  <a:srgbClr val="00B050"/>
                </a:solidFill>
                <a:latin typeface="Times New Roman" pitchFamily="18" charset="0"/>
                <a:cs typeface="Times New Roman" pitchFamily="18" charset="0"/>
              </a:rPr>
              <a:t>zbrodnie przeciwko ludzkości</a:t>
            </a:r>
          </a:p>
          <a:p>
            <a:pPr>
              <a:buNone/>
            </a:pPr>
            <a:r>
              <a:rPr lang="pl-PL" sz="2000" b="1" dirty="0">
                <a:latin typeface="Times New Roman" pitchFamily="18" charset="0"/>
                <a:cs typeface="Times New Roman" pitchFamily="18" charset="0"/>
              </a:rPr>
              <a:t>crime of aggression-  </a:t>
            </a:r>
            <a:r>
              <a:rPr lang="pl-PL" sz="2000" b="1" dirty="0">
                <a:solidFill>
                  <a:srgbClr val="00B050"/>
                </a:solidFill>
                <a:latin typeface="Times New Roman" pitchFamily="18" charset="0"/>
                <a:cs typeface="Times New Roman" pitchFamily="18" charset="0"/>
              </a:rPr>
              <a:t>zbrodnia agresji</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cruel </a:t>
            </a:r>
            <a:r>
              <a:rPr lang="pl-PL" sz="2000" b="1" dirty="0" smtClean="0">
                <a:latin typeface="Times New Roman" pitchFamily="18" charset="0"/>
                <a:cs typeface="Times New Roman" pitchFamily="18" charset="0"/>
              </a:rPr>
              <a:t>treatment </a:t>
            </a:r>
            <a:r>
              <a:rPr lang="pl-PL" sz="2000" b="1" dirty="0">
                <a:latin typeface="Times New Roman" pitchFamily="18" charset="0"/>
                <a:cs typeface="Times New Roman" pitchFamily="18" charset="0"/>
              </a:rPr>
              <a:t>- </a:t>
            </a:r>
            <a:r>
              <a:rPr lang="pl-PL" sz="2000" b="1" dirty="0">
                <a:solidFill>
                  <a:srgbClr val="00B050"/>
                </a:solidFill>
                <a:latin typeface="Times New Roman" pitchFamily="18" charset="0"/>
                <a:cs typeface="Times New Roman" pitchFamily="18" charset="0"/>
              </a:rPr>
              <a:t>okrutne traktowanie</a:t>
            </a:r>
          </a:p>
          <a:p>
            <a:pPr>
              <a:buNone/>
            </a:pPr>
            <a:r>
              <a:rPr lang="pl-PL" sz="2000" b="1" dirty="0">
                <a:latin typeface="Times New Roman" pitchFamily="18" charset="0"/>
                <a:cs typeface="Times New Roman" pitchFamily="18" charset="0"/>
              </a:rPr>
              <a:t>Deputy Prosecutor-  </a:t>
            </a:r>
            <a:r>
              <a:rPr lang="pl-PL" sz="2000" b="1" dirty="0">
                <a:solidFill>
                  <a:srgbClr val="00B050"/>
                </a:solidFill>
                <a:latin typeface="Times New Roman" pitchFamily="18" charset="0"/>
                <a:cs typeface="Times New Roman" pitchFamily="18" charset="0"/>
              </a:rPr>
              <a:t>zastępca prokuratora</a:t>
            </a:r>
          </a:p>
          <a:p>
            <a:pPr>
              <a:buNone/>
            </a:pPr>
            <a:r>
              <a:rPr lang="pl-PL" sz="2000" b="1" dirty="0">
                <a:latin typeface="Times New Roman" pitchFamily="18" charset="0"/>
                <a:cs typeface="Times New Roman" pitchFamily="18" charset="0"/>
              </a:rPr>
              <a:t>enslavement -  </a:t>
            </a:r>
            <a:r>
              <a:rPr lang="pl-PL" sz="2000" b="1" dirty="0">
                <a:solidFill>
                  <a:srgbClr val="00B050"/>
                </a:solidFill>
                <a:latin typeface="Times New Roman" pitchFamily="18" charset="0"/>
                <a:cs typeface="Times New Roman" pitchFamily="18" charset="0"/>
              </a:rPr>
              <a:t>zniewolenie</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extermination -  </a:t>
            </a:r>
            <a:r>
              <a:rPr lang="pl-PL" sz="2000" b="1" dirty="0">
                <a:solidFill>
                  <a:srgbClr val="00B050"/>
                </a:solidFill>
                <a:latin typeface="Times New Roman" pitchFamily="18" charset="0"/>
                <a:cs typeface="Times New Roman" pitchFamily="18" charset="0"/>
              </a:rPr>
              <a:t>eksterminacja</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genocide-  </a:t>
            </a:r>
            <a:r>
              <a:rPr lang="pl-PL" sz="2000" b="1" dirty="0">
                <a:solidFill>
                  <a:srgbClr val="00B050"/>
                </a:solidFill>
                <a:latin typeface="Times New Roman" pitchFamily="18" charset="0"/>
                <a:cs typeface="Times New Roman" pitchFamily="18" charset="0"/>
              </a:rPr>
              <a:t>ludobójstwo</a:t>
            </a:r>
          </a:p>
          <a:p>
            <a:pPr>
              <a:buNone/>
            </a:pPr>
            <a:r>
              <a:rPr lang="pl-PL" sz="2000" b="1" dirty="0">
                <a:latin typeface="Times New Roman" pitchFamily="18" charset="0"/>
                <a:cs typeface="Times New Roman" pitchFamily="18" charset="0"/>
              </a:rPr>
              <a:t>imprisonment-  </a:t>
            </a:r>
            <a:r>
              <a:rPr lang="pl-PL" sz="2000" b="1" dirty="0">
                <a:solidFill>
                  <a:srgbClr val="00B050"/>
                </a:solidFill>
                <a:latin typeface="Times New Roman" pitchFamily="18" charset="0"/>
                <a:cs typeface="Times New Roman" pitchFamily="18" charset="0"/>
              </a:rPr>
              <a:t>uwięzienie</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interntational  community-  </a:t>
            </a:r>
            <a:r>
              <a:rPr lang="pl-PL" sz="2000" b="1" dirty="0">
                <a:solidFill>
                  <a:srgbClr val="00B050"/>
                </a:solidFill>
                <a:latin typeface="Times New Roman" pitchFamily="18" charset="0"/>
                <a:cs typeface="Times New Roman" pitchFamily="18" charset="0"/>
              </a:rPr>
              <a:t>społeczność mędzynarodowa</a:t>
            </a:r>
            <a:endParaRPr lang="pl-PL" sz="2000" b="1" dirty="0">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Internatonal Criminal Court-  </a:t>
            </a:r>
            <a:r>
              <a:rPr lang="pl-PL" sz="2000" b="1" dirty="0">
                <a:solidFill>
                  <a:srgbClr val="00B050"/>
                </a:solidFill>
                <a:latin typeface="Times New Roman" pitchFamily="18" charset="0"/>
                <a:cs typeface="Times New Roman" pitchFamily="18" charset="0"/>
              </a:rPr>
              <a:t>Międzynarodowy Trybunał Karny</a:t>
            </a:r>
            <a:endParaRPr lang="pl-PL" sz="2000" b="1" dirty="0">
              <a:latin typeface="Times New Roman" pitchFamily="18" charset="0"/>
              <a:cs typeface="Times New Roman" pitchFamily="18" charset="0"/>
            </a:endParaRPr>
          </a:p>
          <a:p>
            <a:pPr>
              <a:buNone/>
            </a:pPr>
            <a:r>
              <a:rPr lang="pl-PL" sz="2000" b="1" dirty="0" smtClean="0">
                <a:latin typeface="Times New Roman" pitchFamily="18" charset="0"/>
                <a:cs typeface="Times New Roman" pitchFamily="18" charset="0"/>
              </a:rPr>
              <a:t>invasion-</a:t>
            </a:r>
            <a:r>
              <a:rPr lang="pl-PL" sz="2000" b="1" dirty="0" smtClean="0">
                <a:solidFill>
                  <a:srgbClr val="00B050"/>
                </a:solidFill>
                <a:latin typeface="Times New Roman" pitchFamily="18" charset="0"/>
                <a:cs typeface="Times New Roman" pitchFamily="18" charset="0"/>
              </a:rPr>
              <a:t> </a:t>
            </a:r>
            <a:r>
              <a:rPr lang="pl-PL" sz="2000" b="1" dirty="0">
                <a:solidFill>
                  <a:srgbClr val="00B050"/>
                </a:solidFill>
                <a:latin typeface="Times New Roman" pitchFamily="18" charset="0"/>
                <a:cs typeface="Times New Roman" pitchFamily="18" charset="0"/>
              </a:rPr>
              <a:t>inwazja</a:t>
            </a:r>
            <a:endParaRPr lang="pl-PL" sz="2000" b="1" dirty="0">
              <a:latin typeface="Times New Roman" pitchFamily="18" charset="0"/>
              <a:cs typeface="Times New Roman" pitchFamily="18" charset="0"/>
            </a:endParaRPr>
          </a:p>
          <a:p>
            <a:pPr>
              <a:buNone/>
            </a:pPr>
            <a:endParaRPr lang="pl-PL" sz="1800" b="1" dirty="0">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500042"/>
            <a:ext cx="8183880" cy="5429288"/>
          </a:xfrm>
        </p:spPr>
        <p:txBody>
          <a:bodyPr>
            <a:normAutofit/>
          </a:bodyPr>
          <a:lstStyle/>
          <a:p>
            <a:pPr>
              <a:buNone/>
            </a:pPr>
            <a:r>
              <a:rPr lang="pl-PL" sz="2000" b="1" dirty="0">
                <a:latin typeface="Times New Roman" pitchFamily="18" charset="0"/>
                <a:cs typeface="Times New Roman" pitchFamily="18" charset="0"/>
              </a:rPr>
              <a:t>mutilation- </a:t>
            </a:r>
            <a:r>
              <a:rPr lang="pl-PL" sz="2000" b="1" dirty="0">
                <a:solidFill>
                  <a:srgbClr val="00B050"/>
                </a:solidFill>
                <a:latin typeface="Times New Roman" pitchFamily="18" charset="0"/>
                <a:cs typeface="Times New Roman" pitchFamily="18" charset="0"/>
              </a:rPr>
              <a:t>okaleczenie</a:t>
            </a:r>
          </a:p>
          <a:p>
            <a:pPr>
              <a:buNone/>
            </a:pPr>
            <a:r>
              <a:rPr lang="pl-PL" sz="2000" b="1" dirty="0">
                <a:latin typeface="Times New Roman" pitchFamily="18" charset="0"/>
                <a:cs typeface="Times New Roman" pitchFamily="18" charset="0"/>
              </a:rPr>
              <a:t>occupation- </a:t>
            </a:r>
            <a:r>
              <a:rPr lang="pl-PL" sz="2000" b="1" dirty="0">
                <a:solidFill>
                  <a:srgbClr val="00B050"/>
                </a:solidFill>
                <a:latin typeface="Times New Roman" pitchFamily="18" charset="0"/>
                <a:cs typeface="Times New Roman" pitchFamily="18" charset="0"/>
              </a:rPr>
              <a:t>okupacja</a:t>
            </a:r>
          </a:p>
          <a:p>
            <a:pPr>
              <a:buNone/>
            </a:pPr>
            <a:r>
              <a:rPr lang="pl-PL" sz="2000" b="1" dirty="0">
                <a:latin typeface="Times New Roman" pitchFamily="18" charset="0"/>
                <a:cs typeface="Times New Roman" pitchFamily="18" charset="0"/>
              </a:rPr>
              <a:t>Pre- Trial  Division- </a:t>
            </a:r>
            <a:r>
              <a:rPr lang="pl-PL" sz="2000" b="1" dirty="0">
                <a:solidFill>
                  <a:srgbClr val="00B050"/>
                </a:solidFill>
                <a:latin typeface="Times New Roman" pitchFamily="18" charset="0"/>
                <a:cs typeface="Times New Roman" pitchFamily="18" charset="0"/>
              </a:rPr>
              <a:t>Wydział Przygotowawczy</a:t>
            </a:r>
          </a:p>
          <a:p>
            <a:pPr>
              <a:buNone/>
            </a:pPr>
            <a:r>
              <a:rPr lang="pl-PL" sz="2000" b="1" dirty="0">
                <a:latin typeface="Times New Roman" pitchFamily="18" charset="0"/>
                <a:cs typeface="Times New Roman" pitchFamily="18" charset="0"/>
              </a:rPr>
              <a:t>Presidency- </a:t>
            </a:r>
            <a:r>
              <a:rPr lang="pl-PL" sz="2000" b="1" dirty="0">
                <a:solidFill>
                  <a:srgbClr val="00B050"/>
                </a:solidFill>
                <a:latin typeface="Times New Roman" pitchFamily="18" charset="0"/>
                <a:cs typeface="Times New Roman" pitchFamily="18" charset="0"/>
              </a:rPr>
              <a:t>Prezydium</a:t>
            </a:r>
          </a:p>
          <a:p>
            <a:pPr>
              <a:buNone/>
            </a:pPr>
            <a:r>
              <a:rPr lang="pl-PL" sz="2000" b="1" dirty="0">
                <a:latin typeface="Times New Roman" pitchFamily="18" charset="0"/>
                <a:cs typeface="Times New Roman" pitchFamily="18" charset="0"/>
              </a:rPr>
              <a:t>rape- </a:t>
            </a:r>
            <a:r>
              <a:rPr lang="pl-PL" sz="2000" b="1" dirty="0">
                <a:solidFill>
                  <a:srgbClr val="00B050"/>
                </a:solidFill>
                <a:latin typeface="Times New Roman" pitchFamily="18" charset="0"/>
                <a:cs typeface="Times New Roman" pitchFamily="18" charset="0"/>
              </a:rPr>
              <a:t>gwałt</a:t>
            </a:r>
          </a:p>
          <a:p>
            <a:pPr>
              <a:buNone/>
            </a:pPr>
            <a:r>
              <a:rPr lang="pl-PL" sz="2000" b="1" dirty="0">
                <a:latin typeface="Times New Roman" pitchFamily="18" charset="0"/>
                <a:cs typeface="Times New Roman" pitchFamily="18" charset="0"/>
              </a:rPr>
              <a:t>Registry- </a:t>
            </a:r>
            <a:r>
              <a:rPr lang="pl-PL" sz="2000" b="1" dirty="0">
                <a:solidFill>
                  <a:srgbClr val="00B050"/>
                </a:solidFill>
                <a:latin typeface="Times New Roman" pitchFamily="18" charset="0"/>
                <a:cs typeface="Times New Roman" pitchFamily="18" charset="0"/>
              </a:rPr>
              <a:t>Sekretariat</a:t>
            </a:r>
          </a:p>
          <a:p>
            <a:pPr>
              <a:buNone/>
            </a:pPr>
            <a:r>
              <a:rPr lang="pl-PL" sz="2000" b="1" dirty="0">
                <a:latin typeface="Times New Roman" pitchFamily="18" charset="0"/>
                <a:cs typeface="Times New Roman" pitchFamily="18" charset="0"/>
              </a:rPr>
              <a:t>Rome Statute- </a:t>
            </a:r>
            <a:r>
              <a:rPr lang="pl-PL" sz="2000" b="1" dirty="0">
                <a:solidFill>
                  <a:srgbClr val="00B050"/>
                </a:solidFill>
                <a:latin typeface="Times New Roman" pitchFamily="18" charset="0"/>
                <a:cs typeface="Times New Roman" pitchFamily="18" charset="0"/>
              </a:rPr>
              <a:t>Statut Rzymski</a:t>
            </a:r>
          </a:p>
          <a:p>
            <a:pPr>
              <a:buNone/>
            </a:pPr>
            <a:r>
              <a:rPr lang="pl-PL" sz="2000" b="1" dirty="0">
                <a:latin typeface="Times New Roman" pitchFamily="18" charset="0"/>
                <a:cs typeface="Times New Roman" pitchFamily="18" charset="0"/>
              </a:rPr>
              <a:t>sexual slavery- </a:t>
            </a:r>
            <a:r>
              <a:rPr lang="pl-PL" sz="2000" b="1" dirty="0">
                <a:solidFill>
                  <a:srgbClr val="00B050"/>
                </a:solidFill>
                <a:latin typeface="Times New Roman" pitchFamily="18" charset="0"/>
                <a:cs typeface="Times New Roman" pitchFamily="18" charset="0"/>
              </a:rPr>
              <a:t>seksualne niewolnictwo</a:t>
            </a:r>
          </a:p>
          <a:p>
            <a:pPr>
              <a:buNone/>
            </a:pPr>
            <a:r>
              <a:rPr lang="pl-PL" sz="2000" b="1" dirty="0">
                <a:latin typeface="Times New Roman" pitchFamily="18" charset="0"/>
                <a:cs typeface="Times New Roman" pitchFamily="18" charset="0"/>
              </a:rPr>
              <a:t>taking of hostages- </a:t>
            </a:r>
            <a:r>
              <a:rPr lang="pl-PL" sz="2000" b="1" dirty="0">
                <a:solidFill>
                  <a:srgbClr val="00B050"/>
                </a:solidFill>
                <a:latin typeface="Times New Roman" pitchFamily="18" charset="0"/>
                <a:cs typeface="Times New Roman" pitchFamily="18" charset="0"/>
              </a:rPr>
              <a:t>branie zakładników</a:t>
            </a:r>
          </a:p>
          <a:p>
            <a:pPr>
              <a:buNone/>
            </a:pPr>
            <a:r>
              <a:rPr lang="pl-PL" sz="2000" b="1" dirty="0">
                <a:latin typeface="Times New Roman" pitchFamily="18" charset="0"/>
                <a:cs typeface="Times New Roman" pitchFamily="18" charset="0"/>
              </a:rPr>
              <a:t>to investigate-  </a:t>
            </a:r>
            <a:r>
              <a:rPr lang="pl-PL" sz="2000" b="1" dirty="0">
                <a:solidFill>
                  <a:srgbClr val="00B050"/>
                </a:solidFill>
                <a:latin typeface="Times New Roman" pitchFamily="18" charset="0"/>
                <a:cs typeface="Times New Roman" pitchFamily="18" charset="0"/>
              </a:rPr>
              <a:t>badać</a:t>
            </a:r>
          </a:p>
          <a:p>
            <a:pPr>
              <a:buNone/>
            </a:pPr>
            <a:r>
              <a:rPr lang="pl-PL" sz="2000" b="1" dirty="0">
                <a:latin typeface="Times New Roman" pitchFamily="18" charset="0"/>
                <a:cs typeface="Times New Roman" pitchFamily="18" charset="0"/>
              </a:rPr>
              <a:t>to pillage- </a:t>
            </a:r>
            <a:r>
              <a:rPr lang="pl-PL" sz="2000" b="1" dirty="0">
                <a:solidFill>
                  <a:srgbClr val="00B050"/>
                </a:solidFill>
                <a:latin typeface="Times New Roman" pitchFamily="18" charset="0"/>
                <a:cs typeface="Times New Roman" pitchFamily="18" charset="0"/>
              </a:rPr>
              <a:t>grabić, grabież</a:t>
            </a:r>
          </a:p>
          <a:p>
            <a:pPr>
              <a:buNone/>
            </a:pPr>
            <a:r>
              <a:rPr lang="pl-PL" sz="2000" b="1" dirty="0">
                <a:latin typeface="Times New Roman" pitchFamily="18" charset="0"/>
                <a:cs typeface="Times New Roman" pitchFamily="18" charset="0"/>
              </a:rPr>
              <a:t>to prosecute- </a:t>
            </a:r>
            <a:r>
              <a:rPr lang="pl-PL" sz="2000" b="1" dirty="0">
                <a:solidFill>
                  <a:srgbClr val="00B050"/>
                </a:solidFill>
                <a:latin typeface="Times New Roman" pitchFamily="18" charset="0"/>
                <a:cs typeface="Times New Roman" pitchFamily="18" charset="0"/>
              </a:rPr>
              <a:t>ścigać sądownie</a:t>
            </a:r>
          </a:p>
          <a:p>
            <a:pPr>
              <a:buNone/>
            </a:pPr>
            <a:r>
              <a:rPr lang="pl-PL" sz="2000" b="1" dirty="0">
                <a:latin typeface="Times New Roman" pitchFamily="18" charset="0"/>
                <a:cs typeface="Times New Roman" pitchFamily="18" charset="0"/>
              </a:rPr>
              <a:t>Trial  Division- </a:t>
            </a:r>
            <a:r>
              <a:rPr lang="pl-PL" sz="2000" b="1" dirty="0">
                <a:solidFill>
                  <a:srgbClr val="00B050"/>
                </a:solidFill>
                <a:latin typeface="Times New Roman" pitchFamily="18" charset="0"/>
                <a:cs typeface="Times New Roman" pitchFamily="18" charset="0"/>
              </a:rPr>
              <a:t>Wydział Orzekający</a:t>
            </a:r>
          </a:p>
          <a:p>
            <a:pPr>
              <a:buNone/>
            </a:pPr>
            <a:r>
              <a:rPr lang="pl-PL" sz="2000" b="1" dirty="0">
                <a:latin typeface="Times New Roman" pitchFamily="18" charset="0"/>
                <a:cs typeface="Times New Roman" pitchFamily="18" charset="0"/>
              </a:rPr>
              <a:t>Trust Fund- </a:t>
            </a:r>
            <a:r>
              <a:rPr lang="pl-PL" sz="2000" b="1" dirty="0">
                <a:solidFill>
                  <a:srgbClr val="00B050"/>
                </a:solidFill>
                <a:latin typeface="Times New Roman" pitchFamily="18" charset="0"/>
                <a:cs typeface="Times New Roman" pitchFamily="18" charset="0"/>
              </a:rPr>
              <a:t>Fundusz Powierniczy</a:t>
            </a:r>
          </a:p>
          <a:p>
            <a:pPr>
              <a:buNone/>
            </a:pPr>
            <a:r>
              <a:rPr lang="pl-PL" sz="2000" b="1" dirty="0">
                <a:latin typeface="Times New Roman" pitchFamily="18" charset="0"/>
                <a:cs typeface="Times New Roman" pitchFamily="18" charset="0"/>
              </a:rPr>
              <a:t>war crimes- </a:t>
            </a:r>
            <a:r>
              <a:rPr lang="pl-PL" sz="2000" b="1" dirty="0">
                <a:solidFill>
                  <a:srgbClr val="00B050"/>
                </a:solidFill>
                <a:latin typeface="Times New Roman" pitchFamily="18" charset="0"/>
                <a:cs typeface="Times New Roman" pitchFamily="18" charset="0"/>
              </a:rPr>
              <a:t>zbrodnie wojenne</a:t>
            </a:r>
          </a:p>
          <a:p>
            <a:pPr>
              <a:buNone/>
            </a:pPr>
            <a:endParaRPr lang="pl-PL" b="1" dirty="0">
              <a:latin typeface="Times New Roman" pitchFamily="18" charset="0"/>
              <a:cs typeface="Times New Roman" pitchFamily="18" charset="0"/>
            </a:endParaRPr>
          </a:p>
          <a:p>
            <a:pPr>
              <a:buNone/>
            </a:pPr>
            <a:endParaRPr lang="pl-PL" b="1" dirty="0">
              <a:solidFill>
                <a:srgbClr val="00B050"/>
              </a:solidFill>
              <a:latin typeface="Times New Roman" pitchFamily="18" charset="0"/>
              <a:cs typeface="Times New Roman" pitchFamily="18" charset="0"/>
            </a:endParaRPr>
          </a:p>
          <a:p>
            <a:pPr>
              <a:buNone/>
            </a:pPr>
            <a:endParaRPr lang="pl-PL" b="1" dirty="0">
              <a:solidFill>
                <a:srgbClr val="00B050"/>
              </a:solidFill>
              <a:latin typeface="Times New Roman" pitchFamily="18" charset="0"/>
              <a:cs typeface="Times New Roman" pitchFamily="18" charset="0"/>
            </a:endParaRPr>
          </a:p>
          <a:p>
            <a:pPr>
              <a:buNone/>
            </a:pPr>
            <a:endParaRPr lang="pl-PL" b="1" dirty="0">
              <a:latin typeface="Times New Roman" pitchFamily="18" charset="0"/>
              <a:cs typeface="Times New Roman" pitchFamily="18" charset="0"/>
            </a:endParaRPr>
          </a:p>
          <a:p>
            <a:pPr>
              <a:buNone/>
            </a:pPr>
            <a:endParaRPr lang="pl-PL" b="1" dirty="0">
              <a:latin typeface="Times New Roman" pitchFamily="18" charset="0"/>
              <a:cs typeface="Times New Roman" pitchFamily="18" charset="0"/>
            </a:endParaRPr>
          </a:p>
          <a:p>
            <a:pPr>
              <a:buNone/>
            </a:pPr>
            <a:endParaRPr lang="pl-PL" b="1" dirty="0">
              <a:latin typeface="Times New Roman" pitchFamily="18" charset="0"/>
              <a:cs typeface="Times New Roman" pitchFamily="18" charset="0"/>
            </a:endParaRPr>
          </a:p>
          <a:p>
            <a:pPr>
              <a:buNone/>
            </a:pP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530352"/>
            <a:ext cx="8183880" cy="5470416"/>
          </a:xfrm>
        </p:spPr>
        <p:txBody>
          <a:bodyPr>
            <a:normAutofit/>
          </a:bodyPr>
          <a:lstStyle/>
          <a:p>
            <a:pPr algn="ctr">
              <a:buNone/>
            </a:pPr>
            <a:r>
              <a:rPr lang="pl-PL" sz="4000" b="1" dirty="0">
                <a:solidFill>
                  <a:schemeClr val="accent3">
                    <a:lumMod val="75000"/>
                  </a:schemeClr>
                </a:solidFill>
                <a:latin typeface="Times New Roman" pitchFamily="18" charset="0"/>
                <a:cs typeface="Times New Roman" pitchFamily="18" charset="0"/>
              </a:rPr>
              <a:t>Bibliography</a:t>
            </a:r>
          </a:p>
          <a:p>
            <a:pPr algn="ctr">
              <a:buNone/>
            </a:pPr>
            <a:endParaRPr lang="pl-PL" sz="3800" b="1" dirty="0">
              <a:solidFill>
                <a:schemeClr val="accent3">
                  <a:lumMod val="75000"/>
                </a:schemeClr>
              </a:solidFill>
              <a:latin typeface="Times New Roman" pitchFamily="18" charset="0"/>
              <a:cs typeface="Times New Roman" pitchFamily="18" charset="0"/>
            </a:endParaRPr>
          </a:p>
          <a:p>
            <a:pPr>
              <a:buNone/>
            </a:pPr>
            <a:r>
              <a:rPr lang="pl-PL" sz="3200" dirty="0">
                <a:solidFill>
                  <a:schemeClr val="accent3">
                    <a:lumMod val="75000"/>
                  </a:schemeClr>
                </a:solidFill>
                <a:latin typeface="Times New Roman" pitchFamily="18" charset="0"/>
                <a:cs typeface="Times New Roman" pitchFamily="18" charset="0"/>
              </a:rPr>
              <a:t>1. Grabowski R., </a:t>
            </a:r>
            <a:r>
              <a:rPr lang="pl-PL" sz="3200" i="1" dirty="0">
                <a:solidFill>
                  <a:schemeClr val="accent3">
                    <a:lumMod val="75000"/>
                  </a:schemeClr>
                </a:solidFill>
                <a:latin typeface="Times New Roman" pitchFamily="18" charset="0"/>
                <a:cs typeface="Times New Roman" pitchFamily="18" charset="0"/>
              </a:rPr>
              <a:t>Międzynarodowy Trybunał Karny</a:t>
            </a:r>
            <a:r>
              <a:rPr lang="pl-PL" sz="3200" dirty="0">
                <a:solidFill>
                  <a:schemeClr val="accent3">
                    <a:lumMod val="75000"/>
                  </a:schemeClr>
                </a:solidFill>
                <a:latin typeface="Times New Roman" pitchFamily="18" charset="0"/>
                <a:cs typeface="Times New Roman" pitchFamily="18" charset="0"/>
              </a:rPr>
              <a:t>, w: </a:t>
            </a:r>
            <a:r>
              <a:rPr lang="pl-PL" sz="3200" i="1" dirty="0">
                <a:solidFill>
                  <a:schemeClr val="accent3">
                    <a:lumMod val="75000"/>
                  </a:schemeClr>
                </a:solidFill>
                <a:latin typeface="Times New Roman" pitchFamily="18" charset="0"/>
                <a:cs typeface="Times New Roman" pitchFamily="18" charset="0"/>
              </a:rPr>
              <a:t>Organy i korporacje ochrony prawa</a:t>
            </a:r>
            <a:r>
              <a:rPr lang="pl-PL" sz="3200" dirty="0">
                <a:solidFill>
                  <a:schemeClr val="accent3">
                    <a:lumMod val="75000"/>
                  </a:schemeClr>
                </a:solidFill>
                <a:latin typeface="Times New Roman" pitchFamily="18" charset="0"/>
                <a:cs typeface="Times New Roman" pitchFamily="18" charset="0"/>
              </a:rPr>
              <a:t>, red. S. Sagan, Warszawa 2001.</a:t>
            </a:r>
          </a:p>
          <a:p>
            <a:pPr marL="514350" indent="-514350">
              <a:buNone/>
            </a:pPr>
            <a:r>
              <a:rPr lang="pl-PL" sz="3200" dirty="0">
                <a:solidFill>
                  <a:schemeClr val="accent3">
                    <a:lumMod val="75000"/>
                  </a:schemeClr>
                </a:solidFill>
                <a:latin typeface="Times New Roman" pitchFamily="18" charset="0"/>
                <a:cs typeface="Times New Roman" pitchFamily="18" charset="0"/>
              </a:rPr>
              <a:t>2. Izydorczyk J., Wiliński P., </a:t>
            </a:r>
            <a:r>
              <a:rPr lang="pl-PL" sz="3200" i="1" dirty="0">
                <a:solidFill>
                  <a:schemeClr val="accent3">
                    <a:lumMod val="75000"/>
                  </a:schemeClr>
                </a:solidFill>
                <a:latin typeface="Times New Roman" pitchFamily="18" charset="0"/>
                <a:cs typeface="Times New Roman" pitchFamily="18" charset="0"/>
              </a:rPr>
              <a:t>Międzynarodowy Trybunał Karny (International Criminal Court)</a:t>
            </a:r>
            <a:r>
              <a:rPr lang="pl-PL" sz="3200" dirty="0">
                <a:solidFill>
                  <a:schemeClr val="accent3">
                    <a:lumMod val="75000"/>
                  </a:schemeClr>
                </a:solidFill>
                <a:latin typeface="Times New Roman" pitchFamily="18" charset="0"/>
                <a:cs typeface="Times New Roman" pitchFamily="18" charset="0"/>
              </a:rPr>
              <a:t>, Kraków 2004.</a:t>
            </a:r>
          </a:p>
          <a:p>
            <a:pPr marL="514350" indent="-514350">
              <a:buNone/>
            </a:pPr>
            <a:r>
              <a:rPr lang="pl-PL" sz="3200" dirty="0">
                <a:solidFill>
                  <a:schemeClr val="accent3">
                    <a:lumMod val="75000"/>
                  </a:schemeClr>
                </a:solidFill>
                <a:latin typeface="Times New Roman" pitchFamily="18" charset="0"/>
                <a:cs typeface="Times New Roman" pitchFamily="18" charset="0"/>
              </a:rPr>
              <a:t>3. www.icc-cpi.int</a:t>
            </a:r>
          </a:p>
          <a:p>
            <a:pPr marL="514350" indent="-514350">
              <a:buAutoNum type="arabicPeriod"/>
            </a:pPr>
            <a:endParaRPr lang="pl-PL" sz="3200"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530352"/>
            <a:ext cx="8183880" cy="5470416"/>
          </a:xfrm>
        </p:spPr>
        <p:txBody>
          <a:bodyPr>
            <a:normAutofit/>
          </a:bodyPr>
          <a:lstStyle/>
          <a:p>
            <a:pPr algn="ctr">
              <a:buNone/>
            </a:pPr>
            <a:endParaRPr lang="pl-PL" sz="4000" b="1"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a:p>
            <a:pPr algn="ctr">
              <a:buNone/>
            </a:pPr>
            <a:r>
              <a:rPr lang="en-US" sz="4000" b="1" dirty="0">
                <a:solidFill>
                  <a:schemeClr val="accent3">
                    <a:lumMod val="75000"/>
                  </a:schemeClr>
                </a:solidFill>
                <a:latin typeface="Times New Roman" pitchFamily="18" charset="0"/>
                <a:cs typeface="Times New Roman" pitchFamily="18" charset="0"/>
              </a:rPr>
              <a:t>Thank you for your attention</a:t>
            </a:r>
            <a:r>
              <a:rPr lang="pl-PL" sz="4000" b="1" dirty="0">
                <a:solidFill>
                  <a:schemeClr val="accent3">
                    <a:lumMod val="75000"/>
                  </a:schemeClr>
                </a:solidFill>
                <a:latin typeface="Times New Roman" pitchFamily="18" charset="0"/>
                <a:cs typeface="Times New Roman" pitchFamily="18" charset="0"/>
              </a:rPr>
              <a:t>!</a:t>
            </a:r>
            <a:endParaRPr lang="pl-PL" sz="4000" dirty="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500042"/>
            <a:ext cx="8215370" cy="5500726"/>
          </a:xfrm>
        </p:spPr>
        <p:txBody>
          <a:bodyPr>
            <a:normAutofit lnSpcReduction="10000"/>
          </a:bodyPr>
          <a:lstStyle/>
          <a:p>
            <a:pPr algn="ctr">
              <a:buNone/>
            </a:pPr>
            <a:r>
              <a:rPr lang="pl-PL" sz="4000" b="1" dirty="0">
                <a:solidFill>
                  <a:schemeClr val="accent3">
                    <a:lumMod val="75000"/>
                  </a:schemeClr>
                </a:solidFill>
                <a:latin typeface="Times New Roman" pitchFamily="18" charset="0"/>
                <a:cs typeface="Times New Roman" pitchFamily="18" charset="0"/>
              </a:rPr>
              <a:t>What is the International Criminal Court?</a:t>
            </a:r>
          </a:p>
          <a:p>
            <a:pPr algn="ctr">
              <a:buNone/>
            </a:pPr>
            <a:endParaRPr lang="pl-PL" sz="3200" b="1" dirty="0">
              <a:solidFill>
                <a:schemeClr val="accent3">
                  <a:lumMod val="75000"/>
                </a:schemeClr>
              </a:solidFill>
              <a:latin typeface="Times New Roman" pitchFamily="18" charset="0"/>
              <a:cs typeface="Times New Roman" pitchFamily="18" charset="0"/>
            </a:endParaRPr>
          </a:p>
          <a:p>
            <a:pPr algn="ctr">
              <a:buNone/>
            </a:pPr>
            <a:r>
              <a:rPr lang="en-US" sz="3200" dirty="0">
                <a:latin typeface="Times New Roman" pitchFamily="18" charset="0"/>
                <a:cs typeface="Times New Roman" pitchFamily="18" charset="0"/>
              </a:rPr>
              <a:t>The International Criminal Court </a:t>
            </a:r>
            <a:r>
              <a:rPr lang="pl-PL" sz="3200" dirty="0">
                <a:latin typeface="Times New Roman" pitchFamily="18" charset="0"/>
                <a:cs typeface="Times New Roman" pitchFamily="18" charset="0"/>
              </a:rPr>
              <a:t>( ICC)</a:t>
            </a:r>
          </a:p>
          <a:p>
            <a:pPr algn="ctr">
              <a:buNone/>
            </a:pPr>
            <a:r>
              <a:rPr lang="pl-PL" sz="3200" dirty="0">
                <a:latin typeface="Times New Roman" pitchFamily="18" charset="0"/>
                <a:cs typeface="Times New Roman" pitchFamily="18" charset="0"/>
              </a:rPr>
              <a:t> </a:t>
            </a:r>
            <a:r>
              <a:rPr lang="en-US" sz="3200" dirty="0">
                <a:latin typeface="Times New Roman" pitchFamily="18" charset="0"/>
                <a:cs typeface="Times New Roman" pitchFamily="18" charset="0"/>
              </a:rPr>
              <a:t>is a permanent international court established to investigate, prosecute and try individuals accused of committing the most serious crimes of concern to the international community as a whole, namely the crime of genocide, crimes against humanity, war crimes and the crime of aggression.</a:t>
            </a:r>
            <a:endParaRPr lang="pl-PL" sz="3200" b="1" dirty="0">
              <a:solidFill>
                <a:schemeClr val="accent3">
                  <a:lumMod val="75000"/>
                </a:schemeClr>
              </a:solidFill>
              <a:latin typeface="Times New Roman" pitchFamily="18" charset="0"/>
              <a:cs typeface="Times New Roman" pitchFamily="18" charset="0"/>
            </a:endParaRPr>
          </a:p>
          <a:p>
            <a:pPr algn="ctr">
              <a:buNone/>
            </a:pPr>
            <a:endParaRPr lang="pl-PL" sz="3200" dirty="0">
              <a:latin typeface="Times New Roman" pitchFamily="18" charset="0"/>
              <a:cs typeface="Times New Roman" pitchFamily="18" charset="0"/>
            </a:endParaRPr>
          </a:p>
          <a:p>
            <a:pPr algn="ctr">
              <a:buNone/>
            </a:pPr>
            <a:endParaRPr lang="pl-PL"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357166"/>
            <a:ext cx="8429684" cy="6786586"/>
          </a:xfrm>
        </p:spPr>
        <p:txBody>
          <a:bodyPr>
            <a:normAutofit/>
          </a:bodyPr>
          <a:lstStyle/>
          <a:p>
            <a:pPr algn="ctr">
              <a:buNone/>
            </a:pPr>
            <a:r>
              <a:rPr lang="pl-PL" sz="2400" b="1" dirty="0">
                <a:solidFill>
                  <a:schemeClr val="accent3">
                    <a:lumMod val="75000"/>
                  </a:schemeClr>
                </a:solidFill>
                <a:latin typeface="Times New Roman" pitchFamily="18" charset="0"/>
                <a:cs typeface="Times New Roman" pitchFamily="18" charset="0"/>
              </a:rPr>
              <a:t>1.What is genocide?</a:t>
            </a:r>
          </a:p>
          <a:p>
            <a:pPr algn="ctr">
              <a:buNone/>
            </a:pPr>
            <a:r>
              <a:rPr lang="pl-PL" sz="2400" dirty="0">
                <a:latin typeface="Times New Roman" pitchFamily="18" charset="0"/>
                <a:cs typeface="Times New Roman" pitchFamily="18" charset="0"/>
              </a:rPr>
              <a:t> For example: </a:t>
            </a:r>
            <a:r>
              <a:rPr lang="en-US" sz="2400" dirty="0">
                <a:latin typeface="Times New Roman" pitchFamily="18" charset="0"/>
                <a:cs typeface="Times New Roman" pitchFamily="18" charset="0"/>
              </a:rPr>
              <a:t>killing members of the group</a:t>
            </a:r>
            <a:r>
              <a:rPr lang="pl-PL" sz="2400" dirty="0">
                <a:latin typeface="Times New Roman" pitchFamily="18" charset="0"/>
                <a:cs typeface="Times New Roman" pitchFamily="18" charset="0"/>
              </a:rPr>
              <a:t>,</a:t>
            </a:r>
            <a:r>
              <a:rPr lang="en-US" sz="2400" dirty="0">
                <a:latin typeface="Times New Roman" pitchFamily="18" charset="0"/>
                <a:cs typeface="Times New Roman" pitchFamily="18" charset="0"/>
              </a:rPr>
              <a:t>causing serious</a:t>
            </a:r>
            <a:r>
              <a:rPr lang="pl-PL" sz="2400" dirty="0">
                <a:latin typeface="Times New Roman" pitchFamily="18" charset="0"/>
                <a:cs typeface="Times New Roman" pitchFamily="18" charset="0"/>
              </a:rPr>
              <a:t> </a:t>
            </a:r>
            <a:r>
              <a:rPr lang="en-US" sz="2400" dirty="0">
                <a:latin typeface="Times New Roman" pitchFamily="18" charset="0"/>
                <a:cs typeface="Times New Roman" pitchFamily="18" charset="0"/>
              </a:rPr>
              <a:t>bodily or mental harm to members of the group</a:t>
            </a:r>
            <a:r>
              <a:rPr lang="pl-PL" sz="2400" dirty="0">
                <a:latin typeface="Times New Roman" pitchFamily="18" charset="0"/>
                <a:cs typeface="Times New Roman" pitchFamily="18" charset="0"/>
              </a:rPr>
              <a:t>,</a:t>
            </a:r>
            <a:r>
              <a:rPr lang="en-US" sz="2400" dirty="0">
                <a:latin typeface="Times New Roman" pitchFamily="18" charset="0"/>
                <a:cs typeface="Times New Roman" pitchFamily="18" charset="0"/>
              </a:rPr>
              <a:t> imposing measures intended to prevent births within the group</a:t>
            </a:r>
            <a:r>
              <a:rPr lang="pl-PL"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pl-PL" sz="2400" dirty="0">
              <a:latin typeface="Times New Roman" pitchFamily="18" charset="0"/>
              <a:cs typeface="Times New Roman" pitchFamily="18" charset="0"/>
            </a:endParaRPr>
          </a:p>
          <a:p>
            <a:pPr algn="ctr">
              <a:buNone/>
            </a:pPr>
            <a:r>
              <a:rPr lang="en-US" sz="2400" dirty="0">
                <a:latin typeface="Times New Roman" pitchFamily="18" charset="0"/>
                <a:cs typeface="Times New Roman" pitchFamily="18" charset="0"/>
              </a:rPr>
              <a:t>forcibly transferring children of the group to another group.</a:t>
            </a:r>
            <a:endParaRPr lang="pl-PL" sz="2400" dirty="0">
              <a:latin typeface="Times New Roman" pitchFamily="18" charset="0"/>
              <a:cs typeface="Times New Roman" pitchFamily="18" charset="0"/>
            </a:endParaRPr>
          </a:p>
          <a:p>
            <a:pPr algn="ctr">
              <a:buNone/>
            </a:pPr>
            <a:r>
              <a:rPr lang="pl-PL" sz="2400" dirty="0">
                <a:latin typeface="Times New Roman" pitchFamily="18" charset="0"/>
                <a:cs typeface="Times New Roman" pitchFamily="18" charset="0"/>
              </a:rPr>
              <a:t>.              </a:t>
            </a: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r>
              <a:rPr lang="pl-PL" sz="2400" b="1" dirty="0">
                <a:solidFill>
                  <a:schemeClr val="accent3">
                    <a:lumMod val="75000"/>
                  </a:schemeClr>
                </a:solidFill>
                <a:latin typeface="Times New Roman" pitchFamily="18" charset="0"/>
                <a:cs typeface="Times New Roman" pitchFamily="18" charset="0"/>
              </a:rPr>
              <a:t>2. What are crimes against humanity?</a:t>
            </a:r>
          </a:p>
          <a:p>
            <a:pPr algn="ctr">
              <a:buNone/>
            </a:pPr>
            <a:r>
              <a:rPr lang="pl-PL" sz="2400" dirty="0">
                <a:latin typeface="Times New Roman" pitchFamily="18" charset="0"/>
                <a:cs typeface="Times New Roman" pitchFamily="18" charset="0"/>
              </a:rPr>
              <a:t>For example: </a:t>
            </a:r>
            <a:r>
              <a:rPr lang="en-US" sz="2400" dirty="0">
                <a:latin typeface="Times New Roman" pitchFamily="18" charset="0"/>
                <a:cs typeface="Times New Roman" pitchFamily="18" charset="0"/>
              </a:rPr>
              <a:t>imprisonment</a:t>
            </a:r>
            <a:r>
              <a:rPr lang="pl-PL" sz="2400" dirty="0">
                <a:latin typeface="Times New Roman" pitchFamily="18" charset="0"/>
                <a:cs typeface="Times New Roman" pitchFamily="18" charset="0"/>
              </a:rPr>
              <a:t>, </a:t>
            </a:r>
            <a:r>
              <a:rPr lang="en-US" sz="2400" dirty="0">
                <a:latin typeface="Times New Roman" pitchFamily="18" charset="0"/>
                <a:cs typeface="Times New Roman" pitchFamily="18" charset="0"/>
              </a:rPr>
              <a:t>torture</a:t>
            </a:r>
            <a:r>
              <a:rPr lang="pl-PL" sz="2400" dirty="0">
                <a:latin typeface="Times New Roman" pitchFamily="18" charset="0"/>
                <a:cs typeface="Times New Roman" pitchFamily="18" charset="0"/>
              </a:rPr>
              <a:t>, m</a:t>
            </a:r>
            <a:r>
              <a:rPr lang="en-US" sz="2400" dirty="0">
                <a:latin typeface="Times New Roman" pitchFamily="18" charset="0"/>
                <a:cs typeface="Times New Roman" pitchFamily="18" charset="0"/>
              </a:rPr>
              <a:t>urder</a:t>
            </a:r>
            <a:r>
              <a:rPr lang="pl-PL" sz="2400" dirty="0">
                <a:latin typeface="Times New Roman" pitchFamily="18" charset="0"/>
                <a:cs typeface="Times New Roman" pitchFamily="18" charset="0"/>
              </a:rPr>
              <a:t>, e</a:t>
            </a:r>
            <a:r>
              <a:rPr lang="en-US" sz="2400" dirty="0">
                <a:latin typeface="Times New Roman" pitchFamily="18" charset="0"/>
                <a:cs typeface="Times New Roman" pitchFamily="18" charset="0"/>
              </a:rPr>
              <a:t>xtermination</a:t>
            </a:r>
            <a:r>
              <a:rPr lang="pl-PL" sz="2400" dirty="0">
                <a:latin typeface="Times New Roman" pitchFamily="18" charset="0"/>
                <a:cs typeface="Times New Roman" pitchFamily="18" charset="0"/>
              </a:rPr>
              <a:t>, e</a:t>
            </a:r>
            <a:r>
              <a:rPr lang="en-US" sz="2400" dirty="0">
                <a:latin typeface="Times New Roman" pitchFamily="18" charset="0"/>
                <a:cs typeface="Times New Roman" pitchFamily="18" charset="0"/>
              </a:rPr>
              <a:t>nslavement</a:t>
            </a:r>
            <a:r>
              <a:rPr lang="pl-PL" sz="2400" dirty="0">
                <a:latin typeface="Times New Roman" pitchFamily="18" charset="0"/>
                <a:cs typeface="Times New Roman" pitchFamily="18" charset="0"/>
              </a:rPr>
              <a:t>.</a:t>
            </a:r>
          </a:p>
          <a:p>
            <a:pPr algn="ctr">
              <a:buNone/>
            </a:pPr>
            <a:endParaRPr lang="pl-PL" sz="4000" b="1"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p:txBody>
      </p:sp>
      <p:pic>
        <p:nvPicPr>
          <p:cNvPr id="4" name="Obraz 3" descr="ludobójstwo.jpg"/>
          <p:cNvPicPr>
            <a:picLocks noChangeAspect="1"/>
          </p:cNvPicPr>
          <p:nvPr/>
        </p:nvPicPr>
        <p:blipFill>
          <a:blip r:embed="rId3"/>
          <a:stretch>
            <a:fillRect/>
          </a:stretch>
        </p:blipFill>
        <p:spPr>
          <a:xfrm>
            <a:off x="2643174" y="2428868"/>
            <a:ext cx="3786214" cy="22327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285728"/>
            <a:ext cx="8501122" cy="5786478"/>
          </a:xfrm>
        </p:spPr>
        <p:txBody>
          <a:bodyPr>
            <a:normAutofit/>
          </a:bodyPr>
          <a:lstStyle/>
          <a:p>
            <a:pPr algn="ctr">
              <a:buNone/>
            </a:pPr>
            <a:r>
              <a:rPr lang="pl-PL" sz="3000" b="1" dirty="0">
                <a:solidFill>
                  <a:schemeClr val="accent3">
                    <a:lumMod val="75000"/>
                  </a:schemeClr>
                </a:solidFill>
                <a:latin typeface="Times New Roman" pitchFamily="18" charset="0"/>
                <a:cs typeface="Times New Roman" pitchFamily="18" charset="0"/>
              </a:rPr>
              <a:t>3. What are war crimes?</a:t>
            </a:r>
          </a:p>
          <a:p>
            <a:pPr>
              <a:buNone/>
            </a:pPr>
            <a:r>
              <a:rPr lang="pl-PL" sz="2400" dirty="0">
                <a:latin typeface="Times New Roman" pitchFamily="18" charset="0"/>
                <a:cs typeface="Times New Roman" pitchFamily="18" charset="0"/>
              </a:rPr>
              <a:t>   For example: </a:t>
            </a:r>
            <a:r>
              <a:rPr lang="en-US" sz="2400" dirty="0">
                <a:latin typeface="Times New Roman" pitchFamily="18" charset="0"/>
                <a:cs typeface="Times New Roman" pitchFamily="18" charset="0"/>
              </a:rPr>
              <a:t>mutilation, cruel treatment and torture</a:t>
            </a:r>
            <a:r>
              <a:rPr lang="pl-PL" sz="2400" dirty="0">
                <a:latin typeface="Times New Roman" pitchFamily="18" charset="0"/>
                <a:cs typeface="Times New Roman" pitchFamily="18" charset="0"/>
              </a:rPr>
              <a:t>, </a:t>
            </a:r>
            <a:r>
              <a:rPr lang="en-US" sz="2400" dirty="0">
                <a:latin typeface="Times New Roman" pitchFamily="18" charset="0"/>
                <a:cs typeface="Times New Roman" pitchFamily="18" charset="0"/>
              </a:rPr>
              <a:t>taking of hostages</a:t>
            </a:r>
            <a:r>
              <a:rPr lang="pl-PL" sz="2400" dirty="0">
                <a:latin typeface="Times New Roman" pitchFamily="18" charset="0"/>
                <a:cs typeface="Times New Roman" pitchFamily="18" charset="0"/>
              </a:rPr>
              <a:t>, </a:t>
            </a:r>
            <a:r>
              <a:rPr lang="en-US" sz="2400" dirty="0">
                <a:latin typeface="Times New Roman" pitchFamily="18" charset="0"/>
                <a:cs typeface="Times New Roman" pitchFamily="18" charset="0"/>
              </a:rPr>
              <a:t>intentionally directing attacks against the civilian population</a:t>
            </a:r>
            <a:r>
              <a:rPr lang="pl-PL" sz="2400" dirty="0">
                <a:latin typeface="Times New Roman" pitchFamily="18" charset="0"/>
                <a:cs typeface="Times New Roman" pitchFamily="18" charset="0"/>
              </a:rPr>
              <a:t>, pillaging,</a:t>
            </a:r>
          </a:p>
          <a:p>
            <a:pPr>
              <a:buNone/>
            </a:pPr>
            <a:r>
              <a:rPr lang="pl-PL" sz="2400" dirty="0">
                <a:latin typeface="Times New Roman" pitchFamily="18" charset="0"/>
                <a:cs typeface="Times New Roman" pitchFamily="18" charset="0"/>
              </a:rPr>
              <a:t>   rape and sexual slavery.</a:t>
            </a:r>
          </a:p>
          <a:p>
            <a:pPr algn="ctr">
              <a:buNone/>
            </a:pPr>
            <a:endParaRPr lang="pl-PL" sz="3000" b="1" dirty="0">
              <a:solidFill>
                <a:schemeClr val="accent3">
                  <a:lumMod val="75000"/>
                </a:schemeClr>
              </a:solidFill>
              <a:latin typeface="Times New Roman" pitchFamily="18" charset="0"/>
              <a:cs typeface="Times New Roman" pitchFamily="18" charset="0"/>
            </a:endParaRPr>
          </a:p>
          <a:p>
            <a:pPr algn="ctr">
              <a:buNone/>
            </a:pPr>
            <a:endParaRPr lang="pl-PL" sz="3000" b="1" dirty="0">
              <a:solidFill>
                <a:schemeClr val="accent3">
                  <a:lumMod val="75000"/>
                </a:schemeClr>
              </a:solidFill>
              <a:latin typeface="Times New Roman" pitchFamily="18" charset="0"/>
              <a:cs typeface="Times New Roman" pitchFamily="18" charset="0"/>
            </a:endParaRPr>
          </a:p>
          <a:p>
            <a:pPr algn="ctr">
              <a:buNone/>
            </a:pPr>
            <a:endParaRPr lang="pl-PL" sz="3000" b="1" dirty="0">
              <a:solidFill>
                <a:schemeClr val="accent3">
                  <a:lumMod val="75000"/>
                </a:schemeClr>
              </a:solidFill>
              <a:latin typeface="Times New Roman" pitchFamily="18" charset="0"/>
              <a:cs typeface="Times New Roman" pitchFamily="18" charset="0"/>
            </a:endParaRPr>
          </a:p>
          <a:p>
            <a:pPr algn="ctr">
              <a:buNone/>
            </a:pPr>
            <a:endParaRPr lang="pl-PL" sz="3000" b="1" dirty="0">
              <a:solidFill>
                <a:schemeClr val="accent3">
                  <a:lumMod val="75000"/>
                </a:schemeClr>
              </a:solidFill>
              <a:latin typeface="Times New Roman" pitchFamily="18" charset="0"/>
              <a:cs typeface="Times New Roman" pitchFamily="18" charset="0"/>
            </a:endParaRPr>
          </a:p>
          <a:p>
            <a:pPr algn="ctr">
              <a:buNone/>
            </a:pPr>
            <a:r>
              <a:rPr lang="pl-PL" sz="3000" b="1" dirty="0">
                <a:solidFill>
                  <a:schemeClr val="accent3">
                    <a:lumMod val="75000"/>
                  </a:schemeClr>
                </a:solidFill>
                <a:latin typeface="Times New Roman" pitchFamily="18" charset="0"/>
                <a:cs typeface="Times New Roman" pitchFamily="18" charset="0"/>
              </a:rPr>
              <a:t>4. What is a crime of aggression?</a:t>
            </a:r>
          </a:p>
          <a:p>
            <a:pPr algn="ctr">
              <a:buNone/>
            </a:pPr>
            <a:r>
              <a:rPr lang="en-US" sz="2400" dirty="0">
                <a:latin typeface="Times New Roman" pitchFamily="18" charset="0"/>
                <a:cs typeface="Times New Roman" pitchFamily="18" charset="0"/>
              </a:rPr>
              <a:t>The act of aggression includes, among other things, invasion, military occupation, and annexation by the use of force, blockade of the ports or coasts</a:t>
            </a:r>
            <a:r>
              <a:rPr lang="pl-PL" sz="2400" dirty="0">
                <a:latin typeface="Times New Roman" pitchFamily="18" charset="0"/>
                <a:cs typeface="Times New Roman" pitchFamily="18" charset="0"/>
              </a:rPr>
              <a:t>.</a:t>
            </a:r>
          </a:p>
          <a:p>
            <a:pPr>
              <a:buNone/>
            </a:pPr>
            <a:endParaRPr lang="pl-PL" dirty="0"/>
          </a:p>
        </p:txBody>
      </p:sp>
      <p:pic>
        <p:nvPicPr>
          <p:cNvPr id="4" name="Obraz 3" descr="war crimes.jpg"/>
          <p:cNvPicPr>
            <a:picLocks noChangeAspect="1"/>
          </p:cNvPicPr>
          <p:nvPr/>
        </p:nvPicPr>
        <p:blipFill>
          <a:blip r:embed="rId3"/>
          <a:stretch>
            <a:fillRect/>
          </a:stretch>
        </p:blipFill>
        <p:spPr>
          <a:xfrm>
            <a:off x="3929058" y="1857364"/>
            <a:ext cx="4429156" cy="235744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357166"/>
            <a:ext cx="8786842" cy="5572164"/>
          </a:xfrm>
        </p:spPr>
        <p:txBody>
          <a:bodyPr>
            <a:normAutofit fontScale="92500" lnSpcReduction="20000"/>
          </a:bodyPr>
          <a:lstStyle/>
          <a:p>
            <a:pPr algn="ctr">
              <a:buNone/>
            </a:pPr>
            <a:endParaRPr lang="pl-PL" sz="4400" b="1" dirty="0">
              <a:solidFill>
                <a:schemeClr val="accent3">
                  <a:lumMod val="75000"/>
                </a:schemeClr>
              </a:solidFill>
              <a:latin typeface="Times New Roman" pitchFamily="18" charset="0"/>
              <a:cs typeface="Times New Roman" pitchFamily="18" charset="0"/>
            </a:endParaRPr>
          </a:p>
          <a:p>
            <a:pPr algn="ctr">
              <a:buNone/>
            </a:pPr>
            <a:r>
              <a:rPr lang="pl-PL" sz="4300" b="1" dirty="0">
                <a:solidFill>
                  <a:schemeClr val="accent3">
                    <a:lumMod val="75000"/>
                  </a:schemeClr>
                </a:solidFill>
                <a:latin typeface="Times New Roman" pitchFamily="18" charset="0"/>
                <a:cs typeface="Times New Roman" pitchFamily="18" charset="0"/>
              </a:rPr>
              <a:t>A few words about history</a:t>
            </a:r>
          </a:p>
          <a:p>
            <a:pPr algn="ctr">
              <a:buNone/>
            </a:pPr>
            <a:endParaRPr lang="pl-PL" sz="4400" dirty="0">
              <a:solidFill>
                <a:schemeClr val="accent3">
                  <a:lumMod val="75000"/>
                </a:schemeClr>
              </a:solidFill>
              <a:latin typeface="Times New Roman" pitchFamily="18" charset="0"/>
              <a:cs typeface="Times New Roman" pitchFamily="18" charset="0"/>
            </a:endParaRPr>
          </a:p>
          <a:p>
            <a:pPr algn="ctr">
              <a:buNone/>
            </a:pPr>
            <a:r>
              <a:rPr lang="pl-PL" sz="4400" dirty="0">
                <a:latin typeface="Times New Roman" pitchFamily="18" charset="0"/>
                <a:cs typeface="Times New Roman" pitchFamily="18" charset="0"/>
              </a:rPr>
              <a:t>  </a:t>
            </a:r>
            <a:r>
              <a:rPr lang="en-US" sz="3500" dirty="0">
                <a:latin typeface="Times New Roman" pitchFamily="18" charset="0"/>
                <a:cs typeface="Times New Roman" pitchFamily="18" charset="0"/>
              </a:rPr>
              <a:t>On 17 July 1998, the international community reached </a:t>
            </a:r>
            <a:r>
              <a:rPr lang="en-US" sz="3500" dirty="0" smtClean="0">
                <a:latin typeface="Times New Roman" pitchFamily="18" charset="0"/>
                <a:cs typeface="Times New Roman" pitchFamily="18" charset="0"/>
              </a:rPr>
              <a:t>a</a:t>
            </a:r>
            <a:r>
              <a:rPr lang="pl-PL" sz="3500" dirty="0" smtClean="0">
                <a:solidFill>
                  <a:srgbClr val="FF0000"/>
                </a:solidFill>
                <a:latin typeface="Times New Roman" pitchFamily="18" charset="0"/>
                <a:cs typeface="Times New Roman" pitchFamily="18" charset="0"/>
              </a:rPr>
              <a:t> </a:t>
            </a:r>
            <a:r>
              <a:rPr lang="en-US" sz="3500" dirty="0" smtClean="0">
                <a:latin typeface="Times New Roman" pitchFamily="18" charset="0"/>
                <a:cs typeface="Times New Roman" pitchFamily="18" charset="0"/>
              </a:rPr>
              <a:t>historic </a:t>
            </a:r>
            <a:r>
              <a:rPr lang="en-US" sz="3500" dirty="0">
                <a:latin typeface="Times New Roman" pitchFamily="18" charset="0"/>
                <a:cs typeface="Times New Roman" pitchFamily="18" charset="0"/>
              </a:rPr>
              <a:t>milestone when 120 States adopted the Rome Statute, the legal basis for establishing the permanent International Criminal Court.</a:t>
            </a:r>
            <a:endParaRPr lang="pl-PL" sz="3500" dirty="0">
              <a:latin typeface="Times New Roman" pitchFamily="18" charset="0"/>
              <a:cs typeface="Times New Roman" pitchFamily="18" charset="0"/>
            </a:endParaRPr>
          </a:p>
          <a:p>
            <a:pPr algn="ctr">
              <a:buNone/>
            </a:pPr>
            <a:r>
              <a:rPr lang="pl-PL" sz="3500" dirty="0">
                <a:latin typeface="Times New Roman" pitchFamily="18" charset="0"/>
                <a:cs typeface="Times New Roman" pitchFamily="18" charset="0"/>
              </a:rPr>
              <a:t>  </a:t>
            </a:r>
          </a:p>
          <a:p>
            <a:pPr algn="ctr">
              <a:buNone/>
            </a:pPr>
            <a:r>
              <a:rPr lang="pl-PL" sz="3500" dirty="0">
                <a:latin typeface="Times New Roman" pitchFamily="18" charset="0"/>
                <a:cs typeface="Times New Roman" pitchFamily="18" charset="0"/>
              </a:rPr>
              <a:t>  </a:t>
            </a:r>
            <a:r>
              <a:rPr lang="en-US" sz="3500" dirty="0">
                <a:latin typeface="Times New Roman" pitchFamily="18" charset="0"/>
                <a:cs typeface="Times New Roman" pitchFamily="18" charset="0"/>
              </a:rPr>
              <a:t>The Rome Statute entered into force on 1 July 2002 after ratification by 60 countries</a:t>
            </a:r>
            <a:r>
              <a:rPr lang="en-US" sz="4400" dirty="0">
                <a:latin typeface="Times New Roman" pitchFamily="18" charset="0"/>
                <a:cs typeface="Times New Roman" pitchFamily="18" charset="0"/>
              </a:rPr>
              <a:t>.</a:t>
            </a:r>
            <a:endParaRPr lang="pl-PL" sz="4400" dirty="0">
              <a:latin typeface="Times New Roman" pitchFamily="18" charset="0"/>
              <a:cs typeface="Times New Roman" pitchFamily="18" charset="0"/>
            </a:endParaRPr>
          </a:p>
          <a:p>
            <a:pPr algn="ctr">
              <a:buNone/>
            </a:pPr>
            <a:endParaRPr lang="pl-PL" sz="4400" b="1" dirty="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530352"/>
            <a:ext cx="8212484" cy="6327648"/>
          </a:xfrm>
        </p:spPr>
        <p:txBody>
          <a:bodyPr/>
          <a:lstStyle/>
          <a:p>
            <a:pPr algn="ctr">
              <a:buNone/>
            </a:pPr>
            <a:r>
              <a:rPr lang="en-US" b="1" dirty="0">
                <a:solidFill>
                  <a:schemeClr val="accent3">
                    <a:lumMod val="75000"/>
                  </a:schemeClr>
                </a:solidFill>
                <a:latin typeface="Times New Roman" pitchFamily="18" charset="0"/>
                <a:cs typeface="Times New Roman" pitchFamily="18" charset="0"/>
              </a:rPr>
              <a:t>Where is the seat of the Court? </a:t>
            </a:r>
            <a:endParaRPr lang="pl-PL" b="1" dirty="0">
              <a:solidFill>
                <a:schemeClr val="accent3">
                  <a:lumMod val="75000"/>
                </a:schemeClr>
              </a:solidFill>
              <a:latin typeface="Times New Roman" pitchFamily="18" charset="0"/>
              <a:cs typeface="Times New Roman" pitchFamily="18" charset="0"/>
            </a:endParaRPr>
          </a:p>
          <a:p>
            <a:pPr algn="ctr">
              <a:buNone/>
            </a:pPr>
            <a:r>
              <a:rPr lang="en-US" sz="2200" dirty="0">
                <a:latin typeface="Times New Roman" pitchFamily="18" charset="0"/>
                <a:cs typeface="Times New Roman" pitchFamily="18" charset="0"/>
              </a:rPr>
              <a:t>The seat of the Court is in The Hague in the Netherlands. The Rome Statute provides that the Court may sit elsewhere whenever the judges consider it desirable. The Court has also set up offices in the areas where it is conducting investigations.</a:t>
            </a:r>
            <a:endParaRPr lang="pl-PL" sz="2200" dirty="0">
              <a:latin typeface="Times New Roman" pitchFamily="18" charset="0"/>
              <a:cs typeface="Times New Roman" pitchFamily="18" charset="0"/>
            </a:endParaRPr>
          </a:p>
          <a:p>
            <a:pPr algn="ctr">
              <a:buNone/>
            </a:pPr>
            <a:endParaRPr lang="pl-PL" sz="3200" dirty="0">
              <a:latin typeface="Times New Roman" pitchFamily="18" charset="0"/>
              <a:cs typeface="Times New Roman" pitchFamily="18" charset="0"/>
            </a:endParaRPr>
          </a:p>
          <a:p>
            <a:pPr algn="ctr">
              <a:buNone/>
            </a:pPr>
            <a:endParaRPr lang="en-US" sz="3200" dirty="0">
              <a:latin typeface="Times New Roman" pitchFamily="18" charset="0"/>
              <a:cs typeface="Times New Roman" pitchFamily="18" charset="0"/>
            </a:endParaRPr>
          </a:p>
          <a:p>
            <a:pPr>
              <a:buNone/>
            </a:pPr>
            <a:endParaRPr lang="pl-PL" dirty="0"/>
          </a:p>
        </p:txBody>
      </p:sp>
      <p:pic>
        <p:nvPicPr>
          <p:cNvPr id="4" name="Obraz 3" descr="ICC in haga.JPG"/>
          <p:cNvPicPr>
            <a:picLocks noChangeAspect="1"/>
          </p:cNvPicPr>
          <p:nvPr/>
        </p:nvPicPr>
        <p:blipFill>
          <a:blip r:embed="rId3" cstate="print"/>
          <a:stretch>
            <a:fillRect/>
          </a:stretch>
        </p:blipFill>
        <p:spPr>
          <a:xfrm>
            <a:off x="1714480" y="2714620"/>
            <a:ext cx="6000792" cy="31485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1472" y="530352"/>
            <a:ext cx="7929618" cy="5470416"/>
          </a:xfrm>
        </p:spPr>
        <p:txBody>
          <a:bodyPr>
            <a:normAutofit/>
          </a:bodyPr>
          <a:lstStyle/>
          <a:p>
            <a:pPr algn="ctr">
              <a:buNone/>
            </a:pPr>
            <a:r>
              <a:rPr lang="pl-PL" sz="4000" b="1" dirty="0">
                <a:solidFill>
                  <a:schemeClr val="accent3">
                    <a:lumMod val="75000"/>
                  </a:schemeClr>
                </a:solidFill>
                <a:latin typeface="Times New Roman" pitchFamily="18" charset="0"/>
                <a:cs typeface="Times New Roman" pitchFamily="18" charset="0"/>
              </a:rPr>
              <a:t>Structure of the Court</a:t>
            </a:r>
          </a:p>
          <a:p>
            <a:pPr algn="ctr">
              <a:buNone/>
            </a:pPr>
            <a:endParaRPr lang="pl-PL" sz="4000" b="1"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latin typeface="Times New Roman" pitchFamily="18" charset="0"/>
              <a:cs typeface="Times New Roman" pitchFamily="18" charset="0"/>
            </a:endParaRPr>
          </a:p>
          <a:p>
            <a:pPr algn="ctr">
              <a:buNone/>
            </a:pPr>
            <a:r>
              <a:rPr lang="en-US" sz="3200" dirty="0">
                <a:latin typeface="Times New Roman" pitchFamily="18" charset="0"/>
                <a:cs typeface="Times New Roman" pitchFamily="18" charset="0"/>
              </a:rPr>
              <a:t>The Court is composed of four organs. These are the Presidency, the </a:t>
            </a:r>
            <a:r>
              <a:rPr lang="pl-PL" sz="3200" dirty="0">
                <a:latin typeface="Times New Roman" pitchFamily="18" charset="0"/>
                <a:cs typeface="Times New Roman" pitchFamily="18" charset="0"/>
              </a:rPr>
              <a:t>J</a:t>
            </a:r>
            <a:r>
              <a:rPr lang="en-US" sz="3200" dirty="0">
                <a:latin typeface="Times New Roman" pitchFamily="18" charset="0"/>
                <a:cs typeface="Times New Roman" pitchFamily="18" charset="0"/>
              </a:rPr>
              <a:t>udicial Divisions, the</a:t>
            </a:r>
            <a:r>
              <a:rPr lang="pl-PL" sz="3200" dirty="0">
                <a:latin typeface="Times New Roman" pitchFamily="18" charset="0"/>
                <a:cs typeface="Times New Roman" pitchFamily="18" charset="0"/>
              </a:rPr>
              <a:t> </a:t>
            </a:r>
            <a:r>
              <a:rPr lang="en-US" sz="3200" dirty="0">
                <a:latin typeface="Times New Roman" pitchFamily="18" charset="0"/>
                <a:cs typeface="Times New Roman" pitchFamily="18" charset="0"/>
              </a:rPr>
              <a:t>Office of the Prosecutor and the Registry</a:t>
            </a:r>
            <a:r>
              <a:rPr lang="en-US" sz="4000" dirty="0"/>
              <a:t>.</a:t>
            </a:r>
            <a:endParaRPr lang="pl-PL" sz="4000" b="1" dirty="0">
              <a:solidFill>
                <a:schemeClr val="accent3">
                  <a:lumMod val="75000"/>
                </a:schemeClr>
              </a:solidFill>
              <a:latin typeface="Times New Roman" pitchFamily="18" charset="0"/>
              <a:cs typeface="Times New Roman" pitchFamily="18" charset="0"/>
            </a:endParaRPr>
          </a:p>
          <a:p>
            <a:pPr algn="ctr">
              <a:buNone/>
            </a:pPr>
            <a:endParaRPr lang="pl-PL" sz="4000" b="1" dirty="0">
              <a:solidFill>
                <a:schemeClr val="accent3">
                  <a:lumMod val="75000"/>
                </a:schemeClr>
              </a:solidFill>
            </a:endParaRPr>
          </a:p>
          <a:p>
            <a:pPr algn="ctr">
              <a:buNone/>
            </a:pPr>
            <a:endParaRPr lang="pl-PL" sz="4000" b="1" dirty="0">
              <a:solidFill>
                <a:schemeClr val="accent3">
                  <a:lumMod val="75000"/>
                </a:schemeClr>
              </a:solidFill>
            </a:endParaRPr>
          </a:p>
          <a:p>
            <a:pPr>
              <a:buNone/>
            </a:pP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357158" y="357166"/>
            <a:ext cx="8329642" cy="6500834"/>
          </a:xfrm>
        </p:spPr>
        <p:txBody>
          <a:bodyPr>
            <a:normAutofit/>
          </a:bodyPr>
          <a:lstStyle/>
          <a:p>
            <a:pPr algn="ctr">
              <a:buNone/>
            </a:pPr>
            <a:r>
              <a:rPr lang="pl-PL" sz="3600" b="1" dirty="0">
                <a:solidFill>
                  <a:schemeClr val="accent3">
                    <a:lumMod val="75000"/>
                  </a:schemeClr>
                </a:solidFill>
                <a:latin typeface="Times New Roman" pitchFamily="18" charset="0"/>
                <a:cs typeface="Times New Roman" pitchFamily="18" charset="0"/>
              </a:rPr>
              <a:t>Presidency </a:t>
            </a:r>
          </a:p>
          <a:p>
            <a:pPr algn="ctr">
              <a:buNone/>
            </a:pPr>
            <a:r>
              <a:rPr lang="pl-PL" sz="2200" dirty="0">
                <a:latin typeface="Times New Roman" pitchFamily="18" charset="0"/>
                <a:cs typeface="Times New Roman" pitchFamily="18" charset="0"/>
              </a:rPr>
              <a:t> </a:t>
            </a:r>
            <a:r>
              <a:rPr lang="en-US" sz="2000" dirty="0">
                <a:latin typeface="Times New Roman" pitchFamily="18" charset="0"/>
                <a:cs typeface="Times New Roman" pitchFamily="18" charset="0"/>
              </a:rPr>
              <a:t>The Presidency is responsible for the overall administration of the Court, with the exception of the Office of the Prosecutor, and for specific functions assigned to the Presidency in accordance with the Statute. The Presidency is composed of three judges of the Court, elected to the Presidency by their fellow judges, for a term of three years.</a:t>
            </a:r>
            <a:endParaRPr lang="pl-PL" sz="2000" dirty="0">
              <a:latin typeface="Times New Roman" pitchFamily="18" charset="0"/>
              <a:cs typeface="Times New Roman" pitchFamily="18" charset="0"/>
            </a:endParaRPr>
          </a:p>
          <a:p>
            <a:pPr algn="ctr">
              <a:buNone/>
            </a:pPr>
            <a:endParaRPr lang="pl-PL" sz="2000" dirty="0">
              <a:solidFill>
                <a:schemeClr val="accent3">
                  <a:lumMod val="75000"/>
                </a:schemeClr>
              </a:solidFill>
              <a:latin typeface="Times New Roman" pitchFamily="18" charset="0"/>
              <a:cs typeface="Times New Roman" pitchFamily="18" charset="0"/>
            </a:endParaRPr>
          </a:p>
          <a:p>
            <a:pPr>
              <a:buNone/>
            </a:pPr>
            <a:endParaRPr lang="pl-PL" sz="3200" dirty="0">
              <a:solidFill>
                <a:schemeClr val="accent3">
                  <a:lumMod val="75000"/>
                </a:schemeClr>
              </a:solidFill>
              <a:latin typeface="Times New Roman" pitchFamily="18" charset="0"/>
              <a:cs typeface="Times New Roman" pitchFamily="18" charset="0"/>
            </a:endParaRPr>
          </a:p>
          <a:p>
            <a:pPr>
              <a:buNone/>
            </a:pPr>
            <a:r>
              <a:rPr lang="pl-PL" sz="3200" dirty="0">
                <a:solidFill>
                  <a:schemeClr val="accent3">
                    <a:lumMod val="75000"/>
                  </a:schemeClr>
                </a:solidFill>
                <a:latin typeface="Times New Roman" pitchFamily="18" charset="0"/>
                <a:cs typeface="Times New Roman" pitchFamily="18" charset="0"/>
              </a:rPr>
              <a:t/>
            </a:r>
            <a:br>
              <a:rPr lang="pl-PL" sz="3200" dirty="0">
                <a:solidFill>
                  <a:schemeClr val="accent3">
                    <a:lumMod val="75000"/>
                  </a:schemeClr>
                </a:solidFill>
                <a:latin typeface="Times New Roman" pitchFamily="18" charset="0"/>
                <a:cs typeface="Times New Roman" pitchFamily="18" charset="0"/>
              </a:rPr>
            </a:br>
            <a:endParaRPr lang="pl-PL" sz="3200" dirty="0">
              <a:solidFill>
                <a:schemeClr val="accent3">
                  <a:lumMod val="75000"/>
                </a:schemeClr>
              </a:solidFill>
              <a:latin typeface="Times New Roman" pitchFamily="18" charset="0"/>
              <a:cs typeface="Times New Roman" pitchFamily="18" charset="0"/>
            </a:endParaRPr>
          </a:p>
          <a:p>
            <a:pPr>
              <a:buNone/>
            </a:pPr>
            <a:r>
              <a:rPr lang="pl-PL" sz="2000" b="1" dirty="0">
                <a:latin typeface="Times New Roman" pitchFamily="18" charset="0"/>
                <a:cs typeface="Times New Roman" pitchFamily="18" charset="0"/>
              </a:rPr>
              <a:t>President of the Court         </a:t>
            </a:r>
          </a:p>
          <a:p>
            <a:pPr>
              <a:buNone/>
            </a:pPr>
            <a:r>
              <a:rPr lang="pl-PL" sz="2000" dirty="0">
                <a:latin typeface="Times New Roman" pitchFamily="18" charset="0"/>
                <a:cs typeface="Times New Roman" pitchFamily="18" charset="0"/>
              </a:rPr>
              <a:t>Judge Silvia                             </a:t>
            </a:r>
            <a:r>
              <a:rPr lang="en-US" sz="2000" b="1" dirty="0">
                <a:latin typeface="Times New Roman" pitchFamily="18" charset="0"/>
                <a:cs typeface="Times New Roman" pitchFamily="18" charset="0"/>
              </a:rPr>
              <a:t>First Vice-President</a:t>
            </a:r>
            <a:r>
              <a:rPr lang="pl-PL"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Second Vice-President</a:t>
            </a:r>
            <a:endParaRPr lang="pl-PL" sz="2000" b="1" dirty="0">
              <a:latin typeface="Times New Roman" pitchFamily="18" charset="0"/>
              <a:cs typeface="Times New Roman" pitchFamily="18" charset="0"/>
            </a:endParaRPr>
          </a:p>
          <a:p>
            <a:pPr>
              <a:buNone/>
            </a:pPr>
            <a:r>
              <a:rPr lang="pl-PL" sz="2000" dirty="0">
                <a:latin typeface="Times New Roman" pitchFamily="18" charset="0"/>
                <a:cs typeface="Times New Roman" pitchFamily="18" charset="0"/>
              </a:rPr>
              <a:t>Alejandra Fernandez                </a:t>
            </a:r>
            <a:r>
              <a:rPr lang="en-US" sz="2000" dirty="0">
                <a:latin typeface="Times New Roman" pitchFamily="18" charset="0"/>
                <a:cs typeface="Times New Roman" pitchFamily="18" charset="0"/>
              </a:rPr>
              <a:t>Judge Joyce A</a:t>
            </a:r>
            <a:r>
              <a:rPr lang="pl-PL" sz="2000" dirty="0">
                <a:latin typeface="Times New Roman" pitchFamily="18" charset="0"/>
                <a:cs typeface="Times New Roman" pitchFamily="18" charset="0"/>
              </a:rPr>
              <a:t>luoch        </a:t>
            </a:r>
            <a:r>
              <a:rPr lang="en-US" sz="2000" dirty="0">
                <a:latin typeface="Times New Roman" pitchFamily="18" charset="0"/>
                <a:cs typeface="Times New Roman" pitchFamily="18" charset="0"/>
              </a:rPr>
              <a:t>Judge Kuniko OZAKI</a:t>
            </a:r>
            <a:endParaRPr lang="pl-PL" sz="2000" dirty="0">
              <a:latin typeface="Times New Roman" pitchFamily="18" charset="0"/>
              <a:cs typeface="Times New Roman" pitchFamily="18" charset="0"/>
            </a:endParaRPr>
          </a:p>
          <a:p>
            <a:pPr>
              <a:buNone/>
            </a:pPr>
            <a:r>
              <a:rPr lang="pl-PL" sz="2000" dirty="0">
                <a:latin typeface="Times New Roman" pitchFamily="18" charset="0"/>
                <a:cs typeface="Times New Roman" pitchFamily="18" charset="0"/>
              </a:rPr>
              <a:t>de Gurmendi</a:t>
            </a:r>
            <a:endParaRPr lang="pl-PL" sz="2000" b="1" dirty="0">
              <a:latin typeface="Times New Roman" pitchFamily="18" charset="0"/>
              <a:cs typeface="Times New Roman" pitchFamily="18" charset="0"/>
            </a:endParaRPr>
          </a:p>
          <a:p>
            <a:pPr algn="ctr">
              <a:buNone/>
            </a:pPr>
            <a:endParaRPr lang="pl-PL" sz="3200" dirty="0">
              <a:latin typeface="Times New Roman" pitchFamily="18" charset="0"/>
              <a:cs typeface="Times New Roman" pitchFamily="18" charset="0"/>
            </a:endParaRPr>
          </a:p>
          <a:p>
            <a:pPr algn="ctr">
              <a:buNone/>
            </a:pPr>
            <a:endParaRPr lang="pl-PL" sz="3200" dirty="0">
              <a:latin typeface="Times New Roman" pitchFamily="18" charset="0"/>
              <a:cs typeface="Times New Roman" pitchFamily="18" charset="0"/>
            </a:endParaRPr>
          </a:p>
          <a:p>
            <a:pPr algn="ctr">
              <a:buNone/>
            </a:pPr>
            <a:endParaRPr lang="pl-PL" sz="3200" dirty="0">
              <a:latin typeface="Times New Roman" pitchFamily="18" charset="0"/>
              <a:cs typeface="Times New Roman" pitchFamily="18" charset="0"/>
            </a:endParaRPr>
          </a:p>
          <a:p>
            <a:pPr algn="ctr">
              <a:buNone/>
            </a:pPr>
            <a:endParaRPr lang="pl-PL" sz="3200" dirty="0">
              <a:latin typeface="Times New Roman" pitchFamily="18" charset="0"/>
              <a:cs typeface="Times New Roman" pitchFamily="18" charset="0"/>
            </a:endParaRPr>
          </a:p>
        </p:txBody>
      </p:sp>
      <p:pic>
        <p:nvPicPr>
          <p:cNvPr id="7" name="Obraz 6" descr="Silvia-Alejandra-Fernández-de-Gurmendi-Pics.jpg"/>
          <p:cNvPicPr>
            <a:picLocks noChangeAspect="1"/>
          </p:cNvPicPr>
          <p:nvPr/>
        </p:nvPicPr>
        <p:blipFill>
          <a:blip r:embed="rId3"/>
          <a:stretch>
            <a:fillRect/>
          </a:stretch>
        </p:blipFill>
        <p:spPr>
          <a:xfrm>
            <a:off x="571472" y="2500306"/>
            <a:ext cx="1785950" cy="1842399"/>
          </a:xfrm>
          <a:prstGeom prst="rect">
            <a:avLst/>
          </a:prstGeom>
        </p:spPr>
      </p:pic>
      <p:pic>
        <p:nvPicPr>
          <p:cNvPr id="6" name="Obraz 5" descr="ozaki.jpg"/>
          <p:cNvPicPr>
            <a:picLocks noChangeAspect="1"/>
          </p:cNvPicPr>
          <p:nvPr/>
        </p:nvPicPr>
        <p:blipFill>
          <a:blip r:embed="rId4"/>
          <a:stretch>
            <a:fillRect/>
          </a:stretch>
        </p:blipFill>
        <p:spPr>
          <a:xfrm>
            <a:off x="6000760" y="3143248"/>
            <a:ext cx="2619375" cy="1743075"/>
          </a:xfrm>
          <a:prstGeom prst="rect">
            <a:avLst/>
          </a:prstGeom>
        </p:spPr>
      </p:pic>
      <p:pic>
        <p:nvPicPr>
          <p:cNvPr id="9" name="Obraz 8" descr="aluoch.jpg"/>
          <p:cNvPicPr>
            <a:picLocks noChangeAspect="1"/>
          </p:cNvPicPr>
          <p:nvPr/>
        </p:nvPicPr>
        <p:blipFill>
          <a:blip r:embed="rId5"/>
          <a:stretch>
            <a:fillRect/>
          </a:stretch>
        </p:blipFill>
        <p:spPr>
          <a:xfrm>
            <a:off x="3643306" y="3143248"/>
            <a:ext cx="1714512" cy="17145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2920" y="285728"/>
            <a:ext cx="8183880" cy="6143668"/>
          </a:xfrm>
        </p:spPr>
        <p:txBody>
          <a:bodyPr>
            <a:normAutofit/>
          </a:bodyPr>
          <a:lstStyle/>
          <a:p>
            <a:pPr algn="ctr">
              <a:buNone/>
            </a:pPr>
            <a:r>
              <a:rPr lang="en-US" sz="4000" b="1" dirty="0">
                <a:solidFill>
                  <a:schemeClr val="accent3">
                    <a:lumMod val="75000"/>
                  </a:schemeClr>
                </a:solidFill>
                <a:latin typeface="Times New Roman" pitchFamily="18" charset="0"/>
                <a:cs typeface="Times New Roman" pitchFamily="18" charset="0"/>
              </a:rPr>
              <a:t>Judicial Divisions</a:t>
            </a:r>
            <a:endParaRPr lang="pl-PL" sz="4000" b="1" dirty="0">
              <a:solidFill>
                <a:schemeClr val="accent3">
                  <a:lumMod val="75000"/>
                </a:schemeClr>
              </a:solidFill>
              <a:latin typeface="Times New Roman" pitchFamily="18" charset="0"/>
              <a:cs typeface="Times New Roman" pitchFamily="18" charset="0"/>
            </a:endParaRPr>
          </a:p>
          <a:p>
            <a:pPr algn="ctr">
              <a:buNone/>
            </a:pPr>
            <a:r>
              <a:rPr lang="en-US" sz="2400" dirty="0">
                <a:latin typeface="Times New Roman" pitchFamily="18" charset="0"/>
                <a:cs typeface="Times New Roman" pitchFamily="18" charset="0"/>
              </a:rPr>
              <a:t>The Judicial Divisions consist of eighteen judges organized into the Pre-Trial Division, the Trial Division and the Appeals Division. The judges of each Division sit in Chambers which are responsible for conducting the proceedings of the Court at different stages.</a:t>
            </a: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b="1" dirty="0">
              <a:solidFill>
                <a:schemeClr val="accent3">
                  <a:lumMod val="75000"/>
                </a:schemeClr>
              </a:solidFill>
              <a:latin typeface="Times New Roman" pitchFamily="18" charset="0"/>
              <a:cs typeface="Times New Roman" pitchFamily="18" charset="0"/>
            </a:endParaRPr>
          </a:p>
          <a:p>
            <a:pPr algn="ctr">
              <a:buNone/>
            </a:pPr>
            <a:endParaRPr lang="pl-PL" sz="2400" dirty="0">
              <a:latin typeface="Times New Roman" pitchFamily="18" charset="0"/>
              <a:cs typeface="Times New Roman" pitchFamily="18" charset="0"/>
            </a:endParaRPr>
          </a:p>
          <a:p>
            <a:pPr algn="ctr">
              <a:buNone/>
            </a:pPr>
            <a:r>
              <a:rPr lang="pl-PL" sz="2400" dirty="0">
                <a:latin typeface="Times New Roman" pitchFamily="18" charset="0"/>
                <a:cs typeface="Times New Roman" pitchFamily="18" charset="0"/>
              </a:rPr>
              <a:t>Judge Piotr Hofmański- the first Pole in the history of the Court</a:t>
            </a:r>
          </a:p>
          <a:p>
            <a:pPr>
              <a:buNone/>
            </a:pPr>
            <a:endParaRPr lang="pl-PL" dirty="0"/>
          </a:p>
        </p:txBody>
      </p:sp>
      <p:pic>
        <p:nvPicPr>
          <p:cNvPr id="4" name="Obraz 3" descr="hofmański.jpg"/>
          <p:cNvPicPr>
            <a:picLocks noChangeAspect="1"/>
          </p:cNvPicPr>
          <p:nvPr/>
        </p:nvPicPr>
        <p:blipFill>
          <a:blip r:embed="rId3"/>
          <a:stretch>
            <a:fillRect/>
          </a:stretch>
        </p:blipFill>
        <p:spPr>
          <a:xfrm>
            <a:off x="785786" y="3143248"/>
            <a:ext cx="2714644" cy="1912976"/>
          </a:xfrm>
          <a:prstGeom prst="rect">
            <a:avLst/>
          </a:prstGeom>
        </p:spPr>
      </p:pic>
      <p:pic>
        <p:nvPicPr>
          <p:cNvPr id="5" name="Obraz 4" descr="piotr-hofmanski-489x325.jpg"/>
          <p:cNvPicPr>
            <a:picLocks noChangeAspect="1"/>
          </p:cNvPicPr>
          <p:nvPr/>
        </p:nvPicPr>
        <p:blipFill>
          <a:blip r:embed="rId4"/>
          <a:stretch>
            <a:fillRect/>
          </a:stretch>
        </p:blipFill>
        <p:spPr>
          <a:xfrm>
            <a:off x="5286380" y="3143248"/>
            <a:ext cx="3000396" cy="199412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910</TotalTime>
  <Words>667</Words>
  <Application>Microsoft Office PowerPoint</Application>
  <PresentationFormat>Pokaz na ekranie (4:3)</PresentationFormat>
  <Paragraphs>157</Paragraphs>
  <Slides>18</Slides>
  <Notes>18</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Aspekt</vt:lpstr>
      <vt:lpstr>THE INTERNATIONAL  CRIMINAL COURT</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CRIMINAL COURT</dc:title>
  <dc:creator>asus</dc:creator>
  <cp:lastModifiedBy>asus</cp:lastModifiedBy>
  <cp:revision>98</cp:revision>
  <dcterms:created xsi:type="dcterms:W3CDTF">2015-12-29T13:04:22Z</dcterms:created>
  <dcterms:modified xsi:type="dcterms:W3CDTF">2016-06-08T09:19:02Z</dcterms:modified>
</cp:coreProperties>
</file>