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792" r:id="rId3"/>
    <p:sldMasterId id="2147483804" r:id="rId4"/>
    <p:sldMasterId id="2147483816" r:id="rId5"/>
    <p:sldMasterId id="2147483828" r:id="rId6"/>
  </p:sldMasterIdLst>
  <p:notesMasterIdLst>
    <p:notesMasterId r:id="rId20"/>
  </p:notesMasterIdLst>
  <p:sldIdLst>
    <p:sldId id="256" r:id="rId7"/>
    <p:sldId id="273" r:id="rId8"/>
    <p:sldId id="266" r:id="rId9"/>
    <p:sldId id="272" r:id="rId10"/>
    <p:sldId id="257" r:id="rId11"/>
    <p:sldId id="258" r:id="rId12"/>
    <p:sldId id="260" r:id="rId13"/>
    <p:sldId id="267" r:id="rId14"/>
    <p:sldId id="271" r:id="rId15"/>
    <p:sldId id="265" r:id="rId16"/>
    <p:sldId id="269" r:id="rId17"/>
    <p:sldId id="270" r:id="rId18"/>
    <p:sldId id="26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C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1C37F-504F-4ED1-A2FC-945FEF167C2F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06AB7-5856-4496-AB4B-2E7B38AE8F9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6AB7-5856-4496-AB4B-2E7B38AE8F9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1982-42E3-470A-A497-4114DD81E1E1}" type="datetimeFigureOut">
              <a:rPr lang="pl-PL" smtClean="0"/>
              <a:pPr/>
              <a:t>2015-04-23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9237-54B4-412B-B1FD-5D6D90166E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TEK\Desktop\british-law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57222" y="0"/>
            <a:ext cx="9501222" cy="70009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-357222" y="1928802"/>
            <a:ext cx="950122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LEGAL PROFESSIONALS IN </a:t>
            </a:r>
            <a:r>
              <a:rPr lang="pl-PL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ENGLAND AND WALES</a:t>
            </a:r>
          </a:p>
          <a:p>
            <a:pPr algn="ctr"/>
            <a:r>
              <a:rPr lang="pl-PL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pl-PL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857288" y="4143380"/>
            <a:ext cx="10001288" cy="3429000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Sylwia </a:t>
            </a:r>
            <a:r>
              <a:rPr lang="pl-PL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kuras</a:t>
            </a:r>
            <a: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III Prawo</a:t>
            </a:r>
            <a:b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Prowadzący: mgr Krzysztof Tucholski</a:t>
            </a:r>
            <a:b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pl-P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OTEK\Desktop\judgment-enforcement-slid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9408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3500438"/>
            <a:ext cx="9144000" cy="335756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</a:rPr>
              <a:t>igh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court enforcement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officers</a:t>
            </a:r>
            <a:endParaRPr lang="pl-PL" sz="4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County court bailiffs </a:t>
            </a:r>
            <a:endParaRPr lang="pl-PL" sz="4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Certificated bailiffs</a:t>
            </a:r>
            <a:endParaRPr lang="pl-PL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u="sng" dirty="0" err="1" smtClean="0"/>
              <a:t>Glossary</a:t>
            </a:r>
            <a:endParaRPr lang="pl-PL" sz="2000" b="1" u="sng" dirty="0" smtClean="0"/>
          </a:p>
          <a:p>
            <a:r>
              <a:rPr lang="en-US" sz="2000" b="1" dirty="0" smtClean="0"/>
              <a:t>Legal professions </a:t>
            </a:r>
            <a:r>
              <a:rPr lang="pl-PL" sz="2000" dirty="0" smtClean="0"/>
              <a:t>– zawody prawnicze</a:t>
            </a:r>
          </a:p>
          <a:p>
            <a:r>
              <a:rPr lang="en-US" sz="2000" b="1" dirty="0" smtClean="0"/>
              <a:t>Bachelor of Laws</a:t>
            </a:r>
            <a:r>
              <a:rPr lang="pl-PL" sz="2000" dirty="0" smtClean="0"/>
              <a:t>- licencjat nauk prawniczych</a:t>
            </a:r>
          </a:p>
          <a:p>
            <a:r>
              <a:rPr lang="pl-PL" sz="2000" b="1" dirty="0" err="1" smtClean="0"/>
              <a:t>Barrister</a:t>
            </a:r>
            <a:r>
              <a:rPr lang="pl-PL" sz="2000" dirty="0" smtClean="0"/>
              <a:t>- adwokat</a:t>
            </a:r>
          </a:p>
          <a:p>
            <a:r>
              <a:rPr lang="pl-PL" sz="2000" b="1" dirty="0" smtClean="0"/>
              <a:t> </a:t>
            </a:r>
            <a:r>
              <a:rPr lang="pl-PL" sz="2000" b="1" dirty="0" err="1" smtClean="0"/>
              <a:t>Solicitor</a:t>
            </a:r>
            <a:r>
              <a:rPr lang="pl-PL" sz="2000" b="1" dirty="0" smtClean="0"/>
              <a:t>-  </a:t>
            </a:r>
            <a:r>
              <a:rPr lang="pl-PL" sz="2000" dirty="0" smtClean="0"/>
              <a:t>radca prawny</a:t>
            </a:r>
          </a:p>
          <a:p>
            <a:r>
              <a:rPr lang="pl-PL" sz="2000" b="1" dirty="0" err="1" smtClean="0"/>
              <a:t>Lawyer</a:t>
            </a:r>
            <a:r>
              <a:rPr lang="pl-PL" sz="2000" dirty="0" smtClean="0"/>
              <a:t> - jest to ogólne określenie oznaczające prawnika</a:t>
            </a:r>
          </a:p>
          <a:p>
            <a:r>
              <a:rPr lang="pl-PL" sz="2000" b="1" dirty="0" err="1" smtClean="0"/>
              <a:t>Indepandence</a:t>
            </a:r>
            <a:r>
              <a:rPr lang="pl-PL" sz="2000" dirty="0" smtClean="0"/>
              <a:t>- niezawisłość</a:t>
            </a:r>
          </a:p>
          <a:p>
            <a:r>
              <a:rPr lang="en-US" sz="2000" b="1" dirty="0" smtClean="0"/>
              <a:t>Justice of the Peace</a:t>
            </a:r>
            <a:r>
              <a:rPr lang="pl-PL" sz="2000" dirty="0" smtClean="0"/>
              <a:t>- sędziowie pokoju</a:t>
            </a:r>
          </a:p>
          <a:p>
            <a:r>
              <a:rPr lang="pl-PL" sz="2000" b="1" dirty="0" smtClean="0"/>
              <a:t>P</a:t>
            </a:r>
            <a:r>
              <a:rPr lang="en-US" sz="2000" b="1" dirty="0" err="1" smtClean="0"/>
              <a:t>ublic</a:t>
            </a:r>
            <a:r>
              <a:rPr lang="en-US" sz="2000" b="1" dirty="0" smtClean="0"/>
              <a:t> prosecutor </a:t>
            </a:r>
            <a:r>
              <a:rPr lang="pl-PL" sz="2000" dirty="0" smtClean="0"/>
              <a:t>– oskarżyciel publiczny</a:t>
            </a:r>
          </a:p>
          <a:p>
            <a:r>
              <a:rPr lang="en-US" sz="2000" b="1" dirty="0" smtClean="0"/>
              <a:t>Crown Prosecution Service</a:t>
            </a:r>
            <a:r>
              <a:rPr lang="pl-PL" sz="2000" dirty="0" smtClean="0"/>
              <a:t>- </a:t>
            </a:r>
            <a:r>
              <a:rPr lang="en-US" sz="2000" dirty="0" err="1" smtClean="0"/>
              <a:t>Koronna</a:t>
            </a:r>
            <a:r>
              <a:rPr lang="en-US" sz="2000" dirty="0" smtClean="0"/>
              <a:t> </a:t>
            </a:r>
            <a:r>
              <a:rPr lang="en-US" sz="2000" dirty="0" err="1" smtClean="0"/>
              <a:t>Służba</a:t>
            </a:r>
            <a:r>
              <a:rPr lang="en-US" sz="2000" dirty="0" smtClean="0"/>
              <a:t> </a:t>
            </a:r>
            <a:r>
              <a:rPr lang="en-US" sz="2000" dirty="0" err="1" smtClean="0"/>
              <a:t>Prokuratorska</a:t>
            </a:r>
            <a:r>
              <a:rPr lang="en-US" sz="2000" dirty="0" smtClean="0"/>
              <a:t>, CPS</a:t>
            </a:r>
            <a:endParaRPr lang="pl-PL" sz="2000" dirty="0" smtClean="0"/>
          </a:p>
          <a:p>
            <a:r>
              <a:rPr lang="pl-PL" sz="2000" b="1" dirty="0" smtClean="0"/>
              <a:t> </a:t>
            </a:r>
            <a:r>
              <a:rPr lang="pl-PL" sz="2000" b="1" dirty="0" err="1" smtClean="0"/>
              <a:t>Notaries</a:t>
            </a:r>
            <a:r>
              <a:rPr lang="pl-PL" sz="2000" b="1" dirty="0" smtClean="0"/>
              <a:t> Public- </a:t>
            </a:r>
            <a:r>
              <a:rPr lang="pl-PL" sz="2000" dirty="0" smtClean="0"/>
              <a:t>Notariusze</a:t>
            </a:r>
          </a:p>
          <a:p>
            <a:r>
              <a:rPr lang="en-US" sz="2000" b="1" dirty="0" smtClean="0"/>
              <a:t>Patent and trade mark attorneys</a:t>
            </a:r>
            <a:r>
              <a:rPr lang="pl-PL" sz="2000" b="1" dirty="0" smtClean="0"/>
              <a:t>- </a:t>
            </a:r>
            <a:r>
              <a:rPr lang="en-US" sz="2000" dirty="0" err="1" smtClean="0"/>
              <a:t>Rzecznicy</a:t>
            </a:r>
            <a:r>
              <a:rPr lang="en-US" sz="2000" dirty="0" smtClean="0"/>
              <a:t> </a:t>
            </a:r>
            <a:r>
              <a:rPr lang="en-US" sz="2000" dirty="0" err="1" smtClean="0"/>
              <a:t>patentowi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rzecznicy</a:t>
            </a:r>
            <a:r>
              <a:rPr lang="en-US" sz="2000" dirty="0" smtClean="0"/>
              <a:t> </a:t>
            </a:r>
            <a:r>
              <a:rPr lang="en-US" sz="2000" dirty="0" err="1" smtClean="0"/>
              <a:t>ds</a:t>
            </a:r>
            <a:r>
              <a:rPr lang="en-US" sz="2000" dirty="0" smtClean="0"/>
              <a:t>. </a:t>
            </a:r>
            <a:r>
              <a:rPr lang="en-US" sz="2000" dirty="0" err="1" smtClean="0"/>
              <a:t>znaków</a:t>
            </a:r>
            <a:r>
              <a:rPr lang="en-US" sz="2000" dirty="0" smtClean="0"/>
              <a:t> </a:t>
            </a:r>
            <a:r>
              <a:rPr lang="en-US" sz="2000" dirty="0" err="1" smtClean="0"/>
              <a:t>towarowych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r>
              <a:rPr lang="pl-PL" sz="2000" b="1" dirty="0" err="1" smtClean="0"/>
              <a:t>Litigators</a:t>
            </a:r>
            <a:r>
              <a:rPr lang="pl-PL" sz="2000" b="1" dirty="0" smtClean="0"/>
              <a:t>- </a:t>
            </a:r>
            <a:r>
              <a:rPr lang="pl-PL" sz="2000" dirty="0" smtClean="0"/>
              <a:t>uprawnienia procesowe </a:t>
            </a:r>
          </a:p>
          <a:p>
            <a:r>
              <a:rPr lang="pl-PL" sz="2000" b="1" dirty="0" smtClean="0"/>
              <a:t>E</a:t>
            </a:r>
            <a:r>
              <a:rPr lang="en-US" sz="2000" b="1" dirty="0" err="1" smtClean="0"/>
              <a:t>nforcement</a:t>
            </a:r>
            <a:r>
              <a:rPr lang="en-US" sz="2000" b="1" dirty="0" smtClean="0"/>
              <a:t> of judgments</a:t>
            </a:r>
            <a:r>
              <a:rPr lang="pl-PL" sz="2000" dirty="0" smtClean="0"/>
              <a:t>-egzekucja wyroków</a:t>
            </a:r>
          </a:p>
          <a:p>
            <a:r>
              <a:rPr lang="pl-PL" sz="2000" b="1" dirty="0" smtClean="0"/>
              <a:t>T</a:t>
            </a:r>
            <a:r>
              <a:rPr lang="en-US" sz="2000" b="1" dirty="0" err="1" smtClean="0"/>
              <a:t>rade</a:t>
            </a:r>
            <a:r>
              <a:rPr lang="en-US" sz="2000" b="1" dirty="0" smtClean="0"/>
              <a:t> marks</a:t>
            </a:r>
            <a:r>
              <a:rPr lang="pl-PL" sz="2000" b="1" dirty="0" smtClean="0"/>
              <a:t>- </a:t>
            </a:r>
            <a:r>
              <a:rPr lang="pl-PL" sz="2000" dirty="0" smtClean="0"/>
              <a:t>znaki towarowe</a:t>
            </a:r>
          </a:p>
          <a:p>
            <a:r>
              <a:rPr lang="en-US" sz="2000" b="1" dirty="0" smtClean="0"/>
              <a:t>Designs</a:t>
            </a:r>
            <a:r>
              <a:rPr lang="pl-PL" sz="2000" b="1" dirty="0" smtClean="0"/>
              <a:t>- </a:t>
            </a:r>
            <a:r>
              <a:rPr lang="pl-PL" sz="2000" dirty="0" smtClean="0"/>
              <a:t>wzory</a:t>
            </a:r>
          </a:p>
          <a:p>
            <a:r>
              <a:rPr lang="en-US" sz="2000" b="1" dirty="0" smtClean="0"/>
              <a:t>Copyright</a:t>
            </a:r>
            <a:r>
              <a:rPr lang="pl-PL" sz="2000" b="1" dirty="0" smtClean="0"/>
              <a:t>- </a:t>
            </a:r>
            <a:r>
              <a:rPr lang="pl-PL" sz="2000" dirty="0" smtClean="0"/>
              <a:t>prawa autorskie</a:t>
            </a:r>
          </a:p>
          <a:p>
            <a:r>
              <a:rPr lang="pl-PL" sz="2000" b="1" dirty="0" smtClean="0"/>
              <a:t>H</a:t>
            </a:r>
            <a:r>
              <a:rPr lang="en-US" sz="2000" b="1" dirty="0" err="1" smtClean="0"/>
              <a:t>allmark</a:t>
            </a:r>
            <a:r>
              <a:rPr lang="en-US" sz="2000" b="1" dirty="0" smtClean="0"/>
              <a:t> </a:t>
            </a:r>
            <a:r>
              <a:rPr lang="pl-PL" sz="2000" dirty="0" smtClean="0"/>
              <a:t>– znak rozpoznawczy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http://ec.europa.eu/civiljustice/legal_prof/legal_prof_uni_pl.htm</a:t>
            </a:r>
          </a:p>
          <a:p>
            <a:r>
              <a:rPr lang="en-US" dirty="0" smtClean="0"/>
              <a:t>Richard L. Abel, </a:t>
            </a:r>
            <a:r>
              <a:rPr lang="en-US" i="1" dirty="0" smtClean="0"/>
              <a:t>The Making of the English Legal Profession: 1800-1988</a:t>
            </a:r>
            <a:r>
              <a:rPr lang="en-US" dirty="0" smtClean="0"/>
              <a:t> (1998)</a:t>
            </a:r>
            <a:endParaRPr lang="pl-PL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wigradius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58285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Thank you for your attention</a:t>
            </a:r>
            <a:r>
              <a:rPr lang="pl-PL" sz="7200" b="1" dirty="0" smtClean="0">
                <a:solidFill>
                  <a:srgbClr val="FF0000"/>
                </a:solidFill>
              </a:rPr>
              <a:t>!</a:t>
            </a:r>
            <a:endParaRPr lang="pl-PL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TEK\Desktop\homogenizacja i uznawanie polskich dyplomow w Wielkiej Brytan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428604"/>
            <a:ext cx="3333750" cy="2362200"/>
          </a:xfrm>
          <a:prstGeom prst="rect">
            <a:avLst/>
          </a:prstGeom>
          <a:noFill/>
        </p:spPr>
      </p:pic>
      <p:pic>
        <p:nvPicPr>
          <p:cNvPr id="1026" name="Picture 2" descr="C:\Users\KOTEK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435" y="4643446"/>
            <a:ext cx="3154565" cy="221455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7643834" cy="1143000"/>
          </a:xfrm>
        </p:spPr>
        <p:txBody>
          <a:bodyPr>
            <a:noAutofit/>
          </a:bodyPr>
          <a:lstStyle/>
          <a:p>
            <a:r>
              <a:rPr lang="pl-PL" sz="4000" b="1" dirty="0" err="1" smtClean="0"/>
              <a:t>What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you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need</a:t>
            </a:r>
            <a:r>
              <a:rPr lang="pl-PL" sz="4000" b="1" dirty="0" smtClean="0"/>
              <a:t> to do to </a:t>
            </a:r>
            <a:r>
              <a:rPr lang="pl-PL" sz="4000" b="1" dirty="0" err="1" smtClean="0"/>
              <a:t>become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qualified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lawyer</a:t>
            </a:r>
            <a:r>
              <a:rPr lang="pl-PL" sz="4000" b="1" dirty="0" smtClean="0"/>
              <a:t>? </a:t>
            </a:r>
            <a:endParaRPr lang="pl-PL" sz="40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8186766" cy="4197361"/>
          </a:xfrm>
        </p:spPr>
        <p:txBody>
          <a:bodyPr/>
          <a:lstStyle/>
          <a:p>
            <a:pPr marL="457200" indent="-457200">
              <a:buNone/>
            </a:pPr>
            <a:r>
              <a:rPr lang="pl-PL" sz="3200" b="1" dirty="0" err="1" smtClean="0"/>
              <a:t>You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need</a:t>
            </a:r>
            <a:r>
              <a:rPr lang="pl-PL" sz="3200" b="1" dirty="0" smtClean="0"/>
              <a:t> to:</a:t>
            </a:r>
          </a:p>
          <a:p>
            <a:pPr marL="457200" indent="-457200">
              <a:buNone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the Bachelor's degree in Law or the Bachelor’s degree in any other field 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take</a:t>
            </a:r>
            <a:r>
              <a:rPr lang="pl-PL" dirty="0" smtClean="0"/>
              <a:t>  </a:t>
            </a:r>
            <a:r>
              <a:rPr lang="en-US" dirty="0" smtClean="0"/>
              <a:t>the Legal training</a:t>
            </a:r>
            <a:r>
              <a:rPr lang="pl-PL" dirty="0" smtClean="0"/>
              <a:t> 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en-US" dirty="0" smtClean="0"/>
              <a:t>consists of two stages:</a:t>
            </a:r>
            <a:endParaRPr lang="pl-PL" dirty="0" smtClean="0"/>
          </a:p>
          <a:p>
            <a:pPr marL="457200" indent="-457200">
              <a:buNone/>
            </a:pPr>
            <a:r>
              <a:rPr lang="pl-PL" dirty="0" smtClean="0"/>
              <a:t>                 1) </a:t>
            </a:r>
            <a:r>
              <a:rPr lang="en-US" dirty="0" smtClean="0"/>
              <a:t>a one-year vocational course </a:t>
            </a:r>
            <a:endParaRPr lang="pl-PL" dirty="0" smtClean="0"/>
          </a:p>
          <a:p>
            <a:pPr marL="457200" indent="-457200">
              <a:buNone/>
            </a:pPr>
            <a:r>
              <a:rPr lang="pl-PL" dirty="0" smtClean="0"/>
              <a:t>                 2) </a:t>
            </a:r>
            <a:r>
              <a:rPr lang="en-US" dirty="0" smtClean="0"/>
              <a:t>a one-year or two-year practice</a:t>
            </a:r>
            <a:endParaRPr lang="pl-PL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OTEK\Desktop\aboutb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3908" cy="6858000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00166" y="4214818"/>
            <a:ext cx="7643834" cy="639762"/>
          </a:xfrm>
        </p:spPr>
        <p:txBody>
          <a:bodyPr>
            <a:noAutofit/>
          </a:bodyPr>
          <a:lstStyle/>
          <a:p>
            <a:r>
              <a:rPr lang="pl-PL" sz="4800" dirty="0" err="1" smtClean="0">
                <a:solidFill>
                  <a:schemeClr val="bg1"/>
                </a:solidFill>
              </a:rPr>
              <a:t>Barristers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4857760"/>
            <a:ext cx="8786842" cy="2000240"/>
          </a:xfrm>
        </p:spPr>
        <p:txBody>
          <a:bodyPr/>
          <a:lstStyle/>
          <a:p>
            <a:r>
              <a:rPr lang="pl-PL" sz="2800" b="1" dirty="0" err="1" smtClean="0">
                <a:solidFill>
                  <a:schemeClr val="bg1"/>
                </a:solidFill>
              </a:rPr>
              <a:t>They</a:t>
            </a:r>
            <a:r>
              <a:rPr lang="pl-PL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are individual specialist legal advisers and courtroom advocates.</a:t>
            </a:r>
            <a:endParaRPr lang="pl-PL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Barristers are trained mainly in advocacy</a:t>
            </a:r>
            <a:r>
              <a:rPr lang="pl-PL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20" name="Picture 4" descr="C:\Users\KOTEK\Desktop\Screen-shot-2010-06-27-at-12.10.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3156038" cy="2643182"/>
          </a:xfrm>
          <a:prstGeom prst="rect">
            <a:avLst/>
          </a:prstGeom>
          <a:noFill/>
        </p:spPr>
      </p:pic>
      <p:pic>
        <p:nvPicPr>
          <p:cNvPr id="9222" name="Picture 6" descr="C:\Users\KOTEK\Desktop\article-2534669-1A72CCC500000578-202_634x4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4143404" cy="2643182"/>
          </a:xfrm>
          <a:prstGeom prst="rect">
            <a:avLst/>
          </a:prstGeom>
          <a:noFill/>
        </p:spPr>
      </p:pic>
      <p:pic>
        <p:nvPicPr>
          <p:cNvPr id="9223" name="Picture 7" descr="C:\Users\KOTEK\Desktop\women_barrist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1979911" cy="26431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TEK\Desktop\solicitor-at-de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C:\Users\KOTEK\Desktop\chester-solicitors-wills-probate-tax-planning--300x1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000636"/>
            <a:ext cx="1571604" cy="1000132"/>
          </a:xfrm>
          <a:prstGeom prst="rect">
            <a:avLst/>
          </a:prstGeom>
          <a:noFill/>
        </p:spPr>
      </p:pic>
      <p:pic>
        <p:nvPicPr>
          <p:cNvPr id="1030" name="Picture 6" descr="C:\Users\KOTEK\Desktop\solicitor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8747" y="3143248"/>
            <a:ext cx="1575253" cy="18573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9290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sz="8000" b="1" dirty="0" smtClean="0">
                <a:solidFill>
                  <a:schemeClr val="bg1"/>
                </a:solidFill>
              </a:rPr>
              <a:t>          </a:t>
            </a:r>
            <a:r>
              <a:rPr lang="pl-PL" sz="8000" b="1" dirty="0" err="1" smtClean="0">
                <a:solidFill>
                  <a:schemeClr val="bg1"/>
                </a:solidFill>
              </a:rPr>
              <a:t>Solicitors</a:t>
            </a:r>
            <a:r>
              <a:rPr lang="pl-PL" sz="8000" b="1" dirty="0" smtClean="0">
                <a:solidFill>
                  <a:schemeClr val="bg1"/>
                </a:solidFill>
              </a:rPr>
              <a:t>      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4786322"/>
            <a:ext cx="7572396" cy="1857388"/>
          </a:xfrm>
        </p:spPr>
        <p:txBody>
          <a:bodyPr/>
          <a:lstStyle/>
          <a:p>
            <a:pPr algn="r">
              <a:buNone/>
            </a:pPr>
            <a:r>
              <a:rPr lang="pl-PL" b="1" dirty="0" smtClean="0">
                <a:solidFill>
                  <a:schemeClr val="bg1"/>
                </a:solidFill>
              </a:rPr>
              <a:t>     </a:t>
            </a:r>
            <a:r>
              <a:rPr lang="en-US" b="1" dirty="0" smtClean="0">
                <a:solidFill>
                  <a:schemeClr val="bg1"/>
                </a:solidFill>
              </a:rPr>
              <a:t>A solicitor's job is to provide clients (members of the public, businesses, voluntary bodies, charities, etc.) with skilled legal advice and representation, including representing them in court. </a:t>
            </a:r>
            <a:endParaRPr lang="pl-PL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pl-PL" dirty="0"/>
          </a:p>
        </p:txBody>
      </p:sp>
      <p:pic>
        <p:nvPicPr>
          <p:cNvPr id="7" name="Symbol zastępczy zawartości 4" descr="solicitor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211" y="0"/>
            <a:ext cx="1547789" cy="1071546"/>
          </a:xfrm>
          <a:prstGeom prst="rect">
            <a:avLst/>
          </a:prstGeom>
        </p:spPr>
      </p:pic>
      <p:pic>
        <p:nvPicPr>
          <p:cNvPr id="1027" name="Picture 3" descr="C:\Users\KOTEK\Desktop\Accused-of-Benefit-Frau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7" y="1071546"/>
            <a:ext cx="1571603" cy="1046584"/>
          </a:xfrm>
          <a:prstGeom prst="rect">
            <a:avLst/>
          </a:prstGeom>
          <a:noFill/>
        </p:spPr>
      </p:pic>
      <p:pic>
        <p:nvPicPr>
          <p:cNvPr id="1028" name="Picture 4" descr="C:\Users\KOTEK\Desktop\solicito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143116"/>
            <a:ext cx="1571604" cy="1045117"/>
          </a:xfrm>
          <a:prstGeom prst="rect">
            <a:avLst/>
          </a:prstGeom>
          <a:noFill/>
        </p:spPr>
      </p:pic>
      <p:pic>
        <p:nvPicPr>
          <p:cNvPr id="1032" name="Picture 8" descr="C:\Users\KOTEK\Desktop\images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5929330"/>
            <a:ext cx="157160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TEK\Desktop\judge_198912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3929090" cy="928694"/>
          </a:xfrm>
        </p:spPr>
        <p:txBody>
          <a:bodyPr>
            <a:noAutofit/>
          </a:bodyPr>
          <a:lstStyle/>
          <a:p>
            <a:r>
              <a:rPr lang="pl-PL" sz="7200" dirty="0" smtClean="0"/>
              <a:t>JUDGES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6215106" cy="56435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3200" b="1" u="sng" dirty="0" smtClean="0"/>
              <a:t>W</a:t>
            </a:r>
            <a:r>
              <a:rPr lang="en-US" sz="3200" b="1" u="sng" dirty="0" smtClean="0"/>
              <a:t>ho </a:t>
            </a:r>
            <a:r>
              <a:rPr lang="en-US" sz="3200" b="1" u="sng" dirty="0"/>
              <a:t>aspire to be judges </a:t>
            </a:r>
            <a:r>
              <a:rPr lang="pl-PL" sz="3200" dirty="0" smtClean="0"/>
              <a:t>:</a:t>
            </a: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pl-PL" sz="3200" dirty="0" smtClean="0"/>
              <a:t>-  </a:t>
            </a:r>
            <a:r>
              <a:rPr lang="en-US" sz="3200" dirty="0" smtClean="0"/>
              <a:t>have </a:t>
            </a:r>
            <a:r>
              <a:rPr lang="en-US" sz="3200" dirty="0"/>
              <a:t>first to </a:t>
            </a:r>
            <a:r>
              <a:rPr lang="en-US" sz="3200" dirty="0" smtClean="0"/>
              <a:t>be</a:t>
            </a:r>
            <a:r>
              <a:rPr lang="pl-PL" sz="3200" dirty="0" smtClean="0"/>
              <a:t> </a:t>
            </a:r>
            <a:r>
              <a:rPr lang="pl-PL" sz="3200" dirty="0" err="1" smtClean="0"/>
              <a:t>qualified</a:t>
            </a:r>
            <a:r>
              <a:rPr lang="en-US" sz="3200" dirty="0" smtClean="0"/>
              <a:t> lawyer, </a:t>
            </a:r>
            <a:r>
              <a:rPr lang="en-US" sz="3200" dirty="0"/>
              <a:t>either solicitors or </a:t>
            </a:r>
            <a:r>
              <a:rPr lang="en-US" sz="3200" dirty="0" smtClean="0"/>
              <a:t>barristers</a:t>
            </a:r>
            <a:r>
              <a:rPr lang="pl-PL" sz="3200" dirty="0" smtClean="0"/>
              <a:t>;</a:t>
            </a:r>
          </a:p>
          <a:p>
            <a:pPr>
              <a:buNone/>
            </a:pPr>
            <a:r>
              <a:rPr lang="pl-PL" sz="3200" dirty="0"/>
              <a:t> </a:t>
            </a:r>
            <a:r>
              <a:rPr lang="pl-PL" sz="3200" dirty="0" smtClean="0"/>
              <a:t> - </a:t>
            </a:r>
            <a:r>
              <a:rPr lang="en-US" sz="3200" dirty="0"/>
              <a:t>must be citizens of the United Kingdom, the Republic of Ireland or a Commonwealth </a:t>
            </a:r>
            <a:r>
              <a:rPr lang="en-US" sz="3200" dirty="0" smtClean="0"/>
              <a:t>country</a:t>
            </a:r>
            <a:endParaRPr lang="pl-PL" sz="3200" dirty="0" smtClean="0"/>
          </a:p>
          <a:p>
            <a:pPr>
              <a:buNone/>
            </a:pPr>
            <a:r>
              <a:rPr lang="pl-PL" sz="3200" dirty="0"/>
              <a:t> </a:t>
            </a:r>
            <a:r>
              <a:rPr lang="pl-PL" sz="3200" dirty="0" smtClean="0"/>
              <a:t> - </a:t>
            </a:r>
            <a:r>
              <a:rPr lang="en-US" sz="3200" dirty="0" smtClean="0"/>
              <a:t>have </a:t>
            </a:r>
            <a:r>
              <a:rPr lang="en-US" sz="3200" dirty="0" err="1"/>
              <a:t>practised</a:t>
            </a:r>
            <a:r>
              <a:rPr lang="en-US" sz="3200" dirty="0"/>
              <a:t> as a lawyer for a minimum period of time as specified by law for each type of judicial </a:t>
            </a:r>
            <a:r>
              <a:rPr lang="en-US" sz="3200" dirty="0" smtClean="0"/>
              <a:t>post.</a:t>
            </a:r>
            <a:endParaRPr lang="pl-PL" sz="3200" dirty="0" smtClean="0"/>
          </a:p>
          <a:p>
            <a:pPr>
              <a:buNone/>
            </a:pPr>
            <a:r>
              <a:rPr lang="en-US" sz="3200" b="1" dirty="0" smtClean="0"/>
              <a:t>Judges </a:t>
            </a:r>
            <a:r>
              <a:rPr lang="pl-PL" sz="3200" b="1" dirty="0" err="1" smtClean="0"/>
              <a:t>are</a:t>
            </a:r>
            <a:r>
              <a:rPr lang="en-US" sz="3200" b="1" dirty="0" smtClean="0"/>
              <a:t> </a:t>
            </a:r>
            <a:r>
              <a:rPr lang="en-US" sz="3200" b="1" dirty="0" smtClean="0"/>
              <a:t>characterized by</a:t>
            </a:r>
            <a:endParaRPr lang="pl-PL" sz="3200" b="1" dirty="0" smtClean="0"/>
          </a:p>
          <a:p>
            <a:pPr>
              <a:buNone/>
            </a:pPr>
            <a:r>
              <a:rPr lang="en-US" sz="3200" b="1" dirty="0" smtClean="0"/>
              <a:t>independence. </a:t>
            </a:r>
            <a:endParaRPr lang="pl-PL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00948" cy="6540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Justice of the </a:t>
            </a:r>
            <a:r>
              <a:rPr lang="en-US" b="1" dirty="0" smtClean="0">
                <a:solidFill>
                  <a:srgbClr val="C00000"/>
                </a:solidFill>
              </a:rPr>
              <a:t>Peace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928670"/>
            <a:ext cx="5786478" cy="592933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They </a:t>
            </a:r>
            <a:r>
              <a:rPr lang="en-US" b="1" dirty="0">
                <a:solidFill>
                  <a:srgbClr val="C00000"/>
                </a:solidFill>
              </a:rPr>
              <a:t>do not have to be legally </a:t>
            </a:r>
            <a:r>
              <a:rPr lang="en-US" b="1" dirty="0" smtClean="0">
                <a:solidFill>
                  <a:srgbClr val="C00000"/>
                </a:solidFill>
              </a:rPr>
              <a:t>qualified</a:t>
            </a:r>
            <a:r>
              <a:rPr lang="pl-PL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They </a:t>
            </a:r>
            <a:r>
              <a:rPr lang="en-US" b="1" dirty="0">
                <a:solidFill>
                  <a:srgbClr val="C00000"/>
                </a:solidFill>
              </a:rPr>
              <a:t>deal with the relatively less serious criminal cases such as minor </a:t>
            </a:r>
            <a:r>
              <a:rPr lang="en-US" b="1" dirty="0" smtClean="0">
                <a:solidFill>
                  <a:srgbClr val="C00000"/>
                </a:solidFill>
              </a:rPr>
              <a:t>theft</a:t>
            </a:r>
            <a:r>
              <a:rPr lang="pl-PL" b="1" dirty="0" smtClean="0">
                <a:solidFill>
                  <a:srgbClr val="C00000"/>
                </a:solidFill>
              </a:rPr>
              <a:t>.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7" name="Symbol zastępczy zawartości 6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2976" y="3143248"/>
            <a:ext cx="6715172" cy="371475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OTEK\Desktop\91330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67757"/>
            <a:ext cx="4563789" cy="33902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Crown Prosecution Service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pl-P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154304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/>
              <a:t>    </a:t>
            </a:r>
            <a:r>
              <a:rPr lang="pl-PL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state institution operating in England and Wales, serves as a public prosecutor in criminal 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cases</a:t>
            </a:r>
            <a:r>
              <a:rPr lang="pl-PL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pl-PL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Symbol zastępczy zawartości 4" descr="CP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14942" y="3500438"/>
            <a:ext cx="1709412" cy="134701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NotaryPublic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44428" cy="6858000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8358246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Notaries Public </a:t>
            </a:r>
            <a:endParaRPr lang="pl-PL" sz="4000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85720" y="1357298"/>
            <a:ext cx="4357718" cy="4840303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Candidates must normally be a solicitor before being allowed to become a notary.</a:t>
            </a:r>
            <a:endParaRPr lang="pl-PL" sz="4000" b="1" dirty="0" smtClean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They are not a separate legal profession in their own right.</a:t>
            </a:r>
            <a:endParaRPr lang="pl-PL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KOTEK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786322"/>
            <a:ext cx="3000364" cy="18805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intellectual+property+right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3500438"/>
            <a:ext cx="12864522" cy="3357562"/>
          </a:xfr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Patent and trade mark attorneys </a:t>
            </a:r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endParaRPr lang="pl-PL" dirty="0"/>
          </a:p>
        </p:txBody>
      </p:sp>
      <p:pic>
        <p:nvPicPr>
          <p:cNvPr id="2050" name="Picture 2" descr="C:\Users\KOTEK\Desktop\19706980_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3643306" cy="3491211"/>
          </a:xfrm>
          <a:prstGeom prst="rect">
            <a:avLst/>
          </a:prstGeom>
          <a:noFill/>
        </p:spPr>
      </p:pic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0" y="1000108"/>
            <a:ext cx="5857884" cy="5357850"/>
          </a:xfrm>
        </p:spPr>
        <p:txBody>
          <a:bodyPr>
            <a:normAutofit/>
          </a:bodyPr>
          <a:lstStyle/>
          <a:p>
            <a:r>
              <a:rPr lang="en-US" b="1" dirty="0" smtClean="0"/>
              <a:t>Patent and trade mark attorneys are specialist advisers in the field of intellectual property. </a:t>
            </a:r>
            <a:endParaRPr lang="pl-PL" b="1" dirty="0" smtClean="0"/>
          </a:p>
          <a:p>
            <a:r>
              <a:rPr lang="en-US" b="1" dirty="0" smtClean="0"/>
              <a:t>They provide legal advice to clients in this field, particularly in relation to patents, trade marks, designs and copyright. 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395</Words>
  <Application>Microsoft Office PowerPoint</Application>
  <PresentationFormat>Pokaz na ekranie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Motyw pakietu Office</vt:lpstr>
      <vt:lpstr>Moduł</vt:lpstr>
      <vt:lpstr>2_Motyw pakietu Office</vt:lpstr>
      <vt:lpstr>Odlewnia metali</vt:lpstr>
      <vt:lpstr>Papier</vt:lpstr>
      <vt:lpstr>1_Motyw pakietu Office</vt:lpstr>
      <vt:lpstr>  Sylwia kuras III Prawo Prowadzący: mgr Krzysztof Tucholski  </vt:lpstr>
      <vt:lpstr>What you need to do to become qualified lawyer? </vt:lpstr>
      <vt:lpstr>Slajd 3</vt:lpstr>
      <vt:lpstr>          Solicitors        </vt:lpstr>
      <vt:lpstr>JUDGES</vt:lpstr>
      <vt:lpstr>Justice of the Peace</vt:lpstr>
      <vt:lpstr>Crown Prosecution Service </vt:lpstr>
      <vt:lpstr>Slajd 8</vt:lpstr>
      <vt:lpstr>Patent and trade mark attorneys  </vt:lpstr>
      <vt:lpstr>Slajd 10</vt:lpstr>
      <vt:lpstr>Slajd 11</vt:lpstr>
      <vt:lpstr>Bibliografia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KOTEK</dc:creator>
  <cp:lastModifiedBy>KOTEK</cp:lastModifiedBy>
  <cp:revision>50</cp:revision>
  <dcterms:created xsi:type="dcterms:W3CDTF">2015-03-21T15:47:03Z</dcterms:created>
  <dcterms:modified xsi:type="dcterms:W3CDTF">2015-04-23T17:12:38Z</dcterms:modified>
</cp:coreProperties>
</file>