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71" r:id="rId6"/>
    <p:sldId id="261" r:id="rId7"/>
    <p:sldId id="268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24" autoAdjust="0"/>
  </p:normalViewPr>
  <p:slideViewPr>
    <p:cSldViewPr>
      <p:cViewPr>
        <p:scale>
          <a:sx n="76" d="100"/>
          <a:sy n="76" d="100"/>
        </p:scale>
        <p:origin x="-118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42B42-236F-48E5-B6FC-314AF4BAFEDE}" type="datetimeFigureOut">
              <a:rPr lang="en-GB" smtClean="0"/>
              <a:pPr/>
              <a:t>06/06/2015</a:t>
            </a:fld>
            <a:endParaRPr lang="en-GB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C9D72-D71E-4AF4-BF71-70A8653A8B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6004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247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774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773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591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8668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347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7749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239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9943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8418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990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320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332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364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C9D72-D71E-4AF4-BF71-70A8653A8B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96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91B2-BA5C-4A98-82F7-57C1AB98C5AC}" type="datetimeFigureOut">
              <a:rPr lang="pl-PL" smtClean="0"/>
              <a:pPr/>
              <a:t>2015-06-06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27C3-345A-49D4-8C8D-0D2CED0936A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28596" y="142852"/>
            <a:ext cx="8929717" cy="560153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8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EXECUTIVE POWER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</a:t>
            </a:r>
            <a:r>
              <a:rPr lang="pl-PL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TATES OF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MERICA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214346" y="5643578"/>
            <a:ext cx="964409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2"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of Rzeszów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Faculty of Law and Administration</a:t>
            </a:r>
            <a:endPara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algn="ctr"/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Jolanta Warchoł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3rd year: law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semester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pl-PL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algn="ctr"/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Supervisor: Krzysztof Tucholski</a:t>
            </a:r>
          </a:p>
        </p:txBody>
      </p:sp>
      <p:pic>
        <p:nvPicPr>
          <p:cNvPr id="1026" name="Picture 2" descr="C:\Users\Lenovo\Desktop\Obraz1.jpg"/>
          <p:cNvPicPr>
            <a:picLocks noChangeAspect="1" noChangeArrowheads="1"/>
          </p:cNvPicPr>
          <p:nvPr/>
        </p:nvPicPr>
        <p:blipFill>
          <a:blip r:embed="rId4">
            <a:lum bright="-4000" contrast="-7000"/>
          </a:blip>
          <a:srcRect/>
          <a:stretch>
            <a:fillRect/>
          </a:stretch>
        </p:blipFill>
        <p:spPr bwMode="auto">
          <a:xfrm>
            <a:off x="357158" y="5786454"/>
            <a:ext cx="571504" cy="698518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  <a:effectLst>
            <a:outerShdw blurRad="50800" dist="508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 descr="C:\Users\Lenovo\Desktop\480px-Biden_2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04"/>
            <a:ext cx="4043391" cy="542928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71472" y="500042"/>
            <a:ext cx="39290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</a:t>
            </a:r>
            <a:r>
              <a:rPr lang="en-US" sz="2400" u="sng" dirty="0" smtClean="0"/>
              <a:t> </a:t>
            </a:r>
            <a:r>
              <a:rPr lang="en-US" sz="2400" b="1" u="sng" dirty="0" smtClean="0"/>
              <a:t>Vice President of the United States</a:t>
            </a:r>
            <a:r>
              <a:rPr lang="en-US" sz="2400" u="sng" dirty="0" smtClean="0"/>
              <a:t>  </a:t>
            </a:r>
            <a:endParaRPr lang="pl-PL" sz="2400" u="sng" dirty="0" smtClean="0"/>
          </a:p>
          <a:p>
            <a:pPr algn="ctr"/>
            <a:endParaRPr lang="pl-PL" dirty="0" smtClean="0"/>
          </a:p>
          <a:p>
            <a:pPr algn="ctr"/>
            <a:r>
              <a:rPr lang="en-US" dirty="0" smtClean="0"/>
              <a:t>is the </a:t>
            </a:r>
            <a:r>
              <a:rPr lang="en-US" b="1" dirty="0" smtClean="0"/>
              <a:t>second-highest</a:t>
            </a:r>
            <a:r>
              <a:rPr lang="en-US" dirty="0" smtClean="0"/>
              <a:t> public office</a:t>
            </a:r>
            <a:r>
              <a:rPr lang="pl-PL" dirty="0" smtClean="0"/>
              <a:t> </a:t>
            </a:r>
            <a:r>
              <a:rPr lang="en-US" dirty="0" smtClean="0"/>
              <a:t>created by the United States Constitution</a:t>
            </a:r>
            <a:r>
              <a:rPr lang="pl-PL" dirty="0" smtClean="0"/>
              <a:t>.</a:t>
            </a:r>
            <a:r>
              <a:rPr lang="pl-PL" baseline="30000" dirty="0" smtClean="0"/>
              <a:t> </a:t>
            </a:r>
            <a:r>
              <a:rPr lang="en-US" dirty="0" smtClean="0"/>
              <a:t>The Vice President, together with the President of the United States, is indirectly elected</a:t>
            </a:r>
            <a:endParaRPr lang="pl-PL" dirty="0" smtClean="0"/>
          </a:p>
          <a:p>
            <a:pPr algn="ctr"/>
            <a:r>
              <a:rPr lang="en-US" dirty="0" smtClean="0"/>
              <a:t> by the people through the Electoral College to a four-year term of office.</a:t>
            </a:r>
            <a:r>
              <a:rPr lang="pl-PL" dirty="0" smtClean="0"/>
              <a:t> </a:t>
            </a:r>
            <a:r>
              <a:rPr lang="en-US" dirty="0" smtClean="0"/>
              <a:t>The vice president is </a:t>
            </a:r>
            <a:r>
              <a:rPr lang="en-US" b="1" dirty="0" smtClean="0"/>
              <a:t>the first person </a:t>
            </a:r>
            <a:endParaRPr lang="pl-PL" b="1" dirty="0" smtClean="0"/>
          </a:p>
          <a:p>
            <a:pPr algn="ctr"/>
            <a:r>
              <a:rPr lang="en-US" dirty="0" smtClean="0"/>
              <a:t>in the presidential line of succession, and would ascend to the Presidency upon the death, resignation, or removal of the President.</a:t>
            </a:r>
          </a:p>
          <a:p>
            <a:pPr algn="ctr"/>
            <a:r>
              <a:rPr lang="en-US" dirty="0" smtClean="0"/>
              <a:t>The vice president is also </a:t>
            </a:r>
            <a:r>
              <a:rPr lang="en-US" b="1" dirty="0" smtClean="0"/>
              <a:t>president </a:t>
            </a:r>
            <a:endParaRPr lang="pl-PL" b="1" dirty="0" smtClean="0"/>
          </a:p>
          <a:p>
            <a:pPr algn="ctr"/>
            <a:r>
              <a:rPr lang="en-US" b="1" dirty="0" smtClean="0"/>
              <a:t>of the United States Senate.</a:t>
            </a:r>
            <a:r>
              <a:rPr lang="pl-PL" b="1" dirty="0" smtClean="0"/>
              <a:t> </a:t>
            </a:r>
            <a:r>
              <a:rPr lang="en-US" dirty="0" smtClean="0"/>
              <a:t>In that capacity, he is </a:t>
            </a:r>
            <a:r>
              <a:rPr lang="en-US" b="1" dirty="0" smtClean="0"/>
              <a:t>allowed to vote </a:t>
            </a:r>
            <a:r>
              <a:rPr lang="en-US" dirty="0" smtClean="0"/>
              <a:t>in the Senate when necessary to break a tie.</a:t>
            </a:r>
          </a:p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858148" y="5857892"/>
            <a:ext cx="1857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[Joe Biden]</a:t>
            </a:r>
            <a:endParaRPr lang="pl-PL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71472" y="357166"/>
            <a:ext cx="80724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The Cabinet of the United States</a:t>
            </a:r>
            <a:endParaRPr lang="pl-PL" sz="2800" b="1" u="sng" dirty="0" smtClean="0"/>
          </a:p>
          <a:p>
            <a:pPr algn="ctr"/>
            <a:r>
              <a:rPr lang="en-US" dirty="0" smtClean="0"/>
              <a:t>The Cabinet is an advisory body made up of the heads of the 15 executive departments. Appointed by the President and confirmed by the Senate</a:t>
            </a:r>
            <a:r>
              <a:rPr lang="pl-PL" dirty="0" smtClean="0"/>
              <a:t>. </a:t>
            </a:r>
            <a:r>
              <a:rPr lang="en-US" dirty="0" smtClean="0"/>
              <a:t>In addition to administering their respective segments of the executive branch, cabinet members are responsible for advising the head of government on areas within their competences. </a:t>
            </a:r>
            <a:r>
              <a:rPr lang="pl-PL" dirty="0" smtClean="0"/>
              <a:t>T</a:t>
            </a:r>
            <a:r>
              <a:rPr lang="en-US" dirty="0" smtClean="0"/>
              <a:t>he members of the Cabinet are often the President's closest confidants.</a:t>
            </a:r>
            <a:endParaRPr lang="pl-PL" dirty="0"/>
          </a:p>
        </p:txBody>
      </p:sp>
      <p:pic>
        <p:nvPicPr>
          <p:cNvPr id="6147" name="Picture 3" descr="C:\Users\Lenovo\Desktop\President_Barack_Obama_with_full_cabinet_09-10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500306"/>
            <a:ext cx="5682525" cy="371477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786446" y="6215082"/>
            <a:ext cx="271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[Barack Obama's Cabinet]</a:t>
            </a:r>
            <a:endParaRPr lang="pl-PL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500042"/>
            <a:ext cx="80010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1. </a:t>
            </a:r>
            <a:r>
              <a:rPr lang="pl-PL" sz="2400" b="1" dirty="0" smtClean="0"/>
              <a:t>Department of Agriculture</a:t>
            </a:r>
          </a:p>
          <a:p>
            <a:pPr algn="ctr"/>
            <a:r>
              <a:rPr lang="pl-PL" sz="2400" dirty="0" smtClean="0"/>
              <a:t>2. </a:t>
            </a:r>
            <a:r>
              <a:rPr lang="pl-PL" sz="2400" b="1" dirty="0" smtClean="0"/>
              <a:t>Department of Commerce</a:t>
            </a:r>
          </a:p>
          <a:p>
            <a:pPr algn="ctr"/>
            <a:r>
              <a:rPr lang="pl-PL" sz="2400" dirty="0" smtClean="0"/>
              <a:t>3. </a:t>
            </a:r>
            <a:r>
              <a:rPr lang="pl-PL" sz="2400" b="1" dirty="0" smtClean="0"/>
              <a:t>Department of Defense</a:t>
            </a:r>
          </a:p>
          <a:p>
            <a:pPr algn="ctr"/>
            <a:r>
              <a:rPr lang="pl-PL" sz="2400" dirty="0" smtClean="0"/>
              <a:t>4.</a:t>
            </a:r>
            <a:r>
              <a:rPr lang="pl-PL" sz="2400" b="1" dirty="0" smtClean="0"/>
              <a:t> Department of Education</a:t>
            </a:r>
          </a:p>
          <a:p>
            <a:pPr algn="ctr"/>
            <a:r>
              <a:rPr lang="pl-PL" sz="2400" dirty="0" smtClean="0"/>
              <a:t>5. </a:t>
            </a:r>
            <a:r>
              <a:rPr lang="pl-PL" sz="2400" b="1" dirty="0" smtClean="0"/>
              <a:t>Department of Energy</a:t>
            </a:r>
          </a:p>
          <a:p>
            <a:pPr algn="ctr"/>
            <a:r>
              <a:rPr lang="pl-PL" sz="2400" dirty="0" smtClean="0"/>
              <a:t>6. </a:t>
            </a:r>
            <a:r>
              <a:rPr lang="en-US" sz="2400" b="1" dirty="0" smtClean="0"/>
              <a:t>Department of Health and Human Services</a:t>
            </a:r>
          </a:p>
          <a:p>
            <a:pPr algn="ctr"/>
            <a:r>
              <a:rPr lang="pl-PL" sz="2400" dirty="0" smtClean="0"/>
              <a:t>7. </a:t>
            </a:r>
            <a:r>
              <a:rPr lang="pl-PL" sz="2400" b="1" dirty="0" smtClean="0"/>
              <a:t>Department of Homeland Security</a:t>
            </a:r>
          </a:p>
          <a:p>
            <a:pPr algn="ctr"/>
            <a:r>
              <a:rPr lang="pl-PL" sz="2400" dirty="0" smtClean="0"/>
              <a:t>8. </a:t>
            </a:r>
            <a:r>
              <a:rPr lang="en-US" sz="2400" b="1" dirty="0" smtClean="0"/>
              <a:t>Department of Housing and Urban Development</a:t>
            </a:r>
          </a:p>
          <a:p>
            <a:pPr algn="ctr"/>
            <a:r>
              <a:rPr lang="pl-PL" sz="2400" dirty="0" smtClean="0"/>
              <a:t>9. </a:t>
            </a:r>
            <a:r>
              <a:rPr lang="pl-PL" sz="2400" b="1" dirty="0" smtClean="0"/>
              <a:t>Department of the Interior</a:t>
            </a:r>
          </a:p>
          <a:p>
            <a:pPr algn="ctr"/>
            <a:r>
              <a:rPr lang="pl-PL" sz="2400" dirty="0" smtClean="0"/>
              <a:t>10.</a:t>
            </a:r>
            <a:r>
              <a:rPr lang="pl-PL" sz="2400" b="1" dirty="0" smtClean="0"/>
              <a:t> Department of Justice</a:t>
            </a:r>
          </a:p>
          <a:p>
            <a:pPr algn="ctr"/>
            <a:r>
              <a:rPr lang="pl-PL" sz="2400" dirty="0" smtClean="0"/>
              <a:t>11.</a:t>
            </a:r>
            <a:r>
              <a:rPr lang="pl-PL" sz="2400" b="1" dirty="0" smtClean="0"/>
              <a:t> Department of Labor</a:t>
            </a:r>
          </a:p>
          <a:p>
            <a:pPr algn="ctr"/>
            <a:r>
              <a:rPr lang="pl-PL" sz="2400" dirty="0" smtClean="0"/>
              <a:t>12.</a:t>
            </a:r>
            <a:r>
              <a:rPr lang="pl-PL" sz="2400" b="1" dirty="0" smtClean="0"/>
              <a:t> Department of State</a:t>
            </a:r>
          </a:p>
          <a:p>
            <a:pPr algn="ctr"/>
            <a:r>
              <a:rPr lang="pl-PL" sz="2400" dirty="0" smtClean="0"/>
              <a:t>13.</a:t>
            </a:r>
            <a:r>
              <a:rPr lang="pl-PL" sz="2400" b="1" dirty="0" smtClean="0"/>
              <a:t> Department of Transportation</a:t>
            </a:r>
          </a:p>
          <a:p>
            <a:pPr algn="ctr"/>
            <a:r>
              <a:rPr lang="pl-PL" sz="2400" dirty="0" smtClean="0"/>
              <a:t>14.</a:t>
            </a:r>
            <a:r>
              <a:rPr lang="pl-PL" sz="2400" b="1" dirty="0" smtClean="0"/>
              <a:t> Department of the Treasury</a:t>
            </a:r>
          </a:p>
          <a:p>
            <a:pPr algn="ctr"/>
            <a:r>
              <a:rPr lang="pl-PL" sz="2400" dirty="0" smtClean="0"/>
              <a:t>15.</a:t>
            </a:r>
            <a:r>
              <a:rPr lang="pl-PL" sz="2400" b="1" dirty="0" smtClean="0"/>
              <a:t> Department of Veterans Affairs</a:t>
            </a:r>
          </a:p>
          <a:p>
            <a:pPr algn="ctr"/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428604"/>
            <a:ext cx="807249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 smtClean="0"/>
              <a:t>Independent Agencies</a:t>
            </a:r>
          </a:p>
          <a:p>
            <a:pPr algn="ctr"/>
            <a:endParaRPr lang="pl-PL" b="1" dirty="0" smtClean="0"/>
          </a:p>
          <a:p>
            <a:pPr algn="ctr"/>
            <a:r>
              <a:rPr lang="en-US" dirty="0" smtClean="0"/>
              <a:t>In the US, there are a number of administrative units of the executive, which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en-US" dirty="0" smtClean="0"/>
              <a:t>subject formally</a:t>
            </a:r>
            <a:r>
              <a:rPr lang="pl-PL" dirty="0" smtClean="0"/>
              <a:t> to</a:t>
            </a:r>
            <a:r>
              <a:rPr lang="en-US" dirty="0" smtClean="0"/>
              <a:t> the President </a:t>
            </a:r>
            <a:r>
              <a:rPr lang="pl-PL" dirty="0" smtClean="0"/>
              <a:t>and </a:t>
            </a:r>
            <a:r>
              <a:rPr lang="en-US" dirty="0" smtClean="0"/>
              <a:t>are considered to be independent.</a:t>
            </a:r>
            <a:endParaRPr lang="pl-PL" b="1" dirty="0" smtClean="0"/>
          </a:p>
          <a:p>
            <a:pPr algn="ctr"/>
            <a:r>
              <a:rPr lang="en-US" dirty="0" smtClean="0"/>
              <a:t>These agencies are appointed by Congress </a:t>
            </a:r>
            <a:r>
              <a:rPr lang="pl-PL" dirty="0" smtClean="0"/>
              <a:t>to</a:t>
            </a:r>
            <a:r>
              <a:rPr lang="en-US" dirty="0" smtClean="0"/>
              <a:t> help </a:t>
            </a:r>
            <a:r>
              <a:rPr lang="pl-PL" dirty="0" smtClean="0"/>
              <a:t>with</a:t>
            </a:r>
            <a:r>
              <a:rPr lang="en-US" dirty="0" smtClean="0"/>
              <a:t> the implementation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current policy </a:t>
            </a:r>
            <a:r>
              <a:rPr lang="pl-PL" dirty="0" smtClean="0"/>
              <a:t>and also</a:t>
            </a:r>
            <a:r>
              <a:rPr lang="en-US" dirty="0" smtClean="0"/>
              <a:t> offer specialized services.</a:t>
            </a:r>
            <a:endParaRPr lang="pl-PL" dirty="0" smtClean="0"/>
          </a:p>
          <a:p>
            <a:pPr lvl="3" algn="ctr"/>
            <a:endParaRPr lang="pl-PL" b="1" dirty="0" smtClean="0"/>
          </a:p>
          <a:p>
            <a:pPr lvl="3" algn="just"/>
            <a:r>
              <a:rPr lang="pl-PL" b="1" dirty="0" smtClean="0"/>
              <a:t>CIA - </a:t>
            </a:r>
            <a:r>
              <a:rPr lang="en-US" b="1" dirty="0" smtClean="0"/>
              <a:t>Central Intelligence Agency</a:t>
            </a:r>
            <a:r>
              <a:rPr lang="en-US" dirty="0" smtClean="0"/>
              <a:t> is a foreign intelligence service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U.S. Government, tasked with gathering, processing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and analyzing national security information from around the world</a:t>
            </a:r>
            <a:r>
              <a:rPr lang="pl-PL" dirty="0" smtClean="0"/>
              <a:t> </a:t>
            </a:r>
            <a:r>
              <a:rPr lang="en-US" dirty="0" smtClean="0"/>
              <a:t>about foreign governments, corporations and individuals</a:t>
            </a:r>
            <a:r>
              <a:rPr lang="pl-PL" dirty="0" smtClean="0"/>
              <a:t> etc. </a:t>
            </a:r>
          </a:p>
          <a:p>
            <a:pPr lvl="3" algn="just"/>
            <a:endParaRPr lang="pl-PL" dirty="0" smtClean="0"/>
          </a:p>
          <a:p>
            <a:pPr lvl="3" algn="just"/>
            <a:r>
              <a:rPr lang="pl-PL" b="1" dirty="0" smtClean="0"/>
              <a:t>EPA </a:t>
            </a:r>
            <a:r>
              <a:rPr lang="pl-PL" dirty="0" smtClean="0"/>
              <a:t>- </a:t>
            </a:r>
            <a:r>
              <a:rPr lang="en-US" b="1" dirty="0" smtClean="0"/>
              <a:t>Environmental Protection Agency</a:t>
            </a:r>
            <a:r>
              <a:rPr lang="pl-PL" b="1" baseline="30000" dirty="0" smtClean="0"/>
              <a:t> </a:t>
            </a:r>
            <a:r>
              <a:rPr lang="en-US" dirty="0" smtClean="0"/>
              <a:t>is an agency of the U.S. federal government</a:t>
            </a:r>
            <a:r>
              <a:rPr lang="pl-PL" dirty="0" smtClean="0"/>
              <a:t> </a:t>
            </a:r>
            <a:r>
              <a:rPr lang="en-US" dirty="0" smtClean="0"/>
              <a:t>which was created for the purpose of protecting human health and the environment by writing and enforcing regulations based on laws passed by Congress</a:t>
            </a:r>
            <a:r>
              <a:rPr lang="pl-PL" dirty="0" smtClean="0"/>
              <a:t>.</a:t>
            </a:r>
          </a:p>
          <a:p>
            <a:pPr lvl="3"/>
            <a:endParaRPr lang="pl-PL" dirty="0" smtClean="0"/>
          </a:p>
          <a:p>
            <a:pPr lvl="3"/>
            <a:endParaRPr lang="en-US" dirty="0" smtClean="0"/>
          </a:p>
          <a:p>
            <a:pPr algn="ctr"/>
            <a:endParaRPr lang="pl-PL" b="1" dirty="0" smtClean="0"/>
          </a:p>
          <a:p>
            <a:pPr algn="ctr"/>
            <a:endParaRPr lang="pl-PL" dirty="0"/>
          </a:p>
        </p:txBody>
      </p:sp>
      <p:pic>
        <p:nvPicPr>
          <p:cNvPr id="7170" name="Picture 2" descr="C:\Users\Lenovo\Desktop\510px-C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1500198" cy="1500198"/>
          </a:xfrm>
          <a:prstGeom prst="rect">
            <a:avLst/>
          </a:prstGeom>
          <a:noFill/>
        </p:spPr>
      </p:pic>
      <p:pic>
        <p:nvPicPr>
          <p:cNvPr id="7171" name="Picture 3" descr="C:\Users\Lenovo\Desktop\606px-Environmental_Protection_Agency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86190"/>
            <a:ext cx="1357322" cy="1343883"/>
          </a:xfrm>
          <a:prstGeom prst="rect">
            <a:avLst/>
          </a:prstGeom>
          <a:noFill/>
        </p:spPr>
      </p:pic>
      <p:pic>
        <p:nvPicPr>
          <p:cNvPr id="7172" name="Picture 4" descr="C:\Users\Lenovo\Desktop\659px-United_States_Postal_Service_Logo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5214950"/>
            <a:ext cx="2871197" cy="479259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14348" y="514351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USPS - United States Postal Service </a:t>
            </a:r>
            <a:r>
              <a:rPr lang="en-US" dirty="0" smtClean="0"/>
              <a:t>is an independent </a:t>
            </a:r>
            <a:endParaRPr lang="pl-PL" dirty="0" smtClean="0"/>
          </a:p>
          <a:p>
            <a:pPr algn="just"/>
            <a:r>
              <a:rPr lang="en-US" dirty="0" smtClean="0"/>
              <a:t>agency of the United States federal government</a:t>
            </a:r>
            <a:endParaRPr lang="pl-PL" dirty="0" smtClean="0"/>
          </a:p>
          <a:p>
            <a:pPr algn="just"/>
            <a:r>
              <a:rPr lang="en-US" dirty="0" smtClean="0"/>
              <a:t>responsible for providing postal service in the United States. It is one of the few government agencies explicitly authorized by the United States Constitution.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1538" y="21429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/>
              <a:t>Glossary</a:t>
            </a:r>
            <a:endParaRPr lang="pl-PL" sz="4000" b="1" u="sng" dirty="0"/>
          </a:p>
        </p:txBody>
      </p:sp>
      <p:sp>
        <p:nvSpPr>
          <p:cNvPr id="8" name="pole tekstowe 7"/>
          <p:cNvSpPr txBox="1"/>
          <p:nvPr/>
        </p:nvSpPr>
        <p:spPr>
          <a:xfrm>
            <a:off x="-357222" y="642918"/>
            <a:ext cx="8786842" cy="72943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en-US" dirty="0" smtClean="0"/>
              <a:t> </a:t>
            </a:r>
            <a:r>
              <a:rPr lang="en-US" b="1" dirty="0" smtClean="0"/>
              <a:t>Bill</a:t>
            </a:r>
            <a:endParaRPr lang="pl-PL" b="1" dirty="0" smtClean="0"/>
          </a:p>
          <a:p>
            <a:pPr algn="r"/>
            <a:r>
              <a:rPr lang="en-US" b="1" dirty="0" smtClean="0"/>
              <a:t>Bribery</a:t>
            </a:r>
            <a:endParaRPr lang="pl-PL" dirty="0" smtClean="0"/>
          </a:p>
          <a:p>
            <a:pPr algn="r"/>
            <a:r>
              <a:rPr lang="pl-PL" b="1" dirty="0" smtClean="0"/>
              <a:t>By </a:t>
            </a:r>
            <a:r>
              <a:rPr lang="en-US" b="1" dirty="0" smtClean="0"/>
              <a:t>virtue</a:t>
            </a:r>
            <a:r>
              <a:rPr lang="pl-PL" b="1" dirty="0" smtClean="0"/>
              <a:t> of </a:t>
            </a:r>
            <a:endParaRPr lang="pl-PL" dirty="0" smtClean="0"/>
          </a:p>
          <a:p>
            <a:pPr algn="r"/>
            <a:r>
              <a:rPr lang="en-US" b="1" dirty="0" smtClean="0"/>
              <a:t>Executive power/branch</a:t>
            </a:r>
            <a:endParaRPr lang="pl-PL" dirty="0" smtClean="0"/>
          </a:p>
          <a:p>
            <a:pPr algn="r"/>
            <a:r>
              <a:rPr lang="en-US" b="1" dirty="0" smtClean="0"/>
              <a:t>Federal Executive Departments</a:t>
            </a:r>
            <a:endParaRPr lang="pl-PL" dirty="0" smtClean="0"/>
          </a:p>
          <a:p>
            <a:pPr algn="r"/>
            <a:endParaRPr lang="pl-PL" b="1" dirty="0" smtClean="0"/>
          </a:p>
          <a:p>
            <a:pPr algn="r"/>
            <a:r>
              <a:rPr lang="en-US" b="1" dirty="0" smtClean="0"/>
              <a:t>High treason</a:t>
            </a:r>
            <a:endParaRPr lang="pl-PL" dirty="0" smtClean="0"/>
          </a:p>
          <a:p>
            <a:pPr algn="r"/>
            <a:r>
              <a:rPr lang="en-US" b="1" dirty="0" smtClean="0"/>
              <a:t>Impeachment</a:t>
            </a:r>
            <a:endParaRPr lang="pl-PL" b="1" dirty="0" smtClean="0"/>
          </a:p>
          <a:p>
            <a:pPr algn="r"/>
            <a:endParaRPr lang="pl-PL" b="1" dirty="0" smtClean="0"/>
          </a:p>
          <a:p>
            <a:pPr algn="r"/>
            <a:r>
              <a:rPr lang="en-US" b="1" dirty="0" smtClean="0"/>
              <a:t>Incumbent</a:t>
            </a:r>
            <a:endParaRPr lang="pl-PL" b="1" dirty="0" smtClean="0"/>
          </a:p>
          <a:p>
            <a:pPr algn="r"/>
            <a:r>
              <a:rPr lang="pl-PL" b="1" dirty="0" smtClean="0"/>
              <a:t>I</a:t>
            </a:r>
            <a:r>
              <a:rPr lang="en-US" b="1" dirty="0" smtClean="0"/>
              <a:t>neligible</a:t>
            </a:r>
            <a:endParaRPr lang="en-US" dirty="0" smtClean="0"/>
          </a:p>
          <a:p>
            <a:pPr algn="r"/>
            <a:r>
              <a:rPr lang="en-US" b="1" dirty="0" smtClean="0"/>
              <a:t>Line of succession</a:t>
            </a:r>
            <a:endParaRPr lang="pl-PL" dirty="0" smtClean="0"/>
          </a:p>
          <a:p>
            <a:pPr algn="r"/>
            <a:endParaRPr lang="pl-PL" b="1" dirty="0" smtClean="0"/>
          </a:p>
          <a:p>
            <a:pPr algn="r"/>
            <a:r>
              <a:rPr lang="en-US" b="1" dirty="0" smtClean="0"/>
              <a:t>Misdemeanor </a:t>
            </a:r>
            <a:endParaRPr lang="pl-PL" dirty="0" smtClean="0"/>
          </a:p>
          <a:p>
            <a:pPr algn="r"/>
            <a:r>
              <a:rPr lang="en-US" b="1" dirty="0" smtClean="0"/>
              <a:t>Office</a:t>
            </a:r>
            <a:endParaRPr lang="pl-PL" dirty="0" smtClean="0"/>
          </a:p>
          <a:p>
            <a:pPr algn="r"/>
            <a:r>
              <a:rPr lang="en-US" b="1" dirty="0" smtClean="0"/>
              <a:t>Pardon</a:t>
            </a:r>
            <a:endParaRPr lang="pl-PL" dirty="0" smtClean="0"/>
          </a:p>
          <a:p>
            <a:pPr algn="r"/>
            <a:r>
              <a:rPr lang="en-US" b="1" dirty="0" smtClean="0"/>
              <a:t>Presidential seal</a:t>
            </a:r>
            <a:endParaRPr lang="pl-PL" dirty="0" smtClean="0"/>
          </a:p>
          <a:p>
            <a:pPr algn="r"/>
            <a:r>
              <a:rPr lang="en-US" b="1" dirty="0" smtClean="0"/>
              <a:t>To break a tie</a:t>
            </a:r>
            <a:endParaRPr lang="pl-PL" b="1" dirty="0" smtClean="0"/>
          </a:p>
          <a:p>
            <a:pPr algn="r"/>
            <a:endParaRPr lang="pl-PL" b="1" dirty="0" smtClean="0"/>
          </a:p>
          <a:p>
            <a:pPr algn="r"/>
            <a:r>
              <a:rPr lang="en-US" b="1" dirty="0" smtClean="0"/>
              <a:t>Troop</a:t>
            </a:r>
            <a:endParaRPr lang="en-US" dirty="0" smtClean="0"/>
          </a:p>
          <a:p>
            <a:pPr algn="r"/>
            <a:r>
              <a:rPr lang="pl-PL" b="1" dirty="0" smtClean="0"/>
              <a:t>Vested</a:t>
            </a:r>
          </a:p>
          <a:p>
            <a:r>
              <a:rPr lang="en-US" dirty="0" smtClean="0"/>
              <a:t> 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1"/>
            <a:r>
              <a:rPr lang="pl-PL" dirty="0" smtClean="0"/>
              <a:t>projekt ustawy,</a:t>
            </a:r>
          </a:p>
          <a:p>
            <a:pPr lvl="1"/>
            <a:r>
              <a:rPr lang="pl-PL" dirty="0" smtClean="0"/>
              <a:t>projekt ustawy</a:t>
            </a:r>
          </a:p>
          <a:p>
            <a:pPr lvl="1"/>
            <a:r>
              <a:rPr lang="pl-PL" dirty="0" smtClean="0"/>
              <a:t>korupcja,</a:t>
            </a:r>
          </a:p>
          <a:p>
            <a:pPr lvl="1"/>
            <a:r>
              <a:rPr lang="pl-PL" dirty="0" smtClean="0"/>
              <a:t>z mocy (np. prawa),</a:t>
            </a:r>
          </a:p>
          <a:p>
            <a:pPr lvl="1"/>
            <a:r>
              <a:rPr lang="pl-PL" dirty="0" smtClean="0"/>
              <a:t>władza wykonawcza,</a:t>
            </a:r>
          </a:p>
          <a:p>
            <a:pPr lvl="1"/>
            <a:r>
              <a:rPr lang="pl-PL" dirty="0" smtClean="0"/>
              <a:t>Departamenty Stanów Zjednoczonych (odpowiedniki ministerstw),</a:t>
            </a:r>
          </a:p>
          <a:p>
            <a:pPr lvl="1"/>
            <a:r>
              <a:rPr lang="pl-PL" dirty="0" smtClean="0"/>
              <a:t>zdrada stanu,</a:t>
            </a:r>
          </a:p>
          <a:p>
            <a:pPr lvl="1"/>
            <a:r>
              <a:rPr lang="pl-PL" dirty="0" smtClean="0"/>
              <a:t>uchylenie władzy prezydenta w wypadku złamania przez niego prawa,</a:t>
            </a:r>
          </a:p>
          <a:p>
            <a:pPr lvl="1"/>
            <a:r>
              <a:rPr lang="pl-PL" dirty="0" smtClean="0"/>
              <a:t>osoba zajmująca stanowisko,</a:t>
            </a:r>
          </a:p>
          <a:p>
            <a:pPr lvl="1"/>
            <a:r>
              <a:rPr lang="pl-PL" dirty="0" smtClean="0"/>
              <a:t>nieposiadający kwalifikacji,</a:t>
            </a:r>
          </a:p>
          <a:p>
            <a:pPr lvl="1"/>
            <a:r>
              <a:rPr lang="pl-PL" dirty="0" smtClean="0"/>
              <a:t>linia sukcesji (zasada kolejności obejmowania urzędu),</a:t>
            </a:r>
          </a:p>
          <a:p>
            <a:pPr lvl="1"/>
            <a:r>
              <a:rPr lang="pl-PL" dirty="0" smtClean="0"/>
              <a:t>wykroczenie,</a:t>
            </a:r>
          </a:p>
          <a:p>
            <a:pPr lvl="1"/>
            <a:r>
              <a:rPr lang="pl-PL" dirty="0" smtClean="0"/>
              <a:t>urząd/biuro,</a:t>
            </a:r>
          </a:p>
          <a:p>
            <a:pPr lvl="1"/>
            <a:r>
              <a:rPr lang="pl-PL" dirty="0" smtClean="0"/>
              <a:t>ułaskawienie,</a:t>
            </a:r>
          </a:p>
          <a:p>
            <a:pPr lvl="1"/>
            <a:r>
              <a:rPr lang="pl-PL" dirty="0" smtClean="0"/>
              <a:t>pieczęć prezydencka,</a:t>
            </a:r>
          </a:p>
          <a:p>
            <a:pPr lvl="1"/>
            <a:r>
              <a:rPr lang="pl-PL" dirty="0" smtClean="0"/>
              <a:t>przełamać rozstrzygnięcie remisowe </a:t>
            </a:r>
            <a:br>
              <a:rPr lang="pl-PL" dirty="0" smtClean="0"/>
            </a:br>
            <a:r>
              <a:rPr lang="pl-PL" dirty="0" smtClean="0"/>
              <a:t>(w głosowaniu)</a:t>
            </a:r>
          </a:p>
          <a:p>
            <a:pPr lvl="1"/>
            <a:r>
              <a:rPr lang="pl-PL" dirty="0" smtClean="0"/>
              <a:t>oddział wojska,</a:t>
            </a:r>
          </a:p>
          <a:p>
            <a:pPr lvl="1"/>
            <a:r>
              <a:rPr lang="pl-PL" dirty="0" smtClean="0"/>
              <a:t>przysługujący</a:t>
            </a:r>
          </a:p>
          <a:p>
            <a:r>
              <a:rPr lang="pl-PL" dirty="0" smtClean="0"/>
              <a:t> </a:t>
            </a:r>
          </a:p>
          <a:p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</p:txBody>
      </p:sp>
      <p:cxnSp>
        <p:nvCxnSpPr>
          <p:cNvPr id="12" name="Łącznik prosty 11"/>
          <p:cNvCxnSpPr/>
          <p:nvPr/>
        </p:nvCxnSpPr>
        <p:spPr>
          <a:xfrm rot="5400000">
            <a:off x="1429522" y="3571082"/>
            <a:ext cx="5714246" cy="7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2910" y="500042"/>
            <a:ext cx="7786742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u="sng" dirty="0" smtClean="0"/>
              <a:t>Bibliography</a:t>
            </a:r>
          </a:p>
          <a:p>
            <a:pPr marL="742950" indent="-742950">
              <a:buFont typeface="+mj-lt"/>
              <a:buAutoNum type="arabicPeriod"/>
            </a:pPr>
            <a:endParaRPr lang="pl-PL" b="1" dirty="0" smtClean="0"/>
          </a:p>
          <a:p>
            <a:pPr marL="742950" indent="-742950">
              <a:buFont typeface="+mj-lt"/>
              <a:buAutoNum type="arabicPeriod"/>
            </a:pPr>
            <a:endParaRPr lang="pl-PL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United States Constitution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Dominick Kasprzak, </a:t>
            </a:r>
            <a:r>
              <a:rPr lang="en-US" b="1" i="1" dirty="0" smtClean="0"/>
              <a:t>President of United States. History and specificity of the American electoral system</a:t>
            </a:r>
          </a:p>
          <a:p>
            <a:pPr marL="742950" indent="-742950">
              <a:buFont typeface="+mj-lt"/>
              <a:buAutoNum type="arabicPeriod"/>
            </a:pPr>
            <a:r>
              <a:rPr lang="pl-PL" b="1" u="sng" dirty="0" smtClean="0"/>
              <a:t>http://en.wikipedia.org/wiki/President_of_the_United_States</a:t>
            </a:r>
          </a:p>
          <a:p>
            <a:pPr marL="742950" indent="-742950">
              <a:buFont typeface="+mj-lt"/>
              <a:buAutoNum type="arabicPeriod"/>
            </a:pPr>
            <a:r>
              <a:rPr lang="pl-PL" b="1" u="sng" dirty="0" smtClean="0"/>
              <a:t>http://www.bbc.co.uk/polish/specials/1518_us_governenment/page13.shtml</a:t>
            </a:r>
          </a:p>
          <a:p>
            <a:pPr marL="742950" indent="-742950">
              <a:buFont typeface="+mj-lt"/>
              <a:buAutoNum type="arabicPeriod"/>
            </a:pPr>
            <a:r>
              <a:rPr lang="pl-PL" b="1" u="sng" dirty="0" smtClean="0"/>
              <a:t>https://www.law.cornell.edu/wex/executive_power</a:t>
            </a:r>
          </a:p>
          <a:p>
            <a:pPr marL="742950" indent="-742950">
              <a:buFont typeface="+mj-lt"/>
              <a:buAutoNum type="arabicPeriod"/>
            </a:pPr>
            <a:r>
              <a:rPr lang="pl-PL" b="1" u="sng" dirty="0" smtClean="0"/>
              <a:t>https://www.whitehouse.gov/1600/executive-branch#eop</a:t>
            </a:r>
          </a:p>
          <a:p>
            <a:pPr marL="742950" indent="-742950">
              <a:buFont typeface="+mj-lt"/>
              <a:buAutoNum type="arabicPeriod"/>
            </a:pPr>
            <a:endParaRPr lang="pl-PL" b="1" u="sng" dirty="0" smtClean="0"/>
          </a:p>
          <a:p>
            <a:pPr marL="742950" indent="-742950">
              <a:buFont typeface="+mj-lt"/>
              <a:buAutoNum type="arabicPeriod"/>
            </a:pPr>
            <a:endParaRPr lang="pl-PL" b="1" u="sng" dirty="0" smtClean="0"/>
          </a:p>
          <a:p>
            <a:pPr marL="742950" indent="-742950">
              <a:buFont typeface="+mj-lt"/>
              <a:buAutoNum type="arabicPeriod"/>
            </a:pPr>
            <a:endParaRPr lang="pl-PL" b="1" u="sng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endParaRPr lang="pl-PL" sz="1100" dirty="0" smtClean="0"/>
          </a:p>
          <a:p>
            <a:pPr marL="742950" indent="-742950" algn="r"/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[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images used in th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presentation 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except animated USA Flag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comes from websites. Credits to the owners.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742950" indent="-742950"/>
            <a:endParaRPr lang="pl-PL" b="1" u="sng" dirty="0" smtClean="0"/>
          </a:p>
          <a:p>
            <a:endParaRPr lang="pl-PL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428604"/>
            <a:ext cx="8072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Executive branch consists of:</a:t>
            </a:r>
          </a:p>
          <a:p>
            <a:pPr algn="ctr"/>
            <a:endParaRPr lang="en-US" sz="3600" b="1" u="sng" dirty="0" smtClean="0"/>
          </a:p>
          <a:p>
            <a:pPr algn="ctr"/>
            <a:endParaRPr lang="en-US" sz="3600" b="1" u="sng" dirty="0" smtClean="0"/>
          </a:p>
          <a:p>
            <a:pPr algn="ctr"/>
            <a:endParaRPr lang="en-US" sz="2800" b="1" u="sng" dirty="0" smtClean="0"/>
          </a:p>
          <a:p>
            <a:pPr lvl="6"/>
            <a:endParaRPr lang="en-US" sz="2800" b="1" cap="small" dirty="0" smtClean="0"/>
          </a:p>
          <a:p>
            <a:pPr lvl="6"/>
            <a:endParaRPr lang="en-US" sz="2800" b="1" cap="small" dirty="0" smtClean="0"/>
          </a:p>
          <a:p>
            <a:pPr lvl="6"/>
            <a:endParaRPr lang="en-US" sz="2800" b="1" dirty="0" smtClean="0"/>
          </a:p>
          <a:p>
            <a:pPr lvl="6"/>
            <a:endParaRPr lang="en-US" sz="2800" b="1" dirty="0" smtClean="0"/>
          </a:p>
          <a:p>
            <a:pPr lvl="6"/>
            <a:endParaRPr lang="en-US" sz="2800" b="1" dirty="0" smtClean="0"/>
          </a:p>
          <a:p>
            <a:pPr lvl="6"/>
            <a:endParaRPr lang="en-US" sz="2800" b="1" dirty="0" smtClean="0"/>
          </a:p>
          <a:p>
            <a:pPr lvl="6"/>
            <a:endParaRPr lang="en-US" sz="2800" b="1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3357554" y="1643050"/>
            <a:ext cx="2571768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THE PRESIDENT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00034" y="3071810"/>
            <a:ext cx="2571768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THE VICE PRESIDENT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357554" y="3286124"/>
            <a:ext cx="2571768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CABINET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143636" y="3000372"/>
            <a:ext cx="2571768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FEDERAL EXECUTIVE DEPARTMENTS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428992" y="4572008"/>
            <a:ext cx="2571768" cy="5715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INDEPENDENT AGENCIES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8" name="Łącznik prosty 17"/>
          <p:cNvCxnSpPr/>
          <p:nvPr/>
        </p:nvCxnSpPr>
        <p:spPr>
          <a:xfrm rot="10800000" flipV="1">
            <a:off x="2643174" y="2214554"/>
            <a:ext cx="1143008" cy="85725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5429256" y="2214554"/>
            <a:ext cx="1428760" cy="78581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>
            <a:stCxn id="10" idx="2"/>
            <a:endCxn id="14" idx="0"/>
          </p:cNvCxnSpPr>
          <p:nvPr/>
        </p:nvCxnSpPr>
        <p:spPr>
          <a:xfrm rot="5400000">
            <a:off x="4107653" y="2750339"/>
            <a:ext cx="107157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Lenovo\Desktop\Constitution_of_the_United_States,_page_1.jpg"/>
          <p:cNvPicPr>
            <a:picLocks noChangeAspect="1" noChangeArrowheads="1"/>
          </p:cNvPicPr>
          <p:nvPr/>
        </p:nvPicPr>
        <p:blipFill>
          <a:blip r:embed="rId4" cstate="print">
            <a:lum bright="3000" contrast="6000"/>
          </a:blip>
          <a:srcRect/>
          <a:stretch>
            <a:fillRect/>
          </a:stretch>
        </p:blipFill>
        <p:spPr bwMode="auto">
          <a:xfrm>
            <a:off x="571472" y="428604"/>
            <a:ext cx="4214842" cy="592935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785786" y="714356"/>
            <a:ext cx="79296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	</a:t>
            </a:r>
          </a:p>
          <a:p>
            <a:pPr algn="just"/>
            <a:r>
              <a:rPr lang="pl-PL" sz="2000" dirty="0" smtClean="0"/>
              <a:t>	</a:t>
            </a:r>
            <a:r>
              <a:rPr lang="en-US" dirty="0" smtClean="0"/>
              <a:t>The Constitution of the United States from 1787 in</a:t>
            </a:r>
            <a:r>
              <a:rPr lang="pl-PL" dirty="0" smtClean="0"/>
              <a:t> its II</a:t>
            </a:r>
            <a:r>
              <a:rPr lang="en-US" dirty="0" smtClean="0"/>
              <a:t> Article</a:t>
            </a:r>
            <a:r>
              <a:rPr lang="pl-PL" dirty="0" smtClean="0"/>
              <a:t> 	</a:t>
            </a:r>
            <a:r>
              <a:rPr lang="en-US" dirty="0" smtClean="0"/>
              <a:t>establishes the office of the President of the United States</a:t>
            </a:r>
            <a:r>
              <a:rPr lang="pl-PL" dirty="0" smtClean="0"/>
              <a:t>:</a:t>
            </a:r>
          </a:p>
          <a:p>
            <a:endParaRPr lang="pl-PL" sz="2000" dirty="0" smtClean="0"/>
          </a:p>
          <a:p>
            <a:pPr algn="just"/>
            <a:r>
              <a:rPr lang="pl-PL" sz="2000" i="1" dirty="0" smtClean="0"/>
              <a:t>”</a:t>
            </a:r>
            <a:r>
              <a:rPr lang="en-US" sz="2000" i="1" dirty="0" smtClean="0"/>
              <a:t>The executive Power shall be vested in a </a:t>
            </a:r>
            <a:r>
              <a:rPr lang="en-US" sz="2000" b="1" i="1" dirty="0" smtClean="0"/>
              <a:t>President</a:t>
            </a:r>
            <a:r>
              <a:rPr lang="en-US" sz="2000" i="1" dirty="0" smtClean="0"/>
              <a:t> 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en-US" sz="2000" i="1" dirty="0" smtClean="0"/>
              <a:t>of the United States of America. He shall hold his Office during the </a:t>
            </a: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t</a:t>
            </a:r>
            <a:r>
              <a:rPr lang="en-US" sz="2000" i="1" dirty="0" smtClean="0"/>
              <a:t>erm of </a:t>
            </a:r>
            <a:r>
              <a:rPr lang="pl-PL" sz="2000" b="1" i="1" dirty="0" smtClean="0"/>
              <a:t>4 y</a:t>
            </a:r>
            <a:r>
              <a:rPr lang="en-US" sz="2000" b="1" i="1" dirty="0" smtClean="0"/>
              <a:t>ears</a:t>
            </a:r>
            <a:r>
              <a:rPr lang="en-US" sz="2000" i="1" dirty="0" smtClean="0"/>
              <a:t>, and, together with the </a:t>
            </a:r>
            <a:r>
              <a:rPr lang="en-US" sz="2000" b="1" i="1" dirty="0" smtClean="0"/>
              <a:t>Vice President</a:t>
            </a:r>
            <a:r>
              <a:rPr lang="en-US" sz="2000" i="1" dirty="0" smtClean="0"/>
              <a:t>, chosen for </a:t>
            </a:r>
            <a:r>
              <a:rPr lang="en-US" sz="2000" b="1" i="1" dirty="0" smtClean="0"/>
              <a:t>the same </a:t>
            </a:r>
            <a:r>
              <a:rPr lang="pl-PL" sz="2000" b="1" i="1" dirty="0" smtClean="0"/>
              <a:t>t</a:t>
            </a:r>
            <a:r>
              <a:rPr lang="en-US" sz="2000" b="1" i="1" dirty="0" smtClean="0"/>
              <a:t>erm</a:t>
            </a:r>
            <a:r>
              <a:rPr lang="en-US" sz="2000" i="1" dirty="0" smtClean="0"/>
              <a:t>, be elected, as follows</a:t>
            </a:r>
            <a:r>
              <a:rPr lang="pl-PL" sz="2000" i="1" dirty="0" smtClean="0"/>
              <a:t>: e</a:t>
            </a:r>
            <a:r>
              <a:rPr lang="en-US" sz="2000" i="1" dirty="0" smtClean="0"/>
              <a:t>ach State shall appoint, in such </a:t>
            </a:r>
            <a:r>
              <a:rPr lang="pl-PL" sz="2000" i="1" dirty="0" smtClean="0"/>
              <a:t>m</a:t>
            </a:r>
            <a:r>
              <a:rPr lang="en-US" sz="2000" i="1" dirty="0" smtClean="0"/>
              <a:t>anner as the </a:t>
            </a:r>
            <a:r>
              <a:rPr lang="pl-PL" sz="2000" i="1" dirty="0" smtClean="0"/>
              <a:t>l</a:t>
            </a:r>
            <a:r>
              <a:rPr lang="en-US" sz="2000" i="1" dirty="0" smtClean="0"/>
              <a:t>egislature thereof may direct, a </a:t>
            </a:r>
            <a:r>
              <a:rPr lang="pl-PL" sz="2000" b="1" i="1" dirty="0" smtClean="0"/>
              <a:t>n</a:t>
            </a:r>
            <a:r>
              <a:rPr lang="en-US" sz="2000" b="1" i="1" dirty="0" smtClean="0"/>
              <a:t>umber of </a:t>
            </a:r>
            <a:r>
              <a:rPr lang="pl-PL" sz="2000" b="1" i="1" dirty="0" smtClean="0"/>
              <a:t>E</a:t>
            </a:r>
            <a:r>
              <a:rPr lang="en-US" sz="2000" b="1" i="1" dirty="0" smtClean="0"/>
              <a:t>lectors</a:t>
            </a:r>
            <a:r>
              <a:rPr lang="en-US" sz="2000" i="1" dirty="0" smtClean="0"/>
              <a:t>, equal to the whole </a:t>
            </a:r>
            <a:r>
              <a:rPr lang="pl-PL" sz="2000" b="1" i="1" dirty="0" smtClean="0"/>
              <a:t>n</a:t>
            </a:r>
            <a:r>
              <a:rPr lang="en-US" sz="2000" b="1" i="1" dirty="0" smtClean="0"/>
              <a:t>umber of Senators </a:t>
            </a:r>
            <a:r>
              <a:rPr lang="en-US" sz="2000" i="1" dirty="0" smtClean="0"/>
              <a:t>and </a:t>
            </a:r>
            <a:r>
              <a:rPr lang="en-US" sz="2000" b="1" i="1" dirty="0" smtClean="0"/>
              <a:t>Representatives</a:t>
            </a:r>
            <a:r>
              <a:rPr lang="en-US" sz="2000" i="1" dirty="0" smtClean="0"/>
              <a:t> to which the State may be entitled in the Congress</a:t>
            </a:r>
            <a:r>
              <a:rPr lang="pl-PL" sz="2000" i="1" dirty="0" smtClean="0"/>
              <a:t> […]”</a:t>
            </a:r>
          </a:p>
          <a:p>
            <a:pPr algn="just"/>
            <a:endParaRPr lang="pl-PL" sz="2000" i="1" dirty="0" smtClean="0"/>
          </a:p>
          <a:p>
            <a:pPr algn="r"/>
            <a:r>
              <a:rPr lang="en-US" sz="2000" dirty="0" smtClean="0"/>
              <a:t>Executive power in the US is responsible</a:t>
            </a:r>
            <a:r>
              <a:rPr lang="pl-PL" sz="2000" dirty="0" smtClean="0"/>
              <a:t> </a:t>
            </a:r>
            <a:r>
              <a:rPr lang="en-US" sz="2000" dirty="0" smtClean="0"/>
              <a:t>for the implementation of rights</a:t>
            </a:r>
            <a:r>
              <a:rPr lang="pl-PL" sz="2000" dirty="0" smtClean="0"/>
              <a:t> </a:t>
            </a:r>
            <a:r>
              <a:rPr lang="en-US" sz="2000" dirty="0" smtClean="0"/>
              <a:t>and President of US is obligated to ensure that the laws were faithfully </a:t>
            </a:r>
            <a:endParaRPr lang="pl-PL" sz="2000" dirty="0" smtClean="0"/>
          </a:p>
          <a:p>
            <a:pPr algn="r"/>
            <a:r>
              <a:rPr lang="en-US" sz="2000" dirty="0" smtClean="0"/>
              <a:t>implemented and is the guardian who takes the protection of the Constitution.</a:t>
            </a:r>
            <a:endParaRPr lang="pl-PL" sz="2000" dirty="0" smtClean="0"/>
          </a:p>
          <a:p>
            <a:pPr algn="just"/>
            <a:endParaRPr lang="pl-PL" sz="2000" i="1" dirty="0" smtClean="0"/>
          </a:p>
          <a:p>
            <a:pPr algn="just"/>
            <a:endParaRPr lang="pl-PL" sz="2000" i="1" dirty="0" smtClean="0"/>
          </a:p>
          <a:p>
            <a:pPr algn="just"/>
            <a:endParaRPr lang="en-US" sz="2000" i="1" dirty="0" smtClean="0"/>
          </a:p>
          <a:p>
            <a:endParaRPr lang="pl-PL" sz="20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43438" y="6072206"/>
            <a:ext cx="521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[Picture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presents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 one of the original copy of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Constitution</a:t>
            </a:r>
            <a:r>
              <a:rPr lang="pl-PL" sz="11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pl-PL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 descr="C:\Users\Lenovo\Desktop\Seal_of_the_President_of_the_United_States.svg.png"/>
          <p:cNvPicPr>
            <a:picLocks noChangeAspect="1" noChangeArrowheads="1"/>
          </p:cNvPicPr>
          <p:nvPr/>
        </p:nvPicPr>
        <p:blipFill>
          <a:blip r:embed="rId4">
            <a:lum bright="18000" contrast="6000"/>
          </a:blip>
          <a:srcRect/>
          <a:stretch>
            <a:fillRect/>
          </a:stretch>
        </p:blipFill>
        <p:spPr bwMode="auto">
          <a:xfrm>
            <a:off x="4214810" y="1071546"/>
            <a:ext cx="4500594" cy="450059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00034" y="394692"/>
            <a:ext cx="785818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United States has a presidential system. The President is both the </a:t>
            </a:r>
            <a:r>
              <a:rPr lang="en-US" b="1" dirty="0" smtClean="0"/>
              <a:t>head of state</a:t>
            </a:r>
            <a:r>
              <a:rPr lang="en-US" dirty="0" smtClean="0"/>
              <a:t> and </a:t>
            </a:r>
            <a:r>
              <a:rPr lang="en-US" b="1" dirty="0" smtClean="0"/>
              <a:t>head of government </a:t>
            </a:r>
            <a:r>
              <a:rPr lang="en-US" dirty="0" smtClean="0"/>
              <a:t>of the United States of America,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as well as </a:t>
            </a:r>
            <a:r>
              <a:rPr lang="en-US" b="1" dirty="0" smtClean="0"/>
              <a:t>Commander-in-Chief of the armed forces.</a:t>
            </a:r>
            <a:endParaRPr lang="pl-PL" b="1" dirty="0" smtClean="0"/>
          </a:p>
          <a:p>
            <a:endParaRPr lang="pl-PL" dirty="0" smtClean="0"/>
          </a:p>
          <a:p>
            <a:pPr>
              <a:buFont typeface="Calibri" pitchFamily="34" charset="0"/>
              <a:buChar char="❶"/>
            </a:pPr>
            <a:r>
              <a:rPr lang="en-US" dirty="0" smtClean="0"/>
              <a:t>The President has the </a:t>
            </a:r>
            <a:r>
              <a:rPr lang="en-US" b="1" dirty="0" smtClean="0"/>
              <a:t>power</a:t>
            </a:r>
            <a:r>
              <a:rPr lang="en-US" dirty="0" smtClean="0"/>
              <a:t> either </a:t>
            </a:r>
            <a:r>
              <a:rPr lang="en-US" b="1" dirty="0" smtClean="0"/>
              <a:t>to sign </a:t>
            </a:r>
            <a:endParaRPr lang="pl-PL" b="1" dirty="0" smtClean="0"/>
          </a:p>
          <a:p>
            <a:r>
              <a:rPr lang="en-US" b="1" dirty="0" smtClean="0"/>
              <a:t>legislation </a:t>
            </a:r>
            <a:r>
              <a:rPr lang="en-US" dirty="0" smtClean="0"/>
              <a:t>into law or </a:t>
            </a:r>
            <a:r>
              <a:rPr lang="en-US" b="1" dirty="0" smtClean="0"/>
              <a:t>to veto bills</a:t>
            </a:r>
            <a:r>
              <a:rPr lang="en-US" dirty="0" smtClean="0"/>
              <a:t> enacted </a:t>
            </a:r>
            <a:endParaRPr lang="pl-PL" dirty="0" smtClean="0"/>
          </a:p>
          <a:p>
            <a:r>
              <a:rPr lang="en-US" dirty="0" smtClean="0"/>
              <a:t>by Congress, although Congress may </a:t>
            </a:r>
            <a:endParaRPr lang="pl-PL" dirty="0" smtClean="0"/>
          </a:p>
          <a:p>
            <a:r>
              <a:rPr lang="en-US" dirty="0" smtClean="0"/>
              <a:t>override a veto with a two-thirds vote </a:t>
            </a:r>
            <a:endParaRPr lang="pl-PL" dirty="0" smtClean="0"/>
          </a:p>
          <a:p>
            <a:r>
              <a:rPr lang="en-US" dirty="0" smtClean="0"/>
              <a:t>of both houses.</a:t>
            </a:r>
            <a:endParaRPr lang="pl-PL" dirty="0" smtClean="0"/>
          </a:p>
          <a:p>
            <a:endParaRPr lang="pl-PL" dirty="0" smtClean="0"/>
          </a:p>
          <a:p>
            <a:pPr>
              <a:buFont typeface="Calibri" pitchFamily="34" charset="0"/>
              <a:buChar char="❷"/>
            </a:pPr>
            <a:r>
              <a:rPr lang="en-US" dirty="0" smtClean="0"/>
              <a:t>The Executive Branch conducts </a:t>
            </a:r>
            <a:endParaRPr lang="pl-PL" dirty="0" smtClean="0"/>
          </a:p>
          <a:p>
            <a:r>
              <a:rPr lang="en-US" dirty="0" smtClean="0"/>
              <a:t>diplomacy with other nations, </a:t>
            </a:r>
            <a:endParaRPr lang="pl-PL" dirty="0" smtClean="0"/>
          </a:p>
          <a:p>
            <a:r>
              <a:rPr lang="en-US" dirty="0" smtClean="0"/>
              <a:t>and the President has the </a:t>
            </a:r>
            <a:r>
              <a:rPr lang="en-US" b="1" dirty="0" smtClean="0"/>
              <a:t>power</a:t>
            </a:r>
            <a:r>
              <a:rPr lang="en-US" dirty="0" smtClean="0"/>
              <a:t> </a:t>
            </a:r>
            <a:r>
              <a:rPr lang="en-US" b="1" dirty="0" smtClean="0"/>
              <a:t>to </a:t>
            </a:r>
            <a:endParaRPr lang="pl-PL" b="1" dirty="0" smtClean="0"/>
          </a:p>
          <a:p>
            <a:r>
              <a:rPr lang="en-US" b="1" dirty="0" smtClean="0"/>
              <a:t>negotiate</a:t>
            </a:r>
            <a:r>
              <a:rPr lang="en-US" dirty="0" smtClean="0"/>
              <a:t> and </a:t>
            </a:r>
            <a:r>
              <a:rPr lang="en-US" b="1" dirty="0" smtClean="0"/>
              <a:t>sign treaties</a:t>
            </a:r>
            <a:r>
              <a:rPr lang="en-US" dirty="0" smtClean="0"/>
              <a:t>, which also </a:t>
            </a:r>
            <a:endParaRPr lang="pl-PL" dirty="0" smtClean="0"/>
          </a:p>
          <a:p>
            <a:r>
              <a:rPr lang="en-US" dirty="0" smtClean="0"/>
              <a:t>must be ratified by two-thirds of the Senate. </a:t>
            </a:r>
            <a:endParaRPr lang="pl-PL" dirty="0" smtClean="0"/>
          </a:p>
          <a:p>
            <a:endParaRPr lang="pl-PL" dirty="0" smtClean="0"/>
          </a:p>
          <a:p>
            <a:pPr>
              <a:buFont typeface="Calibri" pitchFamily="34" charset="0"/>
              <a:buChar char="❸"/>
            </a:pPr>
            <a:r>
              <a:rPr lang="pl-PL" dirty="0" smtClean="0"/>
              <a:t>He i</a:t>
            </a:r>
            <a:r>
              <a:rPr lang="en-US" dirty="0" smtClean="0"/>
              <a:t>s responsible </a:t>
            </a:r>
            <a:r>
              <a:rPr lang="en-US" b="1" dirty="0" smtClean="0"/>
              <a:t>for nominating the heads</a:t>
            </a:r>
            <a:endParaRPr lang="pl-PL" b="1" dirty="0" smtClean="0"/>
          </a:p>
          <a:p>
            <a:r>
              <a:rPr lang="en-US" b="1" dirty="0" smtClean="0"/>
              <a:t> of</a:t>
            </a:r>
            <a:r>
              <a:rPr lang="pl-PL" b="1" dirty="0" smtClean="0"/>
              <a:t> </a:t>
            </a:r>
            <a:r>
              <a:rPr lang="en-US" b="1" dirty="0" smtClean="0"/>
              <a:t>governmental departments</a:t>
            </a:r>
            <a:r>
              <a:rPr lang="en-US" dirty="0" smtClean="0"/>
              <a:t>, which the Senate </a:t>
            </a:r>
            <a:endParaRPr lang="pl-PL" dirty="0" smtClean="0"/>
          </a:p>
          <a:p>
            <a:r>
              <a:rPr lang="en-US" dirty="0" smtClean="0"/>
              <a:t>must then approve. In addition, the president</a:t>
            </a:r>
            <a:endParaRPr lang="pl-PL" dirty="0" smtClean="0"/>
          </a:p>
          <a:p>
            <a:r>
              <a:rPr lang="en-US" b="1" dirty="0" smtClean="0"/>
              <a:t>nominates judges </a:t>
            </a:r>
            <a:r>
              <a:rPr lang="en-US" dirty="0" smtClean="0"/>
              <a:t>to federal courts and justices</a:t>
            </a:r>
            <a:endParaRPr lang="pl-PL" dirty="0" smtClean="0"/>
          </a:p>
          <a:p>
            <a:r>
              <a:rPr lang="en-US" dirty="0" smtClean="0"/>
              <a:t>to the United States Supreme Court.</a:t>
            </a:r>
            <a:endParaRPr lang="pl-PL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7358082" y="5072074"/>
            <a:ext cx="235745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05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[Presidential seal]</a:t>
            </a:r>
          </a:p>
          <a:p>
            <a:endParaRPr lang="pl-PL" sz="105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05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14348" y="1071546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Calibri" pitchFamily="34" charset="0"/>
              <a:buChar char="❹"/>
            </a:pPr>
            <a:r>
              <a:rPr lang="en-US" dirty="0" smtClean="0"/>
              <a:t>The President can </a:t>
            </a:r>
            <a:r>
              <a:rPr lang="en-US" b="1" dirty="0" smtClean="0"/>
              <a:t>issue executive orders</a:t>
            </a:r>
            <a:r>
              <a:rPr lang="en-US" dirty="0" smtClean="0"/>
              <a:t>, </a:t>
            </a:r>
            <a:endParaRPr lang="pl-PL" dirty="0" smtClean="0"/>
          </a:p>
          <a:p>
            <a:pPr lvl="2"/>
            <a:r>
              <a:rPr lang="en-US" dirty="0" smtClean="0"/>
              <a:t>which have the force of law but </a:t>
            </a:r>
            <a:r>
              <a:rPr lang="pl-PL" dirty="0" smtClean="0"/>
              <a:t>do not</a:t>
            </a:r>
            <a:endParaRPr lang="pl-PL" strike="sngStrike" dirty="0" smtClean="0"/>
          </a:p>
          <a:p>
            <a:pPr lvl="2"/>
            <a:r>
              <a:rPr lang="en-US" dirty="0" smtClean="0"/>
              <a:t>have to be approved by</a:t>
            </a:r>
            <a:r>
              <a:rPr lang="pl-PL" dirty="0" smtClean="0"/>
              <a:t> </a:t>
            </a:r>
            <a:r>
              <a:rPr lang="en-US" dirty="0" smtClean="0"/>
              <a:t>Congress</a:t>
            </a:r>
            <a:r>
              <a:rPr lang="pl-PL" dirty="0" smtClean="0"/>
              <a:t>.</a:t>
            </a:r>
          </a:p>
          <a:p>
            <a:pPr lvl="2"/>
            <a:endParaRPr lang="pl-PL" dirty="0" smtClean="0"/>
          </a:p>
          <a:p>
            <a:pPr lvl="2">
              <a:buFont typeface="Calibri" pitchFamily="34" charset="0"/>
              <a:buChar char="❺"/>
            </a:pPr>
            <a:r>
              <a:rPr lang="en-US" dirty="0" smtClean="0"/>
              <a:t>The President also has </a:t>
            </a:r>
            <a:r>
              <a:rPr lang="en-US" b="1" dirty="0" smtClean="0"/>
              <a:t>unlimited power to</a:t>
            </a:r>
            <a:endParaRPr lang="pl-PL" b="1" dirty="0" smtClean="0"/>
          </a:p>
          <a:p>
            <a:pPr lvl="2"/>
            <a:r>
              <a:rPr lang="en-US" b="1" dirty="0" smtClean="0"/>
              <a:t>extend pardons </a:t>
            </a:r>
            <a:r>
              <a:rPr lang="en-US" dirty="0" smtClean="0"/>
              <a:t>and clemencies for federal crimes, </a:t>
            </a:r>
            <a:endParaRPr lang="pl-PL" dirty="0" smtClean="0"/>
          </a:p>
          <a:p>
            <a:pPr lvl="2"/>
            <a:r>
              <a:rPr lang="en-US" dirty="0" smtClean="0"/>
              <a:t>except in cases of impeachment</a:t>
            </a:r>
            <a:r>
              <a:rPr lang="pl-PL" dirty="0" smtClean="0"/>
              <a:t>.</a:t>
            </a:r>
          </a:p>
          <a:p>
            <a:pPr lvl="2"/>
            <a:endParaRPr lang="pl-PL" dirty="0" smtClean="0"/>
          </a:p>
          <a:p>
            <a:pPr lvl="2">
              <a:buFont typeface="Calibri" pitchFamily="34" charset="0"/>
              <a:buChar char="❻"/>
            </a:pPr>
            <a:r>
              <a:rPr lang="pl-PL" dirty="0" smtClean="0"/>
              <a:t>He c</a:t>
            </a:r>
            <a:r>
              <a:rPr lang="en-US" dirty="0" smtClean="0"/>
              <a:t>an </a:t>
            </a:r>
            <a:r>
              <a:rPr lang="en-US" b="1" dirty="0" smtClean="0"/>
              <a:t>convene</a:t>
            </a:r>
            <a:r>
              <a:rPr lang="en-US" dirty="0" smtClean="0"/>
              <a:t> Congress for special sessions</a:t>
            </a:r>
            <a:r>
              <a:rPr lang="pl-PL" dirty="0" smtClean="0"/>
              <a:t>.</a:t>
            </a:r>
          </a:p>
          <a:p>
            <a:pPr lvl="2"/>
            <a:endParaRPr lang="pl-PL" dirty="0" smtClean="0"/>
          </a:p>
          <a:p>
            <a:pPr lvl="2">
              <a:buFont typeface="Calibri" pitchFamily="34" charset="0"/>
              <a:buChar char="❼"/>
            </a:pPr>
            <a:r>
              <a:rPr lang="pl-PL" dirty="0" smtClean="0"/>
              <a:t>T</a:t>
            </a:r>
            <a:r>
              <a:rPr lang="en-US" dirty="0" smtClean="0"/>
              <a:t>he president </a:t>
            </a:r>
            <a:r>
              <a:rPr lang="en-US" b="1" dirty="0" smtClean="0"/>
              <a:t>can</a:t>
            </a:r>
            <a:r>
              <a:rPr lang="pl-PL" b="1" dirty="0" smtClean="0"/>
              <a:t> not </a:t>
            </a:r>
            <a:r>
              <a:rPr lang="en-US" b="1" dirty="0" smtClean="0"/>
              <a:t>declare war </a:t>
            </a:r>
            <a:r>
              <a:rPr lang="en-US" dirty="0" smtClean="0"/>
              <a:t>without Congress approval. </a:t>
            </a:r>
            <a:endParaRPr lang="pl-PL" dirty="0" smtClean="0"/>
          </a:p>
          <a:p>
            <a:pPr lvl="2"/>
            <a:r>
              <a:rPr lang="en-US" dirty="0" smtClean="0"/>
              <a:t>However, as the Commander in Chief of the armed forces, </a:t>
            </a:r>
            <a:endParaRPr lang="pl-PL" dirty="0" smtClean="0"/>
          </a:p>
          <a:p>
            <a:pPr lvl="2"/>
            <a:r>
              <a:rPr lang="en-US" dirty="0" smtClean="0"/>
              <a:t>many presidents have sent troops to battle without </a:t>
            </a:r>
            <a:endParaRPr lang="pl-PL" dirty="0" smtClean="0"/>
          </a:p>
          <a:p>
            <a:pPr lvl="2"/>
            <a:r>
              <a:rPr lang="en-US" dirty="0" smtClean="0"/>
              <a:t>an official war declaration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Lenovo\Desktop\480px-President_Barack_Obama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00034" y="357166"/>
            <a:ext cx="4000528" cy="550072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500562" y="428604"/>
            <a:ext cx="42862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/>
              <a:t>Qualifications for the Presidency:</a:t>
            </a:r>
          </a:p>
          <a:p>
            <a:pPr algn="ctr"/>
            <a:endParaRPr lang="pl-PL" b="1" dirty="0" smtClean="0"/>
          </a:p>
          <a:p>
            <a:pPr algn="ctr"/>
            <a:r>
              <a:rPr lang="en-US" dirty="0" smtClean="0"/>
              <a:t>President must</a:t>
            </a:r>
            <a:endParaRPr lang="pl-PL" dirty="0" smtClean="0"/>
          </a:p>
          <a:p>
            <a:pPr algn="ctr"/>
            <a:r>
              <a:rPr lang="pl-PL" dirty="0"/>
              <a:t>-</a:t>
            </a:r>
            <a:r>
              <a:rPr lang="en-US" dirty="0" smtClean="0"/>
              <a:t> be </a:t>
            </a:r>
            <a:r>
              <a:rPr lang="en-US" b="1" dirty="0" smtClean="0"/>
              <a:t>35 years of age</a:t>
            </a:r>
            <a:endParaRPr lang="pl-PL" b="1" dirty="0" smtClean="0"/>
          </a:p>
          <a:p>
            <a:pPr algn="ctr"/>
            <a:r>
              <a:rPr lang="pl-PL" dirty="0" smtClean="0"/>
              <a:t>-</a:t>
            </a:r>
            <a:r>
              <a:rPr lang="en-US" dirty="0" smtClean="0"/>
              <a:t>be a </a:t>
            </a:r>
            <a:r>
              <a:rPr lang="en-US" b="1" dirty="0" smtClean="0"/>
              <a:t>natural born citizen</a:t>
            </a:r>
            <a:endParaRPr lang="pl-PL" b="1" dirty="0" smtClean="0"/>
          </a:p>
          <a:p>
            <a:pPr algn="ctr"/>
            <a:r>
              <a:rPr lang="pl-PL" dirty="0" smtClean="0"/>
              <a:t>-</a:t>
            </a:r>
            <a:r>
              <a:rPr lang="en-US" dirty="0" smtClean="0"/>
              <a:t>must have lived in the United States for at least </a:t>
            </a:r>
            <a:r>
              <a:rPr lang="en-US" b="1" dirty="0" smtClean="0"/>
              <a:t>14 years</a:t>
            </a:r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r>
              <a:rPr lang="en-US" b="1" dirty="0" smtClean="0"/>
              <a:t>Naturalized citizens are ineligible.</a:t>
            </a:r>
          </a:p>
          <a:p>
            <a:pPr algn="ctr"/>
            <a:endParaRPr lang="pl-PL" dirty="0" smtClean="0"/>
          </a:p>
          <a:p>
            <a:pPr algn="ctr"/>
            <a:r>
              <a:rPr lang="en-US" dirty="0" smtClean="0"/>
              <a:t>Americans vote in a presidential election every four years, the President is not,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in fact, directly elected by the people. Instead, </a:t>
            </a:r>
            <a:r>
              <a:rPr lang="pl-PL" dirty="0" smtClean="0"/>
              <a:t>they</a:t>
            </a:r>
            <a:r>
              <a:rPr lang="en-US" dirty="0" smtClean="0"/>
              <a:t> elect the </a:t>
            </a:r>
            <a:r>
              <a:rPr lang="en-US" b="1" dirty="0" smtClean="0"/>
              <a:t>members of the Electoral College. </a:t>
            </a:r>
            <a:r>
              <a:rPr lang="pl-PL" b="1" dirty="0" smtClean="0"/>
              <a:t> </a:t>
            </a:r>
            <a:r>
              <a:rPr lang="en-US" dirty="0" smtClean="0"/>
              <a:t>Apportioned by population to the 50 states — one for each member of their congressional delegation</a:t>
            </a:r>
            <a:r>
              <a:rPr lang="pl-PL" dirty="0" smtClean="0"/>
              <a:t> </a:t>
            </a:r>
            <a:r>
              <a:rPr lang="en-US" dirty="0" smtClean="0"/>
              <a:t>— these Electors then cast the votes for President.</a:t>
            </a:r>
            <a:r>
              <a:rPr lang="pl-PL" dirty="0" smtClean="0"/>
              <a:t> </a:t>
            </a:r>
            <a:r>
              <a:rPr lang="en-US" dirty="0" smtClean="0"/>
              <a:t>The</a:t>
            </a:r>
            <a:r>
              <a:rPr lang="pl-PL" dirty="0" smtClean="0"/>
              <a:t> same person</a:t>
            </a:r>
            <a:r>
              <a:rPr lang="en-US" dirty="0" smtClean="0"/>
              <a:t> may be elected to the office </a:t>
            </a:r>
            <a:r>
              <a:rPr lang="en-US" b="1" dirty="0" smtClean="0"/>
              <a:t>no more than twice</a:t>
            </a:r>
            <a:r>
              <a:rPr lang="pl-PL" dirty="0" smtClean="0"/>
              <a:t>.</a:t>
            </a:r>
          </a:p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28596" y="5857892"/>
            <a:ext cx="385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[Incumbent: Barack Obama]</a:t>
            </a:r>
            <a:endParaRPr lang="pl-PL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314525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428604"/>
            <a:ext cx="80724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Executive Office of the President of the United States</a:t>
            </a:r>
            <a:endParaRPr lang="pl-PL" sz="2800" b="1" u="sng" dirty="0" smtClean="0"/>
          </a:p>
          <a:p>
            <a:pPr algn="ctr"/>
            <a:endParaRPr lang="pl-PL" b="1" dirty="0" smtClean="0"/>
          </a:p>
          <a:p>
            <a:pPr algn="ctr"/>
            <a:r>
              <a:rPr lang="en-US" dirty="0" smtClean="0"/>
              <a:t>consists of the immediate staff of the current President of the United States and multiple levels of support staff reporting to the President.</a:t>
            </a:r>
            <a:endParaRPr lang="pl-PL" dirty="0" smtClean="0"/>
          </a:p>
          <a:p>
            <a:pPr algn="ctr"/>
            <a:r>
              <a:rPr lang="en-US" dirty="0" smtClean="0"/>
              <a:t>The EOP has responsibility for tasks ranging from communicating the President's message to the American people to promoting </a:t>
            </a:r>
            <a:r>
              <a:rPr lang="pl-PL" dirty="0" smtClean="0"/>
              <a:t>American</a:t>
            </a:r>
            <a:r>
              <a:rPr lang="en-US" dirty="0" smtClean="0"/>
              <a:t> trade interests abroad.</a:t>
            </a:r>
            <a:endParaRPr lang="en-US" b="1" dirty="0"/>
          </a:p>
        </p:txBody>
      </p:sp>
      <p:pic>
        <p:nvPicPr>
          <p:cNvPr id="8194" name="Picture 2" descr="C:\Users\Lenovo\Desktop\Flag_of_the_Executive_Office_of_the_President_of_the_United_State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571744"/>
            <a:ext cx="5570544" cy="334232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857356" y="5929330"/>
            <a:ext cx="2928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Flag of the Executive Office of the President</a:t>
            </a:r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pl-PL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 descr="C:\Users\Lenovo\Desktop\white-house-tour_250651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4286280" cy="267500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71472" y="285728"/>
            <a:ext cx="81439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 smtClean="0"/>
              <a:t>D</a:t>
            </a:r>
            <a:r>
              <a:rPr lang="en-US" sz="3200" b="1" u="sng" dirty="0" smtClean="0"/>
              <a:t>eath, resignation </a:t>
            </a:r>
            <a:r>
              <a:rPr lang="pl-PL" sz="3200" b="1" u="sng" dirty="0" smtClean="0"/>
              <a:t>or</a:t>
            </a:r>
            <a:r>
              <a:rPr lang="en-US" sz="3200" b="1" u="sng" dirty="0" smtClean="0"/>
              <a:t> removal from office</a:t>
            </a:r>
            <a:endParaRPr lang="pl-PL" sz="3200" b="1" u="sng" dirty="0" smtClean="0"/>
          </a:p>
          <a:p>
            <a:pPr algn="ctr"/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en-US" dirty="0" smtClean="0"/>
              <a:t>are several possible circumstances resulting in vacancies in the office of President</a:t>
            </a:r>
            <a:endParaRPr lang="pl-PL" dirty="0" smtClean="0"/>
          </a:p>
          <a:p>
            <a:pPr algn="ctr">
              <a:buFont typeface="Arial" pitchFamily="34" charset="0"/>
              <a:buChar char="•"/>
            </a:pPr>
            <a:r>
              <a:rPr lang="pl-PL" dirty="0" smtClean="0"/>
              <a:t> T</a:t>
            </a:r>
            <a:r>
              <a:rPr lang="en-US" dirty="0" smtClean="0"/>
              <a:t>he Constitution allows the House of Representatives </a:t>
            </a:r>
            <a:r>
              <a:rPr lang="en-US" b="1" dirty="0" smtClean="0"/>
              <a:t>to impeach </a:t>
            </a:r>
            <a:r>
              <a:rPr lang="en-US" dirty="0" smtClean="0"/>
              <a:t>the president,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for </a:t>
            </a:r>
            <a:r>
              <a:rPr lang="en-US" b="1" dirty="0" smtClean="0"/>
              <a:t>"treason, bribery, or other high crimes and misdemeanors.</a:t>
            </a:r>
            <a:r>
              <a:rPr lang="pl-PL" b="1" dirty="0" smtClean="0"/>
              <a:t>”</a:t>
            </a:r>
          </a:p>
          <a:p>
            <a:pPr algn="ctr">
              <a:buFont typeface="Arial" pitchFamily="34" charset="0"/>
              <a:buChar char="•"/>
            </a:pPr>
            <a:r>
              <a:rPr lang="pl-PL" dirty="0" smtClean="0"/>
              <a:t> The House of </a:t>
            </a:r>
            <a:r>
              <a:rPr lang="en-US" dirty="0" smtClean="0"/>
              <a:t>Senate</a:t>
            </a:r>
            <a:r>
              <a:rPr lang="pl-PL" dirty="0" smtClean="0"/>
              <a:t> have</a:t>
            </a:r>
            <a:r>
              <a:rPr lang="en-US" dirty="0" smtClean="0"/>
              <a:t> the </a:t>
            </a:r>
            <a:r>
              <a:rPr lang="en-US" b="1" dirty="0" smtClean="0"/>
              <a:t>power to remove </a:t>
            </a:r>
            <a:r>
              <a:rPr lang="pl-PL" dirty="0" smtClean="0"/>
              <a:t>president </a:t>
            </a:r>
            <a:r>
              <a:rPr lang="en-US" dirty="0" smtClean="0"/>
              <a:t>from office,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given a </a:t>
            </a:r>
            <a:r>
              <a:rPr lang="en-US" b="1" dirty="0" smtClean="0"/>
              <a:t>two-thirds vote </a:t>
            </a:r>
            <a:r>
              <a:rPr lang="en-US" dirty="0" smtClean="0"/>
              <a:t>to convict.</a:t>
            </a:r>
            <a:endParaRPr lang="pl-PL" dirty="0" smtClean="0"/>
          </a:p>
          <a:p>
            <a:pPr algn="ctr">
              <a:buFont typeface="Arial" pitchFamily="34" charset="0"/>
              <a:buChar char="•"/>
            </a:pPr>
            <a:r>
              <a:rPr lang="pl-PL" dirty="0" smtClean="0"/>
              <a:t> T</a:t>
            </a:r>
            <a:r>
              <a:rPr lang="en-US" dirty="0" smtClean="0"/>
              <a:t>he president </a:t>
            </a:r>
            <a:r>
              <a:rPr lang="en-US" b="1" dirty="0" smtClean="0"/>
              <a:t>may transfer </a:t>
            </a:r>
            <a:r>
              <a:rPr lang="en-US" dirty="0" smtClean="0"/>
              <a:t>the presidential powers and duties to the vice president, who then </a:t>
            </a:r>
            <a:r>
              <a:rPr lang="en-US" b="1" dirty="0" smtClean="0"/>
              <a:t>becomes acting president</a:t>
            </a:r>
            <a:r>
              <a:rPr lang="pl-PL" dirty="0" smtClean="0"/>
              <a:t>. It </a:t>
            </a:r>
            <a:r>
              <a:rPr lang="en-US" dirty="0" smtClean="0"/>
              <a:t>may occur for any reason the president</a:t>
            </a:r>
            <a:r>
              <a:rPr lang="pl-PL" dirty="0" smtClean="0"/>
              <a:t> </a:t>
            </a:r>
          </a:p>
          <a:p>
            <a:pPr algn="ctr"/>
            <a:r>
              <a:rPr lang="en-US" dirty="0" smtClean="0"/>
              <a:t>considers appropriate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The </a:t>
            </a:r>
            <a:r>
              <a:rPr lang="en-US" dirty="0" smtClean="0"/>
              <a:t>Constitution mentions</a:t>
            </a:r>
            <a:endParaRPr lang="pl-PL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the resignation </a:t>
            </a:r>
            <a:r>
              <a:rPr lang="en-US" dirty="0" smtClean="0"/>
              <a:t>of the president but </a:t>
            </a:r>
            <a:endParaRPr lang="pl-PL" dirty="0" smtClean="0"/>
          </a:p>
          <a:p>
            <a:r>
              <a:rPr lang="en-US" dirty="0" smtClean="0"/>
              <a:t>does not regulate the form of such a</a:t>
            </a:r>
            <a:endParaRPr lang="pl-PL" dirty="0" smtClean="0"/>
          </a:p>
          <a:p>
            <a:r>
              <a:rPr lang="en-US" dirty="0" smtClean="0"/>
              <a:t> resignation or the conditions for </a:t>
            </a:r>
            <a:endParaRPr lang="pl-PL" dirty="0" smtClean="0"/>
          </a:p>
          <a:p>
            <a:r>
              <a:rPr lang="pl-PL" dirty="0" smtClean="0"/>
              <a:t>i</a:t>
            </a:r>
            <a:r>
              <a:rPr lang="en-US" dirty="0" smtClean="0"/>
              <a:t>ts validity.</a:t>
            </a:r>
            <a:r>
              <a:rPr lang="pl-PL" dirty="0" smtClean="0"/>
              <a:t> </a:t>
            </a:r>
            <a:r>
              <a:rPr lang="en-US" dirty="0" smtClean="0"/>
              <a:t>Pursuant to federal law, </a:t>
            </a:r>
            <a:endParaRPr lang="pl-PL" dirty="0" smtClean="0"/>
          </a:p>
          <a:p>
            <a:r>
              <a:rPr lang="en-US" dirty="0" smtClean="0"/>
              <a:t>the only valid evidence of </a:t>
            </a:r>
            <a:endParaRPr lang="pl-PL" dirty="0" smtClean="0"/>
          </a:p>
          <a:p>
            <a:r>
              <a:rPr lang="en-US" dirty="0" smtClean="0"/>
              <a:t>the president's resignation is a </a:t>
            </a:r>
            <a:r>
              <a:rPr lang="en-US" b="1" dirty="0" smtClean="0"/>
              <a:t>written </a:t>
            </a:r>
            <a:endParaRPr lang="pl-PL" b="1" dirty="0" smtClean="0"/>
          </a:p>
          <a:p>
            <a:r>
              <a:rPr lang="en-US" b="1" dirty="0" smtClean="0"/>
              <a:t>instrument </a:t>
            </a:r>
            <a:r>
              <a:rPr lang="en-US" dirty="0" smtClean="0"/>
              <a:t>to that effect, </a:t>
            </a:r>
            <a:r>
              <a:rPr lang="en-US" b="1" dirty="0" smtClean="0"/>
              <a:t>signed </a:t>
            </a:r>
            <a:endParaRPr lang="pl-PL" b="1" dirty="0" smtClean="0"/>
          </a:p>
          <a:p>
            <a:r>
              <a:rPr lang="en-US" b="1" dirty="0" smtClean="0"/>
              <a:t>by the president </a:t>
            </a:r>
            <a:r>
              <a:rPr lang="en-US" dirty="0" smtClean="0"/>
              <a:t>and </a:t>
            </a:r>
            <a:r>
              <a:rPr lang="en-US" b="1" dirty="0" smtClean="0"/>
              <a:t>delivered </a:t>
            </a:r>
            <a:endParaRPr lang="pl-PL" b="1" dirty="0" smtClean="0"/>
          </a:p>
          <a:p>
            <a:r>
              <a:rPr lang="en-US" b="1" dirty="0" smtClean="0"/>
              <a:t>to the office</a:t>
            </a:r>
            <a:r>
              <a:rPr lang="en-US" dirty="0" smtClean="0"/>
              <a:t> of the Secretary of State.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679521" y="6000768"/>
            <a:ext cx="2928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[White House]</a:t>
            </a:r>
            <a:endParaRPr lang="pl-PL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3" descr="C:\Users\Lenovo\Desktop\flag.gif"/>
          <p:cNvPicPr>
            <a:picLocks noChangeAspect="1" noChangeArrowheads="1" noCrop="1"/>
          </p:cNvPicPr>
          <p:nvPr/>
        </p:nvPicPr>
        <p:blipFill>
          <a:blip r:embed="rId3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9786974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285728"/>
            <a:ext cx="8358246" cy="618630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7224" y="500042"/>
            <a:ext cx="7429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</a:t>
            </a:r>
            <a:r>
              <a:rPr lang="en-US" sz="2400" u="sng" dirty="0" smtClean="0"/>
              <a:t> </a:t>
            </a:r>
            <a:r>
              <a:rPr lang="en-US" sz="2400" b="1" u="sng" dirty="0" smtClean="0"/>
              <a:t>United States presidential </a:t>
            </a:r>
            <a:endParaRPr lang="pl-PL" sz="2400" b="1" u="sng" dirty="0" smtClean="0"/>
          </a:p>
          <a:p>
            <a:pPr algn="ctr"/>
            <a:r>
              <a:rPr lang="en-US" sz="4000" b="1" u="sng" dirty="0" smtClean="0"/>
              <a:t>line of succession</a:t>
            </a:r>
            <a:endParaRPr lang="pl-PL" sz="4000" b="1" u="sng" dirty="0" smtClean="0"/>
          </a:p>
          <a:p>
            <a:pPr algn="ctr"/>
            <a:endParaRPr lang="pl-PL" sz="1600" b="1" dirty="0" smtClean="0"/>
          </a:p>
          <a:p>
            <a:pPr algn="ctr"/>
            <a:r>
              <a:rPr lang="en-US" dirty="0" smtClean="0"/>
              <a:t>defines who may become or act as President of the United States</a:t>
            </a:r>
            <a:endParaRPr lang="pl-PL" dirty="0" smtClean="0"/>
          </a:p>
          <a:p>
            <a:pPr algn="just"/>
            <a:endParaRPr lang="pl-PL" i="1" dirty="0" smtClean="0"/>
          </a:p>
          <a:p>
            <a:pPr algn="just"/>
            <a:r>
              <a:rPr lang="pl-PL" i="1" dirty="0" smtClean="0"/>
              <a:t>” </a:t>
            </a:r>
            <a:r>
              <a:rPr lang="en-US" i="1" dirty="0" smtClean="0"/>
              <a:t>If, by reason of death, resignation, removal from office, inability, or failure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en-US" i="1" dirty="0" smtClean="0"/>
              <a:t>to qualify, there is neither a President nor Vice President to discharge the powers and duties of the office of President, then the Speaker of the House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en-US" i="1" dirty="0" smtClean="0"/>
              <a:t>of Representatives shall, upon his resignation as Speaker and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en-US" i="1" dirty="0" smtClean="0"/>
              <a:t>as Representative in Congress, act as President.</a:t>
            </a:r>
            <a:r>
              <a:rPr lang="pl-PL" i="1" dirty="0" smtClean="0"/>
              <a:t> ”</a:t>
            </a:r>
          </a:p>
          <a:p>
            <a:pPr algn="r">
              <a:buFontTx/>
              <a:buChar char="-"/>
            </a:pPr>
            <a:r>
              <a:rPr lang="pl-PL" i="1" dirty="0" smtClean="0"/>
              <a:t>3 USC § 19</a:t>
            </a:r>
          </a:p>
          <a:p>
            <a:endParaRPr lang="pl-PL" sz="1400" dirty="0" smtClean="0"/>
          </a:p>
          <a:p>
            <a:r>
              <a:rPr lang="pl-PL" sz="1600" dirty="0" smtClean="0"/>
              <a:t>1. Vice President</a:t>
            </a:r>
          </a:p>
          <a:p>
            <a:r>
              <a:rPr lang="pl-PL" sz="1600" dirty="0" smtClean="0"/>
              <a:t>2. </a:t>
            </a:r>
            <a:r>
              <a:rPr lang="en-US" sz="1600" dirty="0" smtClean="0"/>
              <a:t>Speaker of the House of Representatives</a:t>
            </a:r>
            <a:endParaRPr lang="pl-PL" sz="1600" dirty="0" smtClean="0"/>
          </a:p>
          <a:p>
            <a:r>
              <a:rPr lang="pl-PL" sz="1600" dirty="0" smtClean="0"/>
              <a:t>3. </a:t>
            </a:r>
            <a:r>
              <a:rPr lang="en-US" sz="1600" dirty="0" smtClean="0"/>
              <a:t>President pro tempore of the Senate</a:t>
            </a:r>
            <a:endParaRPr lang="pl-PL" sz="1600" dirty="0" smtClean="0"/>
          </a:p>
          <a:p>
            <a:r>
              <a:rPr lang="pl-PL" sz="1600" dirty="0" smtClean="0"/>
              <a:t>4. Secretary of State</a:t>
            </a:r>
          </a:p>
          <a:p>
            <a:r>
              <a:rPr lang="pl-PL" sz="1600" dirty="0" smtClean="0"/>
              <a:t>5. Secretary of the Treasury</a:t>
            </a:r>
          </a:p>
          <a:p>
            <a:r>
              <a:rPr lang="pl-PL" sz="1600" dirty="0" smtClean="0"/>
              <a:t>6. Secretary of Defense</a:t>
            </a:r>
          </a:p>
          <a:p>
            <a:r>
              <a:rPr lang="pl-PL" sz="1600" dirty="0" smtClean="0"/>
              <a:t>7. Attorney General</a:t>
            </a:r>
          </a:p>
          <a:p>
            <a:r>
              <a:rPr lang="pl-PL" sz="1600" dirty="0" smtClean="0"/>
              <a:t>[…]</a:t>
            </a:r>
          </a:p>
          <a:p>
            <a:pPr algn="r">
              <a:buFontTx/>
              <a:buChar char="-"/>
            </a:pP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828</Words>
  <Application>Microsoft Office PowerPoint</Application>
  <PresentationFormat>Pokaz na ekranie (4:3)</PresentationFormat>
  <Paragraphs>518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Lenovo</dc:creator>
  <cp:lastModifiedBy>Lenovo</cp:lastModifiedBy>
  <cp:revision>174</cp:revision>
  <dcterms:created xsi:type="dcterms:W3CDTF">2015-03-29T19:46:28Z</dcterms:created>
  <dcterms:modified xsi:type="dcterms:W3CDTF">2015-06-06T20:59:28Z</dcterms:modified>
</cp:coreProperties>
</file>