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FF9B3EA2-3C8D-4C9C-9EEE-B4F12EE206CC}">
          <p14:sldIdLst>
            <p14:sldId id="256"/>
            <p14:sldId id="257"/>
            <p14:sldId id="258"/>
            <p14:sldId id="259"/>
            <p14:sldId id="260"/>
            <p14:sldId id="261"/>
            <p14:sldId id="262"/>
            <p14:sldId id="263"/>
            <p14:sldId id="264"/>
            <p14:sldId id="265"/>
            <p14:sldId id="266"/>
            <p14:sldId id="267"/>
            <p14:sldId id="268"/>
            <p14:sldId id="269"/>
            <p14:sldId id="270"/>
            <p14:sldId id="271"/>
            <p14:sldId id="273"/>
            <p14:sldId id="272"/>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Styl ciemny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Styl jasny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49781-4CE7-47C9-B193-20780F55C61C}" type="datetimeFigureOut">
              <a:rPr lang="en-US" smtClean="0"/>
              <a:t>6/13/2015</a:t>
            </a:fld>
            <a:endParaRPr lang="en-US"/>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822B7-2DF9-4D24-B259-D4FE4420A3D9}" type="slidenum">
              <a:rPr lang="en-US" smtClean="0"/>
              <a:t>‹#›</a:t>
            </a:fld>
            <a:endParaRPr lang="en-US"/>
          </a:p>
        </p:txBody>
      </p:sp>
    </p:spTree>
    <p:extLst>
      <p:ext uri="{BB962C8B-B14F-4D97-AF65-F5344CB8AC3E}">
        <p14:creationId xmlns:p14="http://schemas.microsoft.com/office/powerpoint/2010/main" val="55818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1</a:t>
            </a:fld>
            <a:endParaRPr lang="en-US"/>
          </a:p>
        </p:txBody>
      </p:sp>
    </p:spTree>
    <p:extLst>
      <p:ext uri="{BB962C8B-B14F-4D97-AF65-F5344CB8AC3E}">
        <p14:creationId xmlns:p14="http://schemas.microsoft.com/office/powerpoint/2010/main" val="2329165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10</a:t>
            </a:fld>
            <a:endParaRPr lang="en-US"/>
          </a:p>
        </p:txBody>
      </p:sp>
    </p:spTree>
    <p:extLst>
      <p:ext uri="{BB962C8B-B14F-4D97-AF65-F5344CB8AC3E}">
        <p14:creationId xmlns:p14="http://schemas.microsoft.com/office/powerpoint/2010/main" val="50938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11</a:t>
            </a:fld>
            <a:endParaRPr lang="en-US"/>
          </a:p>
        </p:txBody>
      </p:sp>
    </p:spTree>
    <p:extLst>
      <p:ext uri="{BB962C8B-B14F-4D97-AF65-F5344CB8AC3E}">
        <p14:creationId xmlns:p14="http://schemas.microsoft.com/office/powerpoint/2010/main" val="1096408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12</a:t>
            </a:fld>
            <a:endParaRPr lang="en-US"/>
          </a:p>
        </p:txBody>
      </p:sp>
    </p:spTree>
    <p:extLst>
      <p:ext uri="{BB962C8B-B14F-4D97-AF65-F5344CB8AC3E}">
        <p14:creationId xmlns:p14="http://schemas.microsoft.com/office/powerpoint/2010/main" val="3387764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13</a:t>
            </a:fld>
            <a:endParaRPr lang="en-US"/>
          </a:p>
        </p:txBody>
      </p:sp>
    </p:spTree>
    <p:extLst>
      <p:ext uri="{BB962C8B-B14F-4D97-AF65-F5344CB8AC3E}">
        <p14:creationId xmlns:p14="http://schemas.microsoft.com/office/powerpoint/2010/main" val="4157563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14</a:t>
            </a:fld>
            <a:endParaRPr lang="en-US"/>
          </a:p>
        </p:txBody>
      </p:sp>
    </p:spTree>
    <p:extLst>
      <p:ext uri="{BB962C8B-B14F-4D97-AF65-F5344CB8AC3E}">
        <p14:creationId xmlns:p14="http://schemas.microsoft.com/office/powerpoint/2010/main" val="1023943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15</a:t>
            </a:fld>
            <a:endParaRPr lang="en-US"/>
          </a:p>
        </p:txBody>
      </p:sp>
    </p:spTree>
    <p:extLst>
      <p:ext uri="{BB962C8B-B14F-4D97-AF65-F5344CB8AC3E}">
        <p14:creationId xmlns:p14="http://schemas.microsoft.com/office/powerpoint/2010/main" val="219049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16</a:t>
            </a:fld>
            <a:endParaRPr lang="en-US"/>
          </a:p>
        </p:txBody>
      </p:sp>
    </p:spTree>
    <p:extLst>
      <p:ext uri="{BB962C8B-B14F-4D97-AF65-F5344CB8AC3E}">
        <p14:creationId xmlns:p14="http://schemas.microsoft.com/office/powerpoint/2010/main" val="3969011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17</a:t>
            </a:fld>
            <a:endParaRPr lang="en-US"/>
          </a:p>
        </p:txBody>
      </p:sp>
    </p:spTree>
    <p:extLst>
      <p:ext uri="{BB962C8B-B14F-4D97-AF65-F5344CB8AC3E}">
        <p14:creationId xmlns:p14="http://schemas.microsoft.com/office/powerpoint/2010/main" val="3212294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18</a:t>
            </a:fld>
            <a:endParaRPr lang="en-US"/>
          </a:p>
        </p:txBody>
      </p:sp>
    </p:spTree>
    <p:extLst>
      <p:ext uri="{BB962C8B-B14F-4D97-AF65-F5344CB8AC3E}">
        <p14:creationId xmlns:p14="http://schemas.microsoft.com/office/powerpoint/2010/main" val="2777567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19</a:t>
            </a:fld>
            <a:endParaRPr lang="en-US"/>
          </a:p>
        </p:txBody>
      </p:sp>
    </p:spTree>
    <p:extLst>
      <p:ext uri="{BB962C8B-B14F-4D97-AF65-F5344CB8AC3E}">
        <p14:creationId xmlns:p14="http://schemas.microsoft.com/office/powerpoint/2010/main" val="255541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2</a:t>
            </a:fld>
            <a:endParaRPr lang="en-US"/>
          </a:p>
        </p:txBody>
      </p:sp>
    </p:spTree>
    <p:extLst>
      <p:ext uri="{BB962C8B-B14F-4D97-AF65-F5344CB8AC3E}">
        <p14:creationId xmlns:p14="http://schemas.microsoft.com/office/powerpoint/2010/main" val="162108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3</a:t>
            </a:fld>
            <a:endParaRPr lang="en-US"/>
          </a:p>
        </p:txBody>
      </p:sp>
    </p:spTree>
    <p:extLst>
      <p:ext uri="{BB962C8B-B14F-4D97-AF65-F5344CB8AC3E}">
        <p14:creationId xmlns:p14="http://schemas.microsoft.com/office/powerpoint/2010/main" val="142267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4</a:t>
            </a:fld>
            <a:endParaRPr lang="en-US"/>
          </a:p>
        </p:txBody>
      </p:sp>
    </p:spTree>
    <p:extLst>
      <p:ext uri="{BB962C8B-B14F-4D97-AF65-F5344CB8AC3E}">
        <p14:creationId xmlns:p14="http://schemas.microsoft.com/office/powerpoint/2010/main" val="134667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5</a:t>
            </a:fld>
            <a:endParaRPr lang="en-US"/>
          </a:p>
        </p:txBody>
      </p:sp>
    </p:spTree>
    <p:extLst>
      <p:ext uri="{BB962C8B-B14F-4D97-AF65-F5344CB8AC3E}">
        <p14:creationId xmlns:p14="http://schemas.microsoft.com/office/powerpoint/2010/main" val="412381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6</a:t>
            </a:fld>
            <a:endParaRPr lang="en-US"/>
          </a:p>
        </p:txBody>
      </p:sp>
    </p:spTree>
    <p:extLst>
      <p:ext uri="{BB962C8B-B14F-4D97-AF65-F5344CB8AC3E}">
        <p14:creationId xmlns:p14="http://schemas.microsoft.com/office/powerpoint/2010/main" val="295905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7</a:t>
            </a:fld>
            <a:endParaRPr lang="en-US"/>
          </a:p>
        </p:txBody>
      </p:sp>
    </p:spTree>
    <p:extLst>
      <p:ext uri="{BB962C8B-B14F-4D97-AF65-F5344CB8AC3E}">
        <p14:creationId xmlns:p14="http://schemas.microsoft.com/office/powerpoint/2010/main" val="2840876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8</a:t>
            </a:fld>
            <a:endParaRPr lang="en-US"/>
          </a:p>
        </p:txBody>
      </p:sp>
    </p:spTree>
    <p:extLst>
      <p:ext uri="{BB962C8B-B14F-4D97-AF65-F5344CB8AC3E}">
        <p14:creationId xmlns:p14="http://schemas.microsoft.com/office/powerpoint/2010/main" val="50892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157822B7-2DF9-4D24-B259-D4FE4420A3D9}" type="slidenum">
              <a:rPr lang="en-US" smtClean="0"/>
              <a:t>9</a:t>
            </a:fld>
            <a:endParaRPr lang="en-US"/>
          </a:p>
        </p:txBody>
      </p:sp>
    </p:spTree>
    <p:extLst>
      <p:ext uri="{BB962C8B-B14F-4D97-AF65-F5344CB8AC3E}">
        <p14:creationId xmlns:p14="http://schemas.microsoft.com/office/powerpoint/2010/main" val="2265036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pl-PL" smtClean="0"/>
              <a:t>Kliknij, aby edytować styl</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bwMode="white"/>
        <p:txBody>
          <a:bodyPr/>
          <a:lstStyle/>
          <a:p>
            <a:fld id="{9B1A7401-A25E-47E5-8564-680C58B1BFAA}" type="datetimeFigureOut">
              <a:rPr lang="pl-PL" smtClean="0"/>
              <a:t>2015-06-13</a:t>
            </a:fld>
            <a:endParaRPr lang="pl-PL"/>
          </a:p>
        </p:txBody>
      </p:sp>
      <p:sp>
        <p:nvSpPr>
          <p:cNvPr id="5" name="Footer Placeholder 4"/>
          <p:cNvSpPr>
            <a:spLocks noGrp="1"/>
          </p:cNvSpPr>
          <p:nvPr>
            <p:ph type="ftr" sz="quarter" idx="11"/>
          </p:nvPr>
        </p:nvSpPr>
        <p:spPr bwMode="white"/>
        <p:txBody>
          <a:bodyPr/>
          <a:lstStyle/>
          <a:p>
            <a:endParaRPr lang="pl-PL"/>
          </a:p>
        </p:txBody>
      </p:sp>
      <p:sp>
        <p:nvSpPr>
          <p:cNvPr id="6" name="Slide Number Placeholder 5"/>
          <p:cNvSpPr>
            <a:spLocks noGrp="1"/>
          </p:cNvSpPr>
          <p:nvPr>
            <p:ph type="sldNum" sz="quarter" idx="12"/>
          </p:nvPr>
        </p:nvSpPr>
        <p:spPr/>
        <p:txBody>
          <a:bodyPr/>
          <a:lstStyle/>
          <a:p>
            <a:fld id="{A3F31582-D654-48A3-AD50-886224120723}" type="slidenum">
              <a:rPr lang="pl-PL" smtClean="0"/>
              <a:t>‹#›</a:t>
            </a:fld>
            <a:endParaRPr lang="pl-PL"/>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9B1A7401-A25E-47E5-8564-680C58B1BFAA}" type="datetimeFigureOut">
              <a:rPr lang="pl-PL" smtClean="0"/>
              <a:t>2015-06-13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3F31582-D654-48A3-AD50-886224120723}" type="slidenum">
              <a:rPr lang="pl-PL" smtClean="0"/>
              <a:t>‹#›</a:t>
            </a:fld>
            <a:endParaRPr lang="pl-PL"/>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B1A7401-A25E-47E5-8564-680C58B1BFAA}" type="datetimeFigureOut">
              <a:rPr lang="pl-PL" smtClean="0"/>
              <a:t>2015-06-13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3F31582-D654-48A3-AD50-886224120723}" type="slidenum">
              <a:rPr lang="pl-PL" smtClean="0"/>
              <a:t>‹#›</a:t>
            </a:fld>
            <a:endParaRPr lang="pl-PL"/>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B1A7401-A25E-47E5-8564-680C58B1BFAA}" type="datetimeFigureOut">
              <a:rPr lang="pl-PL" smtClean="0"/>
              <a:t>2015-06-13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3F31582-D654-48A3-AD50-886224120723}" type="slidenum">
              <a:rPr lang="pl-PL" smtClean="0"/>
              <a:t>‹#›</a:t>
            </a:fld>
            <a:endParaRPr lang="pl-PL"/>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1A7401-A25E-47E5-8564-680C58B1BFAA}" type="datetimeFigureOut">
              <a:rPr lang="pl-PL" smtClean="0"/>
              <a:t>2015-06-13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3F31582-D654-48A3-AD50-886224120723}" type="slidenum">
              <a:rPr lang="pl-PL" smtClean="0"/>
              <a:t>‹#›</a:t>
            </a:fld>
            <a:endParaRPr lang="pl-P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pl-PL" smtClean="0"/>
              <a:t>Kliknij, aby edytować styl</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9B1A7401-A25E-47E5-8564-680C58B1BFAA}" type="datetimeFigureOut">
              <a:rPr lang="pl-PL" smtClean="0"/>
              <a:t>2015-06-13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3F31582-D654-48A3-AD50-886224120723}" type="slidenum">
              <a:rPr lang="pl-PL" smtClean="0"/>
              <a:t>‹#›</a:t>
            </a:fld>
            <a:endParaRPr lang="pl-PL"/>
          </a:p>
        </p:txBody>
      </p:sp>
      <p:sp>
        <p:nvSpPr>
          <p:cNvPr id="12" name="Content Placeholder 11"/>
          <p:cNvSpPr>
            <a:spLocks noGrp="1"/>
          </p:cNvSpPr>
          <p:nvPr>
            <p:ph sz="quarter" idx="14"/>
          </p:nvPr>
        </p:nvSpPr>
        <p:spPr>
          <a:xfrm>
            <a:off x="4648200" y="2438400"/>
            <a:ext cx="3124200" cy="3124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9B1A7401-A25E-47E5-8564-680C58B1BFAA}" type="datetimeFigureOut">
              <a:rPr lang="pl-PL" smtClean="0"/>
              <a:t>2015-06-13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3F31582-D654-48A3-AD50-886224120723}" type="slidenum">
              <a:rPr lang="pl-PL" smtClean="0"/>
              <a:t>‹#›</a:t>
            </a:fld>
            <a:endParaRPr lang="pl-PL"/>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9B1A7401-A25E-47E5-8564-680C58B1BFAA}" type="datetimeFigureOut">
              <a:rPr lang="pl-PL" smtClean="0"/>
              <a:t>2015-06-13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3F31582-D654-48A3-AD50-886224120723}" type="slidenum">
              <a:rPr lang="pl-PL" smtClean="0"/>
              <a:t>‹#›</a:t>
            </a:fld>
            <a:endParaRPr lang="pl-P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1A7401-A25E-47E5-8564-680C58B1BFAA}" type="datetimeFigureOut">
              <a:rPr lang="pl-PL" smtClean="0"/>
              <a:t>2015-06-13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3F31582-D654-48A3-AD50-886224120723}" type="slidenum">
              <a:rPr lang="pl-PL" smtClean="0"/>
              <a:t>‹#›</a:t>
            </a:fld>
            <a:endParaRPr lang="pl-PL"/>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pl-PL" smtClean="0"/>
              <a:t>Kliknij, aby edytować styl</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9B1A7401-A25E-47E5-8564-680C58B1BFAA}" type="datetimeFigureOut">
              <a:rPr lang="pl-PL" smtClean="0"/>
              <a:t>2015-06-13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3F31582-D654-48A3-AD50-886224120723}" type="slidenum">
              <a:rPr lang="pl-PL" smtClean="0"/>
              <a:t>‹#›</a:t>
            </a:fld>
            <a:endParaRPr lang="pl-PL"/>
          </a:p>
        </p:txBody>
      </p:sp>
      <p:sp>
        <p:nvSpPr>
          <p:cNvPr id="9" name="Content Placeholder 8"/>
          <p:cNvSpPr>
            <a:spLocks noGrp="1"/>
          </p:cNvSpPr>
          <p:nvPr>
            <p:ph sz="quarter" idx="13"/>
          </p:nvPr>
        </p:nvSpPr>
        <p:spPr>
          <a:xfrm>
            <a:off x="1371600" y="1676400"/>
            <a:ext cx="3276600" cy="3505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pl-PL" smtClean="0"/>
              <a:t>Kliknij, aby edytować styl</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9B1A7401-A25E-47E5-8564-680C58B1BFAA}" type="datetimeFigureOut">
              <a:rPr lang="pl-PL" smtClean="0"/>
              <a:t>2015-06-13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3F31582-D654-48A3-AD50-886224120723}" type="slidenum">
              <a:rPr lang="pl-PL" smtClean="0"/>
              <a:t>‹#›</a:t>
            </a:fld>
            <a:endParaRPr lang="pl-PL"/>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B1A7401-A25E-47E5-8564-680C58B1BFAA}" type="datetimeFigureOut">
              <a:rPr lang="pl-PL" smtClean="0"/>
              <a:t>2015-06-13</a:t>
            </a:fld>
            <a:endParaRPr lang="pl-PL"/>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pl-PL"/>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3F31582-D654-48A3-AD50-886224120723}"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ll/>
  </p:transition>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wikipedia.pl/" TargetMode="External"/><Relationship Id="rId7" Type="http://schemas.openxmlformats.org/officeDocument/2006/relationships/hyperlink" Target="http://www.grupahoryzont.p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deathpenaltyinfo.org/" TargetMode="External"/><Relationship Id="rId5" Type="http://schemas.openxmlformats.org/officeDocument/2006/relationships/hyperlink" Target="http://www.amnesty.org.pl/" TargetMode="External"/><Relationship Id="rId4" Type="http://schemas.openxmlformats.org/officeDocument/2006/relationships/hyperlink" Target="http://www.en.wikipedia.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err="1" smtClean="0"/>
              <a:t>Death</a:t>
            </a:r>
            <a:r>
              <a:rPr lang="pl-PL" dirty="0" smtClean="0"/>
              <a:t> </a:t>
            </a:r>
            <a:r>
              <a:rPr lang="pl-PL" dirty="0" err="1" smtClean="0"/>
              <a:t>Penalty</a:t>
            </a:r>
            <a:endParaRPr lang="pl-PL" dirty="0"/>
          </a:p>
        </p:txBody>
      </p:sp>
      <p:sp>
        <p:nvSpPr>
          <p:cNvPr id="3" name="Podtytuł 2"/>
          <p:cNvSpPr>
            <a:spLocks noGrp="1"/>
          </p:cNvSpPr>
          <p:nvPr>
            <p:ph type="subTitle" idx="1"/>
          </p:nvPr>
        </p:nvSpPr>
        <p:spPr>
          <a:xfrm>
            <a:off x="4932040" y="4005064"/>
            <a:ext cx="3344416" cy="1584176"/>
          </a:xfrm>
        </p:spPr>
        <p:txBody>
          <a:bodyPr>
            <a:normAutofit fontScale="77500" lnSpcReduction="20000"/>
          </a:bodyPr>
          <a:lstStyle/>
          <a:p>
            <a:r>
              <a:rPr lang="pl-PL" dirty="0" smtClean="0"/>
              <a:t>Iwona Stach</a:t>
            </a:r>
          </a:p>
          <a:p>
            <a:r>
              <a:rPr lang="pl-PL" dirty="0" smtClean="0"/>
              <a:t>III rok prawa, studia stacjonarne</a:t>
            </a:r>
          </a:p>
          <a:p>
            <a:r>
              <a:rPr lang="pl-PL" dirty="0" smtClean="0"/>
              <a:t>Rok akademicki 2014/2015</a:t>
            </a:r>
          </a:p>
          <a:p>
            <a:r>
              <a:rPr lang="pl-PL" dirty="0" smtClean="0"/>
              <a:t>Prowadzący: mgr Krzysztof Tucholski</a:t>
            </a:r>
            <a:endParaRPr lang="pl-PL" dirty="0"/>
          </a:p>
        </p:txBody>
      </p:sp>
    </p:spTree>
    <p:extLst>
      <p:ext uri="{BB962C8B-B14F-4D97-AF65-F5344CB8AC3E}">
        <p14:creationId xmlns:p14="http://schemas.microsoft.com/office/powerpoint/2010/main" val="3105966423"/>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3608" y="2708920"/>
            <a:ext cx="3594101" cy="2376264"/>
          </a:xfrm>
        </p:spPr>
      </p:pic>
      <p:sp>
        <p:nvSpPr>
          <p:cNvPr id="3" name="Tytuł 2"/>
          <p:cNvSpPr>
            <a:spLocks noGrp="1"/>
          </p:cNvSpPr>
          <p:nvPr>
            <p:ph type="title"/>
          </p:nvPr>
        </p:nvSpPr>
        <p:spPr>
          <a:xfrm>
            <a:off x="1043608" y="1268760"/>
            <a:ext cx="6976864" cy="685800"/>
          </a:xfrm>
        </p:spPr>
        <p:txBody>
          <a:bodyPr>
            <a:normAutofit fontScale="90000"/>
          </a:bodyPr>
          <a:lstStyle/>
          <a:p>
            <a:r>
              <a:rPr lang="pl-PL" dirty="0" err="1" smtClean="0"/>
              <a:t>Burning</a:t>
            </a:r>
            <a:r>
              <a:rPr lang="pl-PL" dirty="0"/>
              <a:t> </a:t>
            </a:r>
            <a:r>
              <a:rPr lang="pl-PL" dirty="0" smtClean="0"/>
              <a:t>&amp; </a:t>
            </a:r>
            <a:r>
              <a:rPr lang="pl-PL" dirty="0" err="1" smtClean="0"/>
              <a:t>dismemberment</a:t>
            </a:r>
            <a:endParaRPr lang="pl-PL" dirty="0"/>
          </a:p>
        </p:txBody>
      </p:sp>
      <p:pic>
        <p:nvPicPr>
          <p:cNvPr id="6" name="Symbol zastępczy zawartości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932040" y="2348880"/>
            <a:ext cx="2851800" cy="2838432"/>
          </a:xfrm>
        </p:spPr>
      </p:pic>
    </p:spTree>
    <p:extLst>
      <p:ext uri="{BB962C8B-B14F-4D97-AF65-F5344CB8AC3E}">
        <p14:creationId xmlns:p14="http://schemas.microsoft.com/office/powerpoint/2010/main" val="4022681600"/>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3568" y="2564904"/>
            <a:ext cx="3962571" cy="2232248"/>
          </a:xfrm>
        </p:spPr>
      </p:pic>
      <p:sp>
        <p:nvSpPr>
          <p:cNvPr id="3" name="Tytuł 2"/>
          <p:cNvSpPr>
            <a:spLocks noGrp="1"/>
          </p:cNvSpPr>
          <p:nvPr>
            <p:ph type="title"/>
          </p:nvPr>
        </p:nvSpPr>
        <p:spPr/>
        <p:txBody>
          <a:bodyPr>
            <a:noAutofit/>
          </a:bodyPr>
          <a:lstStyle/>
          <a:p>
            <a:r>
              <a:rPr lang="pl-PL" sz="2400" dirty="0" err="1" smtClean="0"/>
              <a:t>Decapitation</a:t>
            </a:r>
            <a:r>
              <a:rPr lang="pl-PL" sz="2400" dirty="0" smtClean="0"/>
              <a:t> &amp;</a:t>
            </a:r>
            <a:br>
              <a:rPr lang="pl-PL" sz="2400" dirty="0" smtClean="0"/>
            </a:br>
            <a:r>
              <a:rPr lang="pl-PL" sz="2400" dirty="0" err="1" smtClean="0"/>
              <a:t>blowing</a:t>
            </a:r>
            <a:r>
              <a:rPr lang="pl-PL" sz="2400" dirty="0" smtClean="0"/>
              <a:t> from a </a:t>
            </a:r>
            <a:r>
              <a:rPr lang="pl-PL" sz="2400" dirty="0" err="1" smtClean="0"/>
              <a:t>gun</a:t>
            </a:r>
            <a:endParaRPr lang="pl-PL" sz="2400" dirty="0"/>
          </a:p>
        </p:txBody>
      </p:sp>
      <p:pic>
        <p:nvPicPr>
          <p:cNvPr id="6" name="Symbol zastępczy zawartości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788024" y="2492896"/>
            <a:ext cx="3422451" cy="2395716"/>
          </a:xfrm>
        </p:spPr>
      </p:pic>
    </p:spTree>
    <p:extLst>
      <p:ext uri="{BB962C8B-B14F-4D97-AF65-F5344CB8AC3E}">
        <p14:creationId xmlns:p14="http://schemas.microsoft.com/office/powerpoint/2010/main" val="295755286"/>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Autofit/>
          </a:bodyPr>
          <a:lstStyle/>
          <a:p>
            <a:r>
              <a:rPr lang="pl-PL" sz="2400" dirty="0" smtClean="0"/>
              <a:t>Modern-</a:t>
            </a:r>
            <a:r>
              <a:rPr lang="pl-PL" sz="2400" dirty="0" err="1" smtClean="0"/>
              <a:t>day</a:t>
            </a:r>
            <a:r>
              <a:rPr lang="pl-PL" sz="2400" dirty="0" smtClean="0"/>
              <a:t> </a:t>
            </a:r>
            <a:r>
              <a:rPr lang="pl-PL" sz="2400" dirty="0" err="1" smtClean="0"/>
              <a:t>methods</a:t>
            </a:r>
            <a:r>
              <a:rPr lang="pl-PL" sz="2400" dirty="0" smtClean="0"/>
              <a:t> of </a:t>
            </a:r>
            <a:r>
              <a:rPr lang="pl-PL" sz="2400" dirty="0" err="1" smtClean="0"/>
              <a:t>death</a:t>
            </a:r>
            <a:r>
              <a:rPr lang="pl-PL" sz="2400" dirty="0" smtClean="0"/>
              <a:t> </a:t>
            </a:r>
            <a:r>
              <a:rPr lang="pl-PL" sz="2400" dirty="0" err="1" smtClean="0"/>
              <a:t>penalty</a:t>
            </a:r>
            <a:endParaRPr lang="pl-PL" sz="2400" dirty="0"/>
          </a:p>
        </p:txBody>
      </p:sp>
      <p:sp>
        <p:nvSpPr>
          <p:cNvPr id="5" name="Symbol zastępczy zawartości 4"/>
          <p:cNvSpPr>
            <a:spLocks noGrp="1"/>
          </p:cNvSpPr>
          <p:nvPr>
            <p:ph idx="1"/>
          </p:nvPr>
        </p:nvSpPr>
        <p:spPr/>
        <p:txBody>
          <a:bodyPr>
            <a:normAutofit fontScale="92500" lnSpcReduction="10000"/>
          </a:bodyPr>
          <a:lstStyle/>
          <a:p>
            <a:pPr indent="0">
              <a:buNone/>
            </a:pPr>
            <a:r>
              <a:rPr lang="en-US" b="1" dirty="0"/>
              <a:t>The following methods of execution permitted for use in 2010:</a:t>
            </a:r>
            <a:endParaRPr lang="pl-PL" b="1" dirty="0" smtClean="0"/>
          </a:p>
          <a:p>
            <a:r>
              <a:rPr lang="pl-PL" dirty="0" err="1" smtClean="0"/>
              <a:t>Beheading</a:t>
            </a:r>
            <a:r>
              <a:rPr lang="pl-PL" dirty="0" smtClean="0"/>
              <a:t>,</a:t>
            </a:r>
          </a:p>
          <a:p>
            <a:r>
              <a:rPr lang="pl-PL" dirty="0" err="1" smtClean="0"/>
              <a:t>Electric</a:t>
            </a:r>
            <a:r>
              <a:rPr lang="pl-PL" dirty="0" smtClean="0"/>
              <a:t> </a:t>
            </a:r>
            <a:r>
              <a:rPr lang="pl-PL" dirty="0" err="1" smtClean="0"/>
              <a:t>chair</a:t>
            </a:r>
            <a:r>
              <a:rPr lang="pl-PL" dirty="0" smtClean="0"/>
              <a:t>,</a:t>
            </a:r>
          </a:p>
          <a:p>
            <a:r>
              <a:rPr lang="pl-PL" dirty="0" err="1" smtClean="0"/>
              <a:t>Gas</a:t>
            </a:r>
            <a:r>
              <a:rPr lang="pl-PL" dirty="0" smtClean="0"/>
              <a:t> </a:t>
            </a:r>
            <a:r>
              <a:rPr lang="pl-PL" dirty="0" err="1" smtClean="0"/>
              <a:t>chamber</a:t>
            </a:r>
            <a:r>
              <a:rPr lang="pl-PL" dirty="0" smtClean="0"/>
              <a:t>,</a:t>
            </a:r>
          </a:p>
          <a:p>
            <a:r>
              <a:rPr lang="pl-PL" dirty="0" err="1" smtClean="0"/>
              <a:t>Hanging</a:t>
            </a:r>
            <a:r>
              <a:rPr lang="pl-PL" dirty="0" smtClean="0"/>
              <a:t> ,</a:t>
            </a:r>
          </a:p>
          <a:p>
            <a:r>
              <a:rPr lang="pl-PL" dirty="0" err="1" smtClean="0"/>
              <a:t>Lethal</a:t>
            </a:r>
            <a:r>
              <a:rPr lang="pl-PL" dirty="0" smtClean="0"/>
              <a:t> </a:t>
            </a:r>
            <a:r>
              <a:rPr lang="pl-PL" dirty="0" err="1" smtClean="0"/>
              <a:t>injection</a:t>
            </a:r>
            <a:r>
              <a:rPr lang="pl-PL" dirty="0" smtClean="0"/>
              <a:t>,</a:t>
            </a:r>
          </a:p>
          <a:p>
            <a:r>
              <a:rPr lang="pl-PL" dirty="0" err="1" smtClean="0"/>
              <a:t>Shooting</a:t>
            </a:r>
            <a:r>
              <a:rPr lang="pl-PL" dirty="0" smtClean="0"/>
              <a:t>.</a:t>
            </a:r>
            <a:endParaRPr lang="pl-PL" dirty="0"/>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852936"/>
            <a:ext cx="1973064" cy="2843006"/>
          </a:xfrm>
          <a:prstGeom prst="rect">
            <a:avLst/>
          </a:prstGeom>
        </p:spPr>
      </p:pic>
    </p:spTree>
    <p:extLst>
      <p:ext uri="{BB962C8B-B14F-4D97-AF65-F5344CB8AC3E}">
        <p14:creationId xmlns:p14="http://schemas.microsoft.com/office/powerpoint/2010/main" val="4156332459"/>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90872" y="2636912"/>
            <a:ext cx="3604928" cy="2406289"/>
          </a:xfrm>
        </p:spPr>
      </p:pic>
      <p:sp>
        <p:nvSpPr>
          <p:cNvPr id="3" name="Tytuł 2"/>
          <p:cNvSpPr>
            <a:spLocks noGrp="1"/>
          </p:cNvSpPr>
          <p:nvPr>
            <p:ph type="title"/>
          </p:nvPr>
        </p:nvSpPr>
        <p:spPr/>
        <p:txBody>
          <a:bodyPr>
            <a:noAutofit/>
          </a:bodyPr>
          <a:lstStyle/>
          <a:p>
            <a:r>
              <a:rPr lang="pl-PL" sz="2400" dirty="0" err="1" smtClean="0"/>
              <a:t>Death</a:t>
            </a:r>
            <a:r>
              <a:rPr lang="pl-PL" sz="2400" dirty="0" smtClean="0"/>
              <a:t> </a:t>
            </a:r>
            <a:r>
              <a:rPr lang="pl-PL" sz="2400" dirty="0" err="1" smtClean="0"/>
              <a:t>penalty</a:t>
            </a:r>
            <a:r>
              <a:rPr lang="pl-PL" sz="2400" dirty="0" smtClean="0"/>
              <a:t> in </a:t>
            </a:r>
            <a:r>
              <a:rPr lang="pl-PL" sz="2400" dirty="0" err="1" smtClean="0"/>
              <a:t>Christianity</a:t>
            </a:r>
            <a:endParaRPr lang="pl-PL" sz="2400" dirty="0"/>
          </a:p>
        </p:txBody>
      </p:sp>
      <p:sp>
        <p:nvSpPr>
          <p:cNvPr id="4" name="Symbol zastępczy zawartości 3"/>
          <p:cNvSpPr>
            <a:spLocks noGrp="1"/>
          </p:cNvSpPr>
          <p:nvPr>
            <p:ph sz="quarter" idx="14"/>
          </p:nvPr>
        </p:nvSpPr>
        <p:spPr/>
        <p:txBody>
          <a:bodyPr>
            <a:normAutofit fontScale="70000" lnSpcReduction="20000"/>
          </a:bodyPr>
          <a:lstStyle/>
          <a:p>
            <a:pPr indent="0">
              <a:buNone/>
            </a:pPr>
            <a:r>
              <a:rPr lang="en-US" dirty="0"/>
              <a:t>In the Old Testament we have numerous acts, which were punished with death, for example: parents beating and even cursing them, witchcraft, sodomy, adultery, </a:t>
            </a:r>
            <a:r>
              <a:rPr lang="pl-PL" dirty="0" smtClean="0"/>
              <a:t>not</a:t>
            </a:r>
            <a:r>
              <a:rPr lang="en-US" dirty="0" smtClean="0"/>
              <a:t> </a:t>
            </a:r>
            <a:r>
              <a:rPr lang="en-US" dirty="0"/>
              <a:t>to comply with the Sabbath and </a:t>
            </a:r>
            <a:r>
              <a:rPr lang="en-US" dirty="0" smtClean="0"/>
              <a:t>others.</a:t>
            </a:r>
            <a:endParaRPr lang="pl-PL" dirty="0" smtClean="0"/>
          </a:p>
          <a:p>
            <a:pPr indent="0">
              <a:buNone/>
            </a:pPr>
            <a:r>
              <a:rPr lang="en-US" dirty="0" smtClean="0"/>
              <a:t>The </a:t>
            </a:r>
            <a:r>
              <a:rPr lang="en-US" dirty="0"/>
              <a:t>death penalty was carried out by relatives of the victim or by the whole community (by stoning), but even in the Bible are excerpts indicating that it </a:t>
            </a:r>
            <a:r>
              <a:rPr lang="en-US" dirty="0" smtClean="0"/>
              <a:t>was</a:t>
            </a:r>
            <a:r>
              <a:rPr lang="pl-PL" dirty="0" smtClean="0"/>
              <a:t> not</a:t>
            </a:r>
            <a:r>
              <a:rPr lang="en-US" dirty="0" smtClean="0"/>
              <a:t> </a:t>
            </a:r>
            <a:r>
              <a:rPr lang="en-US" dirty="0"/>
              <a:t>applied as rigorously as it was written in Bible.</a:t>
            </a:r>
          </a:p>
          <a:p>
            <a:endParaRPr lang="pl-PL" dirty="0"/>
          </a:p>
        </p:txBody>
      </p:sp>
    </p:spTree>
    <p:extLst>
      <p:ext uri="{BB962C8B-B14F-4D97-AF65-F5344CB8AC3E}">
        <p14:creationId xmlns:p14="http://schemas.microsoft.com/office/powerpoint/2010/main" val="4086254872"/>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p:txBody>
          <a:bodyPr>
            <a:normAutofit fontScale="92500" lnSpcReduction="10000"/>
          </a:bodyPr>
          <a:lstStyle/>
          <a:p>
            <a:pPr indent="0">
              <a:buNone/>
            </a:pPr>
            <a:r>
              <a:rPr lang="en-US" dirty="0"/>
              <a:t>The death penalty according to the Quran may also be imposed for serious crimes such as murder, treason, etc., As well as for the acts less dangerous for the community, as adultery made by the husband or </a:t>
            </a:r>
            <a:r>
              <a:rPr lang="en-US" dirty="0" smtClean="0"/>
              <a:t>wife</a:t>
            </a:r>
            <a:r>
              <a:rPr lang="pl-PL" dirty="0" smtClean="0"/>
              <a:t>, </a:t>
            </a:r>
            <a:r>
              <a:rPr lang="en-US" dirty="0" smtClean="0"/>
              <a:t>homosexuality </a:t>
            </a:r>
            <a:r>
              <a:rPr lang="en-US" dirty="0"/>
              <a:t>and </a:t>
            </a:r>
            <a:r>
              <a:rPr lang="en-US" dirty="0" smtClean="0"/>
              <a:t>witchcraft</a:t>
            </a:r>
            <a:r>
              <a:rPr lang="pl-PL" dirty="0" smtClean="0"/>
              <a:t>.</a:t>
            </a:r>
            <a:endParaRPr lang="pl-PL" dirty="0"/>
          </a:p>
        </p:txBody>
      </p:sp>
      <p:sp>
        <p:nvSpPr>
          <p:cNvPr id="3" name="Tytuł 2"/>
          <p:cNvSpPr>
            <a:spLocks noGrp="1"/>
          </p:cNvSpPr>
          <p:nvPr>
            <p:ph type="title"/>
          </p:nvPr>
        </p:nvSpPr>
        <p:spPr/>
        <p:txBody>
          <a:bodyPr>
            <a:normAutofit fontScale="90000"/>
          </a:bodyPr>
          <a:lstStyle/>
          <a:p>
            <a:r>
              <a:rPr lang="pl-PL" dirty="0" err="1" smtClean="0"/>
              <a:t>Death</a:t>
            </a:r>
            <a:r>
              <a:rPr lang="pl-PL" dirty="0" smtClean="0"/>
              <a:t> </a:t>
            </a:r>
            <a:r>
              <a:rPr lang="pl-PL" dirty="0" err="1" smtClean="0"/>
              <a:t>Penalty</a:t>
            </a:r>
            <a:r>
              <a:rPr lang="pl-PL" dirty="0" smtClean="0"/>
              <a:t> in islam</a:t>
            </a:r>
            <a:endParaRPr lang="pl-PL" dirty="0"/>
          </a:p>
        </p:txBody>
      </p:sp>
      <p:pic>
        <p:nvPicPr>
          <p:cNvPr id="5" name="Symbol zastępczy zawartości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88024" y="2708920"/>
            <a:ext cx="3346220" cy="2326183"/>
          </a:xfrm>
        </p:spPr>
      </p:pic>
    </p:spTree>
    <p:extLst>
      <p:ext uri="{BB962C8B-B14F-4D97-AF65-F5344CB8AC3E}">
        <p14:creationId xmlns:p14="http://schemas.microsoft.com/office/powerpoint/2010/main" val="3928382053"/>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47664" y="2348880"/>
            <a:ext cx="2492077" cy="3084254"/>
          </a:xfrm>
        </p:spPr>
      </p:pic>
      <p:sp>
        <p:nvSpPr>
          <p:cNvPr id="3" name="Tytuł 2"/>
          <p:cNvSpPr>
            <a:spLocks noGrp="1"/>
          </p:cNvSpPr>
          <p:nvPr>
            <p:ph type="title"/>
          </p:nvPr>
        </p:nvSpPr>
        <p:spPr/>
        <p:txBody>
          <a:bodyPr>
            <a:noAutofit/>
          </a:bodyPr>
          <a:lstStyle/>
          <a:p>
            <a:r>
              <a:rPr lang="pl-PL" sz="2400" dirty="0" err="1" smtClean="0"/>
              <a:t>Death</a:t>
            </a:r>
            <a:r>
              <a:rPr lang="pl-PL" sz="2400" dirty="0" smtClean="0"/>
              <a:t> </a:t>
            </a:r>
            <a:r>
              <a:rPr lang="pl-PL" sz="2400" dirty="0" err="1" smtClean="0"/>
              <a:t>Penalty</a:t>
            </a:r>
            <a:r>
              <a:rPr lang="pl-PL" sz="2400" dirty="0" smtClean="0"/>
              <a:t> in </a:t>
            </a:r>
            <a:r>
              <a:rPr lang="pl-PL" sz="2400" dirty="0" err="1" smtClean="0"/>
              <a:t>Buddhism</a:t>
            </a:r>
            <a:r>
              <a:rPr lang="pl-PL" sz="2400" dirty="0" smtClean="0"/>
              <a:t> and </a:t>
            </a:r>
            <a:r>
              <a:rPr lang="pl-PL" sz="2400" dirty="0" err="1" smtClean="0"/>
              <a:t>Hinduism</a:t>
            </a:r>
            <a:endParaRPr lang="pl-PL" sz="2400" dirty="0"/>
          </a:p>
        </p:txBody>
      </p:sp>
      <p:sp>
        <p:nvSpPr>
          <p:cNvPr id="4" name="Symbol zastępczy zawartości 3"/>
          <p:cNvSpPr>
            <a:spLocks noGrp="1"/>
          </p:cNvSpPr>
          <p:nvPr>
            <p:ph sz="quarter" idx="14"/>
          </p:nvPr>
        </p:nvSpPr>
        <p:spPr>
          <a:xfrm>
            <a:off x="4499992" y="2438400"/>
            <a:ext cx="3600400" cy="3124200"/>
          </a:xfrm>
        </p:spPr>
        <p:txBody>
          <a:bodyPr>
            <a:normAutofit fontScale="77500" lnSpcReduction="20000"/>
          </a:bodyPr>
          <a:lstStyle/>
          <a:p>
            <a:pPr indent="0">
              <a:buNone/>
            </a:pPr>
            <a:r>
              <a:rPr lang="en-US" dirty="0"/>
              <a:t>Both Buddhism and Hinduism generally prohibit killing, the ban was not particularly </a:t>
            </a:r>
            <a:r>
              <a:rPr lang="en-US" dirty="0" smtClean="0"/>
              <a:t>eager</a:t>
            </a:r>
            <a:r>
              <a:rPr lang="pl-PL" dirty="0" err="1" smtClean="0"/>
              <a:t>ly</a:t>
            </a:r>
            <a:r>
              <a:rPr lang="en-US" dirty="0" smtClean="0"/>
              <a:t> </a:t>
            </a:r>
            <a:r>
              <a:rPr lang="en-US" dirty="0"/>
              <a:t>respected, which was </a:t>
            </a:r>
            <a:r>
              <a:rPr lang="en-US" dirty="0" smtClean="0"/>
              <a:t>reflected, </a:t>
            </a:r>
            <a:r>
              <a:rPr lang="en-US" dirty="0"/>
              <a:t>among others, </a:t>
            </a:r>
            <a:r>
              <a:rPr lang="pl-PL" dirty="0" smtClean="0"/>
              <a:t>in </a:t>
            </a:r>
            <a:r>
              <a:rPr lang="en-US" dirty="0" smtClean="0"/>
              <a:t>warfare</a:t>
            </a:r>
            <a:r>
              <a:rPr lang="en-US" dirty="0"/>
              <a:t>, and therefore if admitted killing the enemy, the more acceptable it has become punishment of death criminals. In Hindu and Buddhist countries of South Asia </a:t>
            </a:r>
            <a:r>
              <a:rPr lang="en-US" dirty="0" smtClean="0"/>
              <a:t>elephants</a:t>
            </a:r>
            <a:r>
              <a:rPr lang="pl-PL" dirty="0" smtClean="0"/>
              <a:t> </a:t>
            </a:r>
            <a:r>
              <a:rPr lang="pl-PL" dirty="0" err="1" smtClean="0"/>
              <a:t>were</a:t>
            </a:r>
            <a:r>
              <a:rPr lang="pl-PL" dirty="0" smtClean="0"/>
              <a:t> </a:t>
            </a:r>
            <a:r>
              <a:rPr lang="pl-PL" dirty="0" err="1" smtClean="0"/>
              <a:t>often</a:t>
            </a:r>
            <a:r>
              <a:rPr lang="pl-PL" dirty="0" smtClean="0"/>
              <a:t> </a:t>
            </a:r>
            <a:r>
              <a:rPr lang="pl-PL" dirty="0" err="1" smtClean="0"/>
              <a:t>used</a:t>
            </a:r>
            <a:r>
              <a:rPr lang="pl-PL" dirty="0" smtClean="0"/>
              <a:t> to </a:t>
            </a:r>
            <a:r>
              <a:rPr lang="pl-PL" dirty="0" err="1" smtClean="0"/>
              <a:t>administer</a:t>
            </a:r>
            <a:r>
              <a:rPr lang="pl-PL" dirty="0" smtClean="0"/>
              <a:t> </a:t>
            </a:r>
            <a:r>
              <a:rPr lang="pl-PL" dirty="0" err="1" smtClean="0"/>
              <a:t>capital</a:t>
            </a:r>
            <a:r>
              <a:rPr lang="pl-PL" dirty="0" smtClean="0"/>
              <a:t> </a:t>
            </a:r>
            <a:r>
              <a:rPr lang="pl-PL" dirty="0" err="1" smtClean="0"/>
              <a:t>punishment</a:t>
            </a:r>
            <a:r>
              <a:rPr lang="en-US" dirty="0" smtClean="0"/>
              <a:t>. </a:t>
            </a:r>
            <a:r>
              <a:rPr lang="en-US" dirty="0"/>
              <a:t>That capital punishment was quite </a:t>
            </a:r>
            <a:r>
              <a:rPr lang="en-US" dirty="0" smtClean="0"/>
              <a:t>spectacular</a:t>
            </a:r>
            <a:r>
              <a:rPr lang="pl-PL" dirty="0" smtClean="0"/>
              <a:t> </a:t>
            </a:r>
            <a:r>
              <a:rPr lang="en-US" dirty="0" smtClean="0"/>
              <a:t>and </a:t>
            </a:r>
            <a:r>
              <a:rPr lang="en-US" dirty="0"/>
              <a:t>could act as a deterrent.</a:t>
            </a:r>
            <a:endParaRPr lang="pl-PL" dirty="0"/>
          </a:p>
        </p:txBody>
      </p:sp>
    </p:spTree>
    <p:extLst>
      <p:ext uri="{BB962C8B-B14F-4D97-AF65-F5344CB8AC3E}">
        <p14:creationId xmlns:p14="http://schemas.microsoft.com/office/powerpoint/2010/main" val="1278396483"/>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Autofit/>
          </a:bodyPr>
          <a:lstStyle/>
          <a:p>
            <a:r>
              <a:rPr lang="pl-PL" sz="2400" dirty="0" err="1" smtClean="0"/>
              <a:t>Arguments</a:t>
            </a:r>
            <a:r>
              <a:rPr lang="pl-PL" sz="2400" dirty="0" smtClean="0"/>
              <a:t> For </a:t>
            </a:r>
            <a:br>
              <a:rPr lang="pl-PL" sz="2400" dirty="0" smtClean="0"/>
            </a:br>
            <a:r>
              <a:rPr lang="pl-PL" sz="2400" dirty="0" smtClean="0"/>
              <a:t>Capital </a:t>
            </a:r>
            <a:r>
              <a:rPr lang="pl-PL" sz="2400" dirty="0" err="1" smtClean="0"/>
              <a:t>Punishment</a:t>
            </a:r>
            <a:endParaRPr lang="pl-PL" sz="2400" dirty="0"/>
          </a:p>
        </p:txBody>
      </p:sp>
      <p:sp>
        <p:nvSpPr>
          <p:cNvPr id="9" name="Symbol zastępczy zawartości 8"/>
          <p:cNvSpPr>
            <a:spLocks noGrp="1"/>
          </p:cNvSpPr>
          <p:nvPr>
            <p:ph idx="1"/>
          </p:nvPr>
        </p:nvSpPr>
        <p:spPr>
          <a:xfrm>
            <a:off x="1371600" y="2276872"/>
            <a:ext cx="6400800" cy="3209529"/>
          </a:xfrm>
        </p:spPr>
        <p:txBody>
          <a:bodyPr>
            <a:normAutofit fontScale="85000" lnSpcReduction="10000"/>
          </a:bodyPr>
          <a:lstStyle/>
          <a:p>
            <a:r>
              <a:rPr lang="pl-PL" dirty="0" err="1" smtClean="0"/>
              <a:t>Death</a:t>
            </a:r>
            <a:r>
              <a:rPr lang="pl-PL" dirty="0" smtClean="0"/>
              <a:t> </a:t>
            </a:r>
            <a:r>
              <a:rPr lang="pl-PL" dirty="0" err="1" smtClean="0"/>
              <a:t>penalty</a:t>
            </a:r>
            <a:r>
              <a:rPr lang="pl-PL" dirty="0" smtClean="0"/>
              <a:t> </a:t>
            </a:r>
            <a:r>
              <a:rPr lang="pl-PL" dirty="0" err="1" smtClean="0"/>
              <a:t>deters</a:t>
            </a:r>
            <a:r>
              <a:rPr lang="pl-PL" dirty="0" smtClean="0"/>
              <a:t> </a:t>
            </a:r>
            <a:r>
              <a:rPr lang="pl-PL" dirty="0" err="1" smtClean="0"/>
              <a:t>potential</a:t>
            </a:r>
            <a:r>
              <a:rPr lang="pl-PL" dirty="0" smtClean="0"/>
              <a:t> </a:t>
            </a:r>
            <a:r>
              <a:rPr lang="pl-PL" dirty="0" err="1" smtClean="0"/>
              <a:t>criminals</a:t>
            </a:r>
            <a:r>
              <a:rPr lang="pl-PL" dirty="0" smtClean="0"/>
              <a:t>;</a:t>
            </a:r>
          </a:p>
          <a:p>
            <a:r>
              <a:rPr lang="en-US" dirty="0" smtClean="0"/>
              <a:t>It </a:t>
            </a:r>
            <a:r>
              <a:rPr lang="en-US" dirty="0"/>
              <a:t>prevents the escape or release in the new state regime</a:t>
            </a:r>
            <a:r>
              <a:rPr lang="en-US" dirty="0" smtClean="0"/>
              <a:t>;</a:t>
            </a:r>
            <a:endParaRPr lang="pl-PL" dirty="0" smtClean="0"/>
          </a:p>
          <a:p>
            <a:r>
              <a:rPr lang="pl-PL" dirty="0" smtClean="0"/>
              <a:t>It </a:t>
            </a:r>
            <a:r>
              <a:rPr lang="pl-PL" dirty="0" err="1" smtClean="0"/>
              <a:t>prevents</a:t>
            </a:r>
            <a:r>
              <a:rPr lang="pl-PL" dirty="0" smtClean="0"/>
              <a:t> </a:t>
            </a:r>
            <a:r>
              <a:rPr lang="pl-PL" dirty="0" err="1" smtClean="0"/>
              <a:t>blackmail</a:t>
            </a:r>
            <a:r>
              <a:rPr lang="pl-PL" dirty="0" smtClean="0"/>
              <a:t> by the </a:t>
            </a:r>
            <a:r>
              <a:rPr lang="pl-PL" dirty="0" err="1" smtClean="0"/>
              <a:t>partners</a:t>
            </a:r>
            <a:r>
              <a:rPr lang="pl-PL" dirty="0" smtClean="0"/>
              <a:t>, </a:t>
            </a:r>
            <a:r>
              <a:rPr lang="pl-PL" dirty="0" err="1" smtClean="0"/>
              <a:t>who</a:t>
            </a:r>
            <a:r>
              <a:rPr lang="pl-PL" dirty="0" smtClean="0"/>
              <a:t> </a:t>
            </a:r>
            <a:r>
              <a:rPr lang="pl-PL" dirty="0" err="1" smtClean="0"/>
              <a:t>are</a:t>
            </a:r>
            <a:r>
              <a:rPr lang="pl-PL" dirty="0" smtClean="0"/>
              <a:t> on the </a:t>
            </a:r>
            <a:r>
              <a:rPr lang="pl-PL" dirty="0" err="1" smtClean="0"/>
              <a:t>loose</a:t>
            </a:r>
            <a:r>
              <a:rPr lang="pl-PL" dirty="0" smtClean="0"/>
              <a:t>;</a:t>
            </a:r>
          </a:p>
          <a:p>
            <a:r>
              <a:rPr lang="en-US" dirty="0" smtClean="0"/>
              <a:t>It </a:t>
            </a:r>
            <a:r>
              <a:rPr lang="pl-PL" dirty="0" err="1" smtClean="0"/>
              <a:t>is</a:t>
            </a:r>
            <a:r>
              <a:rPr lang="pl-PL" dirty="0" smtClean="0"/>
              <a:t> </a:t>
            </a:r>
            <a:r>
              <a:rPr lang="en-US" dirty="0" smtClean="0"/>
              <a:t>accepted </a:t>
            </a:r>
            <a:r>
              <a:rPr lang="en-US" dirty="0"/>
              <a:t>by the Catechism of the Catholic Church, the Bible and the </a:t>
            </a:r>
            <a:r>
              <a:rPr lang="pl-PL" dirty="0" err="1" smtClean="0"/>
              <a:t>Quran</a:t>
            </a:r>
            <a:r>
              <a:rPr lang="en-US" dirty="0" smtClean="0"/>
              <a:t>;</a:t>
            </a:r>
            <a:endParaRPr lang="pl-PL" dirty="0" smtClean="0"/>
          </a:p>
          <a:p>
            <a:r>
              <a:rPr lang="en-US" dirty="0" smtClean="0"/>
              <a:t>It </a:t>
            </a:r>
            <a:r>
              <a:rPr lang="en-US" dirty="0"/>
              <a:t>causes the equality </a:t>
            </a:r>
            <a:r>
              <a:rPr lang="pl-PL" dirty="0" err="1" smtClean="0"/>
              <a:t>between</a:t>
            </a:r>
            <a:r>
              <a:rPr lang="pl-PL" dirty="0" smtClean="0"/>
              <a:t> </a:t>
            </a:r>
            <a:r>
              <a:rPr lang="en-US" dirty="0" smtClean="0"/>
              <a:t>victims </a:t>
            </a:r>
            <a:r>
              <a:rPr lang="en-US" dirty="0"/>
              <a:t>and murderers</a:t>
            </a:r>
            <a:r>
              <a:rPr lang="en-US" dirty="0" smtClean="0"/>
              <a:t>;</a:t>
            </a:r>
            <a:endParaRPr lang="pl-PL" dirty="0" smtClean="0"/>
          </a:p>
          <a:p>
            <a:pPr lvl="0"/>
            <a:r>
              <a:rPr lang="en-GB" dirty="0"/>
              <a:t>"Man can get used to everything" - after a few years of life imprisonment ceases to be so onerous as the beginning of his imprisonment, especially when there are no prospects </a:t>
            </a:r>
            <a:r>
              <a:rPr lang="pl-PL" dirty="0" smtClean="0"/>
              <a:t>the </a:t>
            </a:r>
            <a:r>
              <a:rPr lang="en-GB" dirty="0" smtClean="0"/>
              <a:t>prisoner </a:t>
            </a:r>
            <a:r>
              <a:rPr lang="pl-PL" dirty="0" smtClean="0"/>
              <a:t>to </a:t>
            </a:r>
            <a:r>
              <a:rPr lang="pl-PL" dirty="0" err="1" smtClean="0"/>
              <a:t>get</a:t>
            </a:r>
            <a:r>
              <a:rPr lang="pl-PL" dirty="0" smtClean="0"/>
              <a:t> </a:t>
            </a:r>
            <a:r>
              <a:rPr lang="en-GB" dirty="0" smtClean="0"/>
              <a:t>out </a:t>
            </a:r>
            <a:r>
              <a:rPr lang="en-GB" dirty="0"/>
              <a:t>of prison;</a:t>
            </a:r>
            <a:endParaRPr lang="pl-PL" dirty="0"/>
          </a:p>
          <a:p>
            <a:endParaRPr lang="pl-PL" dirty="0" smtClean="0"/>
          </a:p>
          <a:p>
            <a:endParaRPr lang="pl-PL" dirty="0" smtClean="0"/>
          </a:p>
          <a:p>
            <a:endParaRPr lang="pl-PL" dirty="0" smtClean="0"/>
          </a:p>
        </p:txBody>
      </p:sp>
    </p:spTree>
    <p:extLst>
      <p:ext uri="{BB962C8B-B14F-4D97-AF65-F5344CB8AC3E}">
        <p14:creationId xmlns:p14="http://schemas.microsoft.com/office/powerpoint/2010/main" val="1201349955"/>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dirty="0" err="1" smtClean="0"/>
              <a:t>Arguments</a:t>
            </a:r>
            <a:r>
              <a:rPr lang="pl-PL" sz="2400" dirty="0" smtClean="0"/>
              <a:t> </a:t>
            </a:r>
            <a:r>
              <a:rPr lang="pl-PL" sz="2400" dirty="0" err="1" smtClean="0"/>
              <a:t>against</a:t>
            </a:r>
            <a:r>
              <a:rPr lang="pl-PL" sz="2400" dirty="0" smtClean="0"/>
              <a:t> </a:t>
            </a:r>
            <a:r>
              <a:rPr lang="pl-PL" sz="2400" dirty="0" err="1" smtClean="0"/>
              <a:t>Death</a:t>
            </a:r>
            <a:r>
              <a:rPr lang="pl-PL" sz="2400" dirty="0" smtClean="0"/>
              <a:t> </a:t>
            </a:r>
            <a:r>
              <a:rPr lang="pl-PL" sz="2400" dirty="0" err="1" smtClean="0"/>
              <a:t>Penalty</a:t>
            </a:r>
            <a:endParaRPr lang="pl-PL" sz="2400" dirty="0"/>
          </a:p>
        </p:txBody>
      </p:sp>
      <p:sp>
        <p:nvSpPr>
          <p:cNvPr id="3" name="Symbol zastępczy zawartości 2"/>
          <p:cNvSpPr>
            <a:spLocks noGrp="1"/>
          </p:cNvSpPr>
          <p:nvPr>
            <p:ph idx="1"/>
          </p:nvPr>
        </p:nvSpPr>
        <p:spPr/>
        <p:txBody>
          <a:bodyPr>
            <a:normAutofit fontScale="85000" lnSpcReduction="10000"/>
          </a:bodyPr>
          <a:lstStyle/>
          <a:p>
            <a:r>
              <a:rPr lang="pl-PL" dirty="0" err="1" smtClean="0"/>
              <a:t>Death</a:t>
            </a:r>
            <a:r>
              <a:rPr lang="pl-PL" dirty="0" smtClean="0"/>
              <a:t> </a:t>
            </a:r>
            <a:r>
              <a:rPr lang="pl-PL" dirty="0" err="1" smtClean="0"/>
              <a:t>penalty</a:t>
            </a:r>
            <a:r>
              <a:rPr lang="pl-PL" dirty="0" smtClean="0"/>
              <a:t> </a:t>
            </a:r>
            <a:r>
              <a:rPr lang="pl-PL" dirty="0" err="1" smtClean="0"/>
              <a:t>does</a:t>
            </a:r>
            <a:r>
              <a:rPr lang="pl-PL" dirty="0" smtClean="0"/>
              <a:t> not </a:t>
            </a:r>
            <a:r>
              <a:rPr lang="pl-PL" dirty="0" err="1" smtClean="0"/>
              <a:t>deters</a:t>
            </a:r>
            <a:r>
              <a:rPr lang="pl-PL" dirty="0" smtClean="0"/>
              <a:t> </a:t>
            </a:r>
            <a:r>
              <a:rPr lang="pl-PL" dirty="0" err="1" smtClean="0"/>
              <a:t>criminals</a:t>
            </a:r>
            <a:r>
              <a:rPr lang="pl-PL" dirty="0" smtClean="0"/>
              <a:t> </a:t>
            </a:r>
            <a:r>
              <a:rPr lang="pl-PL" dirty="0" err="1" smtClean="0"/>
              <a:t>more</a:t>
            </a:r>
            <a:r>
              <a:rPr lang="pl-PL" dirty="0" smtClean="0"/>
              <a:t> </a:t>
            </a:r>
            <a:r>
              <a:rPr lang="pl-PL" dirty="0" err="1" smtClean="0"/>
              <a:t>than</a:t>
            </a:r>
            <a:r>
              <a:rPr lang="pl-PL" dirty="0" smtClean="0"/>
              <a:t> </a:t>
            </a:r>
            <a:r>
              <a:rPr lang="pl-PL" dirty="0" err="1" smtClean="0"/>
              <a:t>e.g</a:t>
            </a:r>
            <a:r>
              <a:rPr lang="pl-PL" dirty="0" smtClean="0"/>
              <a:t>. life </a:t>
            </a:r>
            <a:r>
              <a:rPr lang="pl-PL" dirty="0" err="1" smtClean="0"/>
              <a:t>imprisonment</a:t>
            </a:r>
            <a:r>
              <a:rPr lang="pl-PL" dirty="0" smtClean="0"/>
              <a:t>;</a:t>
            </a:r>
          </a:p>
          <a:p>
            <a:r>
              <a:rPr lang="pl-PL" dirty="0" smtClean="0"/>
              <a:t>It </a:t>
            </a:r>
            <a:r>
              <a:rPr lang="en-US" dirty="0" smtClean="0"/>
              <a:t>negates </a:t>
            </a:r>
            <a:r>
              <a:rPr lang="en-US" dirty="0"/>
              <a:t>the possibility of improving the perpetrators in the future</a:t>
            </a:r>
            <a:r>
              <a:rPr lang="en-US" dirty="0" smtClean="0"/>
              <a:t>;</a:t>
            </a:r>
            <a:endParaRPr lang="pl-PL" dirty="0" smtClean="0"/>
          </a:p>
          <a:p>
            <a:r>
              <a:rPr lang="en-US" dirty="0" smtClean="0"/>
              <a:t>life </a:t>
            </a:r>
            <a:r>
              <a:rPr lang="en-US" dirty="0"/>
              <a:t>imprisonment is sufficient to isolate the offender from society</a:t>
            </a:r>
            <a:r>
              <a:rPr lang="en-US" dirty="0" smtClean="0"/>
              <a:t>;</a:t>
            </a:r>
            <a:endParaRPr lang="pl-PL" dirty="0" smtClean="0"/>
          </a:p>
          <a:p>
            <a:r>
              <a:rPr lang="en-US" dirty="0" smtClean="0"/>
              <a:t>if </a:t>
            </a:r>
            <a:r>
              <a:rPr lang="en-US" dirty="0"/>
              <a:t>convicted instead of the death penalty is serving a life sentence and worked in the prison, then society will benefit more than depriving the convicted person of life</a:t>
            </a:r>
            <a:r>
              <a:rPr lang="en-US" dirty="0" smtClean="0"/>
              <a:t>;</a:t>
            </a:r>
            <a:endParaRPr lang="pl-PL" dirty="0" smtClean="0"/>
          </a:p>
          <a:p>
            <a:r>
              <a:rPr lang="en-US" dirty="0" smtClean="0"/>
              <a:t>It </a:t>
            </a:r>
            <a:r>
              <a:rPr lang="en-US" dirty="0"/>
              <a:t>is considered by some people as inhumane or unethical</a:t>
            </a:r>
            <a:r>
              <a:rPr lang="en-US" dirty="0" smtClean="0"/>
              <a:t>;</a:t>
            </a:r>
            <a:endParaRPr lang="pl-PL" dirty="0" smtClean="0"/>
          </a:p>
          <a:p>
            <a:r>
              <a:rPr lang="en-US" dirty="0" smtClean="0"/>
              <a:t>Capital </a:t>
            </a:r>
            <a:r>
              <a:rPr lang="en-US" dirty="0"/>
              <a:t>punishment is often used against political opponents;</a:t>
            </a:r>
            <a:endParaRPr lang="pl-PL" dirty="0" smtClean="0"/>
          </a:p>
          <a:p>
            <a:endParaRPr lang="pl-PL" dirty="0" smtClean="0"/>
          </a:p>
        </p:txBody>
      </p:sp>
    </p:spTree>
    <p:extLst>
      <p:ext uri="{BB962C8B-B14F-4D97-AF65-F5344CB8AC3E}">
        <p14:creationId xmlns:p14="http://schemas.microsoft.com/office/powerpoint/2010/main" val="1597744609"/>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sz="quarter" idx="13"/>
          </p:nvPr>
        </p:nvSpPr>
        <p:spPr/>
        <p:txBody>
          <a:bodyPr>
            <a:normAutofit fontScale="70000" lnSpcReduction="20000"/>
          </a:bodyPr>
          <a:lstStyle/>
          <a:p>
            <a:r>
              <a:rPr lang="pl-PL" b="1" dirty="0" err="1" smtClean="0"/>
              <a:t>Transgression</a:t>
            </a:r>
            <a:r>
              <a:rPr lang="pl-PL" dirty="0" smtClean="0"/>
              <a:t> – naruszenie prawa, wykroczenie;</a:t>
            </a:r>
          </a:p>
          <a:p>
            <a:r>
              <a:rPr lang="pl-PL" b="1" dirty="0" err="1" smtClean="0"/>
              <a:t>Denomination</a:t>
            </a:r>
            <a:r>
              <a:rPr lang="pl-PL" dirty="0" smtClean="0"/>
              <a:t> – wyznanie;</a:t>
            </a:r>
          </a:p>
          <a:p>
            <a:r>
              <a:rPr lang="pl-PL" b="1" dirty="0" err="1" smtClean="0"/>
              <a:t>Abolish</a:t>
            </a:r>
            <a:r>
              <a:rPr lang="pl-PL" b="1" dirty="0" smtClean="0"/>
              <a:t> </a:t>
            </a:r>
            <a:r>
              <a:rPr lang="pl-PL" dirty="0" smtClean="0"/>
              <a:t>– znieść, zlikwidować;</a:t>
            </a:r>
          </a:p>
          <a:p>
            <a:r>
              <a:rPr lang="pl-PL" b="1" dirty="0" err="1" smtClean="0"/>
              <a:t>Treason</a:t>
            </a:r>
            <a:r>
              <a:rPr lang="pl-PL" dirty="0" smtClean="0"/>
              <a:t> – zdrada kraju;</a:t>
            </a:r>
          </a:p>
          <a:p>
            <a:r>
              <a:rPr lang="pl-PL" b="1" dirty="0" err="1" smtClean="0"/>
              <a:t>Adultery</a:t>
            </a:r>
            <a:r>
              <a:rPr lang="pl-PL" b="1" dirty="0" smtClean="0"/>
              <a:t> </a:t>
            </a:r>
            <a:r>
              <a:rPr lang="pl-PL" dirty="0" smtClean="0"/>
              <a:t>– cudzołóstwo;</a:t>
            </a:r>
          </a:p>
          <a:p>
            <a:r>
              <a:rPr lang="pl-PL" b="1" dirty="0" err="1" smtClean="0"/>
              <a:t>Rape</a:t>
            </a:r>
            <a:r>
              <a:rPr lang="pl-PL" dirty="0" smtClean="0"/>
              <a:t> – gwałt;</a:t>
            </a:r>
          </a:p>
          <a:p>
            <a:r>
              <a:rPr lang="pl-PL" b="1" dirty="0" err="1" smtClean="0"/>
              <a:t>Crucifixion</a:t>
            </a:r>
            <a:r>
              <a:rPr lang="pl-PL" b="1" dirty="0" smtClean="0"/>
              <a:t> </a:t>
            </a:r>
            <a:r>
              <a:rPr lang="pl-PL" dirty="0" smtClean="0"/>
              <a:t>– ukrzyżowanie;</a:t>
            </a:r>
          </a:p>
          <a:p>
            <a:r>
              <a:rPr lang="pl-PL" b="1" dirty="0" err="1" smtClean="0"/>
              <a:t>Impalement</a:t>
            </a:r>
            <a:r>
              <a:rPr lang="pl-PL" b="1" dirty="0" smtClean="0"/>
              <a:t> </a:t>
            </a:r>
            <a:r>
              <a:rPr lang="pl-PL" dirty="0" smtClean="0"/>
              <a:t>– nabicie na pal;</a:t>
            </a:r>
          </a:p>
          <a:p>
            <a:r>
              <a:rPr lang="pl-PL" b="1" dirty="0" err="1" smtClean="0"/>
              <a:t>Stoning</a:t>
            </a:r>
            <a:r>
              <a:rPr lang="pl-PL" dirty="0" smtClean="0"/>
              <a:t> – ukamieniowanie;</a:t>
            </a:r>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a:p>
        </p:txBody>
      </p:sp>
      <p:sp>
        <p:nvSpPr>
          <p:cNvPr id="5" name="Tytuł 4"/>
          <p:cNvSpPr>
            <a:spLocks noGrp="1"/>
          </p:cNvSpPr>
          <p:nvPr>
            <p:ph type="title"/>
          </p:nvPr>
        </p:nvSpPr>
        <p:spPr/>
        <p:txBody>
          <a:bodyPr/>
          <a:lstStyle/>
          <a:p>
            <a:r>
              <a:rPr lang="pl-PL" dirty="0" err="1" smtClean="0"/>
              <a:t>Glossary</a:t>
            </a:r>
            <a:endParaRPr lang="pl-PL" dirty="0"/>
          </a:p>
        </p:txBody>
      </p:sp>
      <p:sp>
        <p:nvSpPr>
          <p:cNvPr id="2" name="Symbol zastępczy zawartości 1"/>
          <p:cNvSpPr>
            <a:spLocks noGrp="1"/>
          </p:cNvSpPr>
          <p:nvPr>
            <p:ph sz="quarter" idx="14"/>
          </p:nvPr>
        </p:nvSpPr>
        <p:spPr/>
        <p:txBody>
          <a:bodyPr>
            <a:normAutofit fontScale="70000" lnSpcReduction="20000"/>
          </a:bodyPr>
          <a:lstStyle/>
          <a:p>
            <a:r>
              <a:rPr lang="pl-PL" b="1" dirty="0" err="1"/>
              <a:t>Dismemberment</a:t>
            </a:r>
            <a:r>
              <a:rPr lang="pl-PL" b="1" dirty="0"/>
              <a:t> </a:t>
            </a:r>
            <a:r>
              <a:rPr lang="pl-PL" dirty="0"/>
              <a:t>– rozczłonkowanie;</a:t>
            </a:r>
          </a:p>
          <a:p>
            <a:r>
              <a:rPr lang="pl-PL" b="1" dirty="0" err="1"/>
              <a:t>Decapitation</a:t>
            </a:r>
            <a:r>
              <a:rPr lang="pl-PL" dirty="0"/>
              <a:t> – ścięcie głowy;</a:t>
            </a:r>
          </a:p>
          <a:p>
            <a:r>
              <a:rPr lang="pl-PL" b="1" dirty="0" err="1" smtClean="0"/>
              <a:t>Witchcraft</a:t>
            </a:r>
            <a:r>
              <a:rPr lang="pl-PL" b="1" dirty="0" smtClean="0"/>
              <a:t> </a:t>
            </a:r>
            <a:r>
              <a:rPr lang="pl-PL" dirty="0"/>
              <a:t>– czary;</a:t>
            </a:r>
          </a:p>
          <a:p>
            <a:r>
              <a:rPr lang="pl-PL" b="1" dirty="0" err="1" smtClean="0"/>
              <a:t>Lethal</a:t>
            </a:r>
            <a:r>
              <a:rPr lang="pl-PL" b="1" dirty="0" smtClean="0"/>
              <a:t> </a:t>
            </a:r>
            <a:r>
              <a:rPr lang="pl-PL" b="1" dirty="0" err="1"/>
              <a:t>injection</a:t>
            </a:r>
            <a:r>
              <a:rPr lang="pl-PL" b="1" dirty="0"/>
              <a:t> </a:t>
            </a:r>
            <a:r>
              <a:rPr lang="pl-PL" dirty="0"/>
              <a:t>– śmiertelny zastrzyk;</a:t>
            </a:r>
          </a:p>
          <a:p>
            <a:r>
              <a:rPr lang="pl-PL" b="1" dirty="0"/>
              <a:t>Life </a:t>
            </a:r>
            <a:r>
              <a:rPr lang="pl-PL" b="1" dirty="0" err="1"/>
              <a:t>imprisonment</a:t>
            </a:r>
            <a:r>
              <a:rPr lang="pl-PL" b="1" dirty="0"/>
              <a:t> </a:t>
            </a:r>
            <a:r>
              <a:rPr lang="pl-PL" dirty="0"/>
              <a:t>– kara dożywotniego pozbawienia </a:t>
            </a:r>
            <a:r>
              <a:rPr lang="pl-PL" dirty="0" smtClean="0"/>
              <a:t>wolności;</a:t>
            </a:r>
          </a:p>
          <a:p>
            <a:r>
              <a:rPr lang="pl-PL" b="1" dirty="0" err="1" smtClean="0"/>
              <a:t>Beheading</a:t>
            </a:r>
            <a:r>
              <a:rPr lang="pl-PL" dirty="0" smtClean="0"/>
              <a:t> – ściąć głowę;</a:t>
            </a:r>
          </a:p>
          <a:p>
            <a:r>
              <a:rPr lang="pl-PL" b="1" dirty="0" smtClean="0"/>
              <a:t>Sodomy</a:t>
            </a:r>
            <a:r>
              <a:rPr lang="pl-PL" dirty="0" smtClean="0"/>
              <a:t> – sodomia;</a:t>
            </a:r>
          </a:p>
          <a:p>
            <a:r>
              <a:rPr lang="pl-PL" b="1" dirty="0" err="1" smtClean="0"/>
              <a:t>Excerpt</a:t>
            </a:r>
            <a:r>
              <a:rPr lang="pl-PL" dirty="0" smtClean="0"/>
              <a:t> – wyjątek;</a:t>
            </a:r>
          </a:p>
          <a:p>
            <a:r>
              <a:rPr lang="pl-PL" b="1" dirty="0" err="1" smtClean="0"/>
              <a:t>Warfare</a:t>
            </a:r>
            <a:r>
              <a:rPr lang="pl-PL" dirty="0" smtClean="0"/>
              <a:t> – działania wojenne;</a:t>
            </a:r>
          </a:p>
          <a:p>
            <a:endParaRPr lang="pl-PL" dirty="0"/>
          </a:p>
          <a:p>
            <a:endParaRPr lang="pl-PL" dirty="0"/>
          </a:p>
        </p:txBody>
      </p:sp>
    </p:spTree>
    <p:extLst>
      <p:ext uri="{BB962C8B-B14F-4D97-AF65-F5344CB8AC3E}">
        <p14:creationId xmlns:p14="http://schemas.microsoft.com/office/powerpoint/2010/main" val="1620563513"/>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Bibliography</a:t>
            </a:r>
            <a:endParaRPr lang="pl-PL" dirty="0"/>
          </a:p>
        </p:txBody>
      </p:sp>
      <p:sp>
        <p:nvSpPr>
          <p:cNvPr id="3" name="Symbol zastępczy zawartości 2"/>
          <p:cNvSpPr>
            <a:spLocks noGrp="1"/>
          </p:cNvSpPr>
          <p:nvPr>
            <p:ph idx="1"/>
          </p:nvPr>
        </p:nvSpPr>
        <p:spPr/>
        <p:txBody>
          <a:bodyPr/>
          <a:lstStyle/>
          <a:p>
            <a:r>
              <a:rPr lang="pl-PL" dirty="0" smtClean="0">
                <a:hlinkClick r:id="rId3"/>
              </a:rPr>
              <a:t>www.wikipedia.pl</a:t>
            </a:r>
            <a:endParaRPr lang="pl-PL" dirty="0" smtClean="0"/>
          </a:p>
          <a:p>
            <a:r>
              <a:rPr lang="pl-PL" dirty="0" smtClean="0">
                <a:hlinkClick r:id="rId4"/>
              </a:rPr>
              <a:t>www.en.wikipedia.org</a:t>
            </a:r>
            <a:endParaRPr lang="pl-PL" dirty="0" smtClean="0"/>
          </a:p>
          <a:p>
            <a:r>
              <a:rPr lang="pl-PL" dirty="0" smtClean="0">
                <a:hlinkClick r:id="rId5"/>
              </a:rPr>
              <a:t>www.amnesty.org.pl</a:t>
            </a:r>
            <a:endParaRPr lang="pl-PL" dirty="0" smtClean="0"/>
          </a:p>
          <a:p>
            <a:r>
              <a:rPr lang="pl-PL" dirty="0" smtClean="0">
                <a:hlinkClick r:id="rId6"/>
              </a:rPr>
              <a:t>www.deathpenaltyinfo.org</a:t>
            </a:r>
            <a:endParaRPr lang="pl-PL" dirty="0" smtClean="0"/>
          </a:p>
          <a:p>
            <a:r>
              <a:rPr lang="pl-PL" smtClean="0">
                <a:hlinkClick r:id="rId7"/>
              </a:rPr>
              <a:t>www.grupahoryzont.pl</a:t>
            </a:r>
            <a:endParaRPr lang="pl-PL" smtClean="0"/>
          </a:p>
          <a:p>
            <a:pPr indent="0">
              <a:buNone/>
            </a:pPr>
            <a:endParaRPr lang="pl-PL" dirty="0" smtClean="0"/>
          </a:p>
          <a:p>
            <a:pPr indent="0">
              <a:buNone/>
            </a:pPr>
            <a:endParaRPr lang="en-GB" dirty="0" smtClean="0"/>
          </a:p>
        </p:txBody>
      </p:sp>
    </p:spTree>
    <p:extLst>
      <p:ext uri="{BB962C8B-B14F-4D97-AF65-F5344CB8AC3E}">
        <p14:creationId xmlns:p14="http://schemas.microsoft.com/office/powerpoint/2010/main" val="252334412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295400"/>
            <a:ext cx="7056784" cy="685800"/>
          </a:xfrm>
        </p:spPr>
        <p:txBody>
          <a:bodyPr>
            <a:normAutofit/>
          </a:bodyPr>
          <a:lstStyle/>
          <a:p>
            <a:r>
              <a:rPr lang="pl-PL" sz="2800" dirty="0" err="1" smtClean="0"/>
              <a:t>Death</a:t>
            </a:r>
            <a:r>
              <a:rPr lang="pl-PL" sz="2800" dirty="0" smtClean="0"/>
              <a:t> </a:t>
            </a:r>
            <a:r>
              <a:rPr lang="pl-PL" sz="2800" dirty="0" err="1" smtClean="0"/>
              <a:t>penalty</a:t>
            </a:r>
            <a:r>
              <a:rPr lang="pl-PL" sz="2800" dirty="0" smtClean="0"/>
              <a:t> - </a:t>
            </a:r>
            <a:r>
              <a:rPr lang="pl-PL" sz="2800" dirty="0" err="1" smtClean="0"/>
              <a:t>definition</a:t>
            </a:r>
            <a:endParaRPr lang="pl-PL" sz="2800" dirty="0"/>
          </a:p>
        </p:txBody>
      </p:sp>
      <p:sp>
        <p:nvSpPr>
          <p:cNvPr id="3" name="Symbol zastępczy zawartości 2"/>
          <p:cNvSpPr>
            <a:spLocks noGrp="1"/>
          </p:cNvSpPr>
          <p:nvPr>
            <p:ph idx="1"/>
          </p:nvPr>
        </p:nvSpPr>
        <p:spPr/>
        <p:txBody>
          <a:bodyPr/>
          <a:lstStyle/>
          <a:p>
            <a:pPr indent="0">
              <a:buNone/>
            </a:pPr>
            <a:r>
              <a:rPr lang="pl-PL" dirty="0" smtClean="0"/>
              <a:t>The</a:t>
            </a:r>
            <a:r>
              <a:rPr lang="en-US" dirty="0" smtClean="0"/>
              <a:t> </a:t>
            </a:r>
            <a:r>
              <a:rPr lang="en-US" dirty="0"/>
              <a:t>punishment consists in the deprivation of life of the offender used since the beginnings of the law differently depending on countries' legal systems and periods, mostly for acts universally understood as crimes, such as murder or treason, but also for minor crimes, including directed against property or even moral transgressions, such as </a:t>
            </a:r>
            <a:r>
              <a:rPr lang="en-US" dirty="0" smtClean="0"/>
              <a:t>adultery</a:t>
            </a:r>
            <a:r>
              <a:rPr lang="pl-PL" dirty="0" smtClean="0"/>
              <a:t>. It was </a:t>
            </a:r>
            <a:r>
              <a:rPr lang="pl-PL" dirty="0" err="1" smtClean="0"/>
              <a:t>or</a:t>
            </a:r>
            <a:r>
              <a:rPr lang="pl-PL" dirty="0" smtClean="0"/>
              <a:t> </a:t>
            </a:r>
            <a:r>
              <a:rPr lang="pl-PL" dirty="0" err="1" smtClean="0"/>
              <a:t>is</a:t>
            </a:r>
            <a:r>
              <a:rPr lang="pl-PL" dirty="0" smtClean="0"/>
              <a:t> </a:t>
            </a:r>
            <a:r>
              <a:rPr lang="pl-PL" dirty="0" err="1" smtClean="0"/>
              <a:t>also</a:t>
            </a:r>
            <a:r>
              <a:rPr lang="pl-PL" dirty="0" smtClean="0"/>
              <a:t> </a:t>
            </a:r>
            <a:r>
              <a:rPr lang="pl-PL" dirty="0" err="1" smtClean="0"/>
              <a:t>written</a:t>
            </a:r>
            <a:r>
              <a:rPr lang="pl-PL" dirty="0" smtClean="0"/>
              <a:t> in the </a:t>
            </a:r>
            <a:r>
              <a:rPr lang="pl-PL" dirty="0" err="1" smtClean="0"/>
              <a:t>religious</a:t>
            </a:r>
            <a:r>
              <a:rPr lang="pl-PL" dirty="0" smtClean="0"/>
              <a:t> </a:t>
            </a:r>
            <a:r>
              <a:rPr lang="pl-PL" dirty="0" err="1" smtClean="0"/>
              <a:t>laws</a:t>
            </a:r>
            <a:r>
              <a:rPr lang="pl-PL" dirty="0" smtClean="0"/>
              <a:t> of </a:t>
            </a:r>
            <a:r>
              <a:rPr lang="pl-PL" dirty="0" err="1" smtClean="0"/>
              <a:t>different</a:t>
            </a:r>
            <a:r>
              <a:rPr lang="pl-PL" dirty="0" smtClean="0"/>
              <a:t> </a:t>
            </a:r>
            <a:r>
              <a:rPr lang="pl-PL" dirty="0" err="1" smtClean="0"/>
              <a:t>denominations</a:t>
            </a:r>
            <a:r>
              <a:rPr lang="pl-PL" dirty="0" smtClean="0"/>
              <a:t>.</a:t>
            </a:r>
            <a:endParaRPr lang="pl-PL" dirty="0"/>
          </a:p>
        </p:txBody>
      </p:sp>
    </p:spTree>
    <p:extLst>
      <p:ext uri="{BB962C8B-B14F-4D97-AF65-F5344CB8AC3E}">
        <p14:creationId xmlns:p14="http://schemas.microsoft.com/office/powerpoint/2010/main" val="373295467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800" dirty="0" smtClean="0"/>
              <a:t>A </a:t>
            </a:r>
            <a:r>
              <a:rPr lang="pl-PL" sz="2800" dirty="0" err="1" smtClean="0"/>
              <a:t>Few</a:t>
            </a:r>
            <a:r>
              <a:rPr lang="pl-PL" sz="2800" dirty="0" smtClean="0"/>
              <a:t> </a:t>
            </a:r>
            <a:r>
              <a:rPr lang="pl-PL" sz="2800" dirty="0" err="1" smtClean="0"/>
              <a:t>words</a:t>
            </a:r>
            <a:r>
              <a:rPr lang="pl-PL" sz="2800" dirty="0" smtClean="0"/>
              <a:t> </a:t>
            </a:r>
            <a:r>
              <a:rPr lang="pl-PL" sz="2800" dirty="0" err="1" smtClean="0"/>
              <a:t>about</a:t>
            </a:r>
            <a:r>
              <a:rPr lang="pl-PL" sz="2800" dirty="0" smtClean="0"/>
              <a:t> </a:t>
            </a:r>
            <a:r>
              <a:rPr lang="pl-PL" sz="2800" dirty="0" err="1" smtClean="0"/>
              <a:t>history</a:t>
            </a:r>
            <a:endParaRPr lang="pl-PL" sz="2800" dirty="0"/>
          </a:p>
        </p:txBody>
      </p:sp>
      <p:sp>
        <p:nvSpPr>
          <p:cNvPr id="3" name="Symbol zastępczy zawartości 2"/>
          <p:cNvSpPr>
            <a:spLocks noGrp="1"/>
          </p:cNvSpPr>
          <p:nvPr>
            <p:ph idx="1"/>
          </p:nvPr>
        </p:nvSpPr>
        <p:spPr/>
        <p:txBody>
          <a:bodyPr>
            <a:normAutofit/>
          </a:bodyPr>
          <a:lstStyle/>
          <a:p>
            <a:pPr indent="0">
              <a:buNone/>
            </a:pPr>
            <a:r>
              <a:rPr lang="en-US" dirty="0"/>
              <a:t>The death penalty was in force </a:t>
            </a:r>
            <a:r>
              <a:rPr lang="en-US" dirty="0" smtClean="0"/>
              <a:t>across </a:t>
            </a:r>
            <a:r>
              <a:rPr lang="en-US" dirty="0"/>
              <a:t>the entire known history. Draconian laws </a:t>
            </a:r>
            <a:r>
              <a:rPr lang="en-US" dirty="0" smtClean="0"/>
              <a:t>provide</a:t>
            </a:r>
            <a:r>
              <a:rPr lang="pl-PL" dirty="0" smtClean="0"/>
              <a:t>d</a:t>
            </a:r>
            <a:r>
              <a:rPr lang="en-US" dirty="0" smtClean="0"/>
              <a:t> </a:t>
            </a:r>
            <a:r>
              <a:rPr lang="en-US" dirty="0"/>
              <a:t>for the death penalty for most - even minor - offenses. Leopoldina abolished the death penalty for the first time in the history of </a:t>
            </a:r>
            <a:r>
              <a:rPr lang="en-US" dirty="0" smtClean="0"/>
              <a:t>law</a:t>
            </a:r>
            <a:r>
              <a:rPr lang="pl-PL" dirty="0" smtClean="0"/>
              <a:t>.  </a:t>
            </a:r>
            <a:r>
              <a:rPr lang="en-US" dirty="0" smtClean="0"/>
              <a:t>By </a:t>
            </a:r>
            <a:r>
              <a:rPr lang="en-US" dirty="0"/>
              <a:t>the end of the twentieth century most democratic countries abolished the death penalty. Currently, the death penalty is mainly used by undemocratic regimes and in the United States, Japan, South Korea, Singapore, Taiwan, Malaysia and India.</a:t>
            </a:r>
            <a:endParaRPr lang="pl-PL" dirty="0" smtClean="0"/>
          </a:p>
          <a:p>
            <a:pPr indent="0">
              <a:buNone/>
            </a:pPr>
            <a:endParaRPr lang="pl-PL" dirty="0" smtClean="0"/>
          </a:p>
        </p:txBody>
      </p:sp>
    </p:spTree>
    <p:extLst>
      <p:ext uri="{BB962C8B-B14F-4D97-AF65-F5344CB8AC3E}">
        <p14:creationId xmlns:p14="http://schemas.microsoft.com/office/powerpoint/2010/main" val="199057920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3"/>
          </p:nvPr>
        </p:nvSpPr>
        <p:spPr>
          <a:xfrm>
            <a:off x="1371600" y="2438400"/>
            <a:ext cx="3416424" cy="3124200"/>
          </a:xfrm>
        </p:spPr>
        <p:txBody>
          <a:bodyPr>
            <a:normAutofit fontScale="85000" lnSpcReduction="20000"/>
          </a:bodyPr>
          <a:lstStyle/>
          <a:p>
            <a:pPr indent="0">
              <a:buNone/>
            </a:pPr>
            <a:r>
              <a:rPr lang="en-US" dirty="0"/>
              <a:t>In 1977, Amnesty </a:t>
            </a:r>
            <a:r>
              <a:rPr lang="en-US" dirty="0" smtClean="0"/>
              <a:t>International </a:t>
            </a:r>
            <a:r>
              <a:rPr lang="en-US" dirty="0"/>
              <a:t>launched a campaign against the death penalty. By the end of the twentieth century most democratic countries abolished the death penalty. 36 countries actively practice capital punishment, 103 countries have completely abolished it de jure for all crimes, 6 have abolished it for ordinary crimes </a:t>
            </a:r>
            <a:r>
              <a:rPr lang="en-US" dirty="0" err="1" smtClean="0"/>
              <a:t>onl</a:t>
            </a:r>
            <a:r>
              <a:rPr lang="pl-PL" dirty="0" smtClean="0"/>
              <a:t>y </a:t>
            </a:r>
            <a:r>
              <a:rPr lang="en-US" dirty="0" smtClean="0"/>
              <a:t>and </a:t>
            </a:r>
            <a:r>
              <a:rPr lang="en-US" dirty="0"/>
              <a:t>50 have abolished it de </a:t>
            </a:r>
            <a:r>
              <a:rPr lang="en-US" dirty="0" smtClean="0"/>
              <a:t>facto</a:t>
            </a:r>
            <a:r>
              <a:rPr lang="pl-PL" dirty="0" smtClean="0"/>
              <a:t>.</a:t>
            </a:r>
            <a:endParaRPr lang="pl-PL" dirty="0"/>
          </a:p>
        </p:txBody>
      </p:sp>
      <p:sp>
        <p:nvSpPr>
          <p:cNvPr id="2" name="Tytuł 1"/>
          <p:cNvSpPr>
            <a:spLocks noGrp="1"/>
          </p:cNvSpPr>
          <p:nvPr>
            <p:ph type="title"/>
          </p:nvPr>
        </p:nvSpPr>
        <p:spPr/>
        <p:txBody>
          <a:bodyPr>
            <a:normAutofit fontScale="90000"/>
          </a:bodyPr>
          <a:lstStyle/>
          <a:p>
            <a:r>
              <a:rPr lang="pl-PL" sz="2800" dirty="0" smtClean="0"/>
              <a:t>A </a:t>
            </a:r>
            <a:r>
              <a:rPr lang="pl-PL" sz="2800" dirty="0" err="1" smtClean="0"/>
              <a:t>Few</a:t>
            </a:r>
            <a:r>
              <a:rPr lang="pl-PL" sz="2800" dirty="0" smtClean="0"/>
              <a:t> </a:t>
            </a:r>
            <a:r>
              <a:rPr lang="pl-PL" sz="2800" dirty="0" err="1" smtClean="0"/>
              <a:t>words</a:t>
            </a:r>
            <a:r>
              <a:rPr lang="pl-PL" sz="2800" dirty="0" smtClean="0"/>
              <a:t> </a:t>
            </a:r>
            <a:r>
              <a:rPr lang="pl-PL" sz="2800" dirty="0" err="1" smtClean="0"/>
              <a:t>about</a:t>
            </a:r>
            <a:r>
              <a:rPr lang="pl-PL" sz="2800" dirty="0" smtClean="0"/>
              <a:t> </a:t>
            </a:r>
            <a:r>
              <a:rPr lang="pl-PL" sz="2800" dirty="0" err="1" smtClean="0"/>
              <a:t>history</a:t>
            </a:r>
            <a:endParaRPr lang="pl-PL" sz="2800" dirty="0"/>
          </a:p>
        </p:txBody>
      </p:sp>
      <p:pic>
        <p:nvPicPr>
          <p:cNvPr id="6" name="Symbol zastępczy zawartości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932040" y="2420888"/>
            <a:ext cx="3056827" cy="2910631"/>
          </a:xfrm>
        </p:spPr>
      </p:pic>
    </p:spTree>
    <p:extLst>
      <p:ext uri="{BB962C8B-B14F-4D97-AF65-F5344CB8AC3E}">
        <p14:creationId xmlns:p14="http://schemas.microsoft.com/office/powerpoint/2010/main" val="2575817445"/>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1371600" y="2438400"/>
            <a:ext cx="3704456" cy="3124200"/>
          </a:xfrm>
        </p:spPr>
        <p:txBody>
          <a:bodyPr>
            <a:normAutofit lnSpcReduction="10000"/>
          </a:bodyPr>
          <a:lstStyle/>
          <a:p>
            <a:pPr indent="0">
              <a:buNone/>
            </a:pPr>
            <a:r>
              <a:rPr lang="pl-PL" b="1" dirty="0" err="1" smtClean="0"/>
              <a:t>Severe</a:t>
            </a:r>
            <a:r>
              <a:rPr lang="pl-PL" b="1" dirty="0" smtClean="0"/>
              <a:t> </a:t>
            </a:r>
            <a:r>
              <a:rPr lang="pl-PL" b="1" dirty="0" err="1" smtClean="0"/>
              <a:t>historical</a:t>
            </a:r>
            <a:r>
              <a:rPr lang="pl-PL" b="1" dirty="0" smtClean="0"/>
              <a:t> </a:t>
            </a:r>
            <a:r>
              <a:rPr lang="pl-PL" b="1" dirty="0" err="1" smtClean="0"/>
              <a:t>penalties</a:t>
            </a:r>
            <a:r>
              <a:rPr lang="pl-PL" b="1" dirty="0" smtClean="0"/>
              <a:t> </a:t>
            </a:r>
            <a:r>
              <a:rPr lang="pl-PL" b="1" dirty="0" err="1" smtClean="0"/>
              <a:t>include</a:t>
            </a:r>
            <a:r>
              <a:rPr lang="pl-PL" b="1" dirty="0" smtClean="0"/>
              <a:t>:</a:t>
            </a:r>
          </a:p>
          <a:p>
            <a:pPr marL="285750" indent="-285750"/>
            <a:r>
              <a:rPr lang="pl-PL" dirty="0" err="1"/>
              <a:t>Breaking</a:t>
            </a:r>
            <a:r>
              <a:rPr lang="pl-PL" dirty="0"/>
              <a:t> by </a:t>
            </a:r>
            <a:r>
              <a:rPr lang="pl-PL" dirty="0" err="1" smtClean="0"/>
              <a:t>wheel</a:t>
            </a:r>
            <a:r>
              <a:rPr lang="pl-PL" dirty="0" smtClean="0"/>
              <a:t>,</a:t>
            </a:r>
          </a:p>
          <a:p>
            <a:pPr marL="285750" indent="-285750"/>
            <a:r>
              <a:rPr lang="pl-PL" dirty="0" err="1" smtClean="0"/>
              <a:t>Boiling</a:t>
            </a:r>
            <a:r>
              <a:rPr lang="pl-PL" dirty="0" smtClean="0"/>
              <a:t> to </a:t>
            </a:r>
            <a:r>
              <a:rPr lang="pl-PL" dirty="0" err="1" smtClean="0"/>
              <a:t>death</a:t>
            </a:r>
            <a:r>
              <a:rPr lang="pl-PL" dirty="0" smtClean="0"/>
              <a:t>,</a:t>
            </a:r>
          </a:p>
          <a:p>
            <a:pPr marL="285750" indent="-285750"/>
            <a:r>
              <a:rPr lang="pl-PL" dirty="0" err="1" smtClean="0"/>
              <a:t>Slow</a:t>
            </a:r>
            <a:r>
              <a:rPr lang="pl-PL" dirty="0" smtClean="0"/>
              <a:t> </a:t>
            </a:r>
            <a:r>
              <a:rPr lang="pl-PL" dirty="0" err="1" smtClean="0"/>
              <a:t>slicing</a:t>
            </a:r>
            <a:r>
              <a:rPr lang="pl-PL" dirty="0" smtClean="0"/>
              <a:t>,</a:t>
            </a:r>
          </a:p>
          <a:p>
            <a:pPr marL="285750" indent="-285750"/>
            <a:r>
              <a:rPr lang="pl-PL" dirty="0" err="1" smtClean="0"/>
              <a:t>Disembowelment</a:t>
            </a:r>
            <a:r>
              <a:rPr lang="pl-PL" dirty="0" smtClean="0"/>
              <a:t>,</a:t>
            </a:r>
          </a:p>
          <a:p>
            <a:pPr marL="285750" indent="-285750"/>
            <a:r>
              <a:rPr lang="pl-PL" dirty="0" err="1" smtClean="0"/>
              <a:t>Crucifixion</a:t>
            </a:r>
            <a:r>
              <a:rPr lang="pl-PL" dirty="0" smtClean="0"/>
              <a:t>,</a:t>
            </a:r>
          </a:p>
          <a:p>
            <a:pPr marL="285750" indent="-285750"/>
            <a:r>
              <a:rPr lang="pl-PL" dirty="0" err="1" smtClean="0"/>
              <a:t>Impalement</a:t>
            </a:r>
            <a:r>
              <a:rPr lang="pl-PL" dirty="0" smtClean="0"/>
              <a:t>, </a:t>
            </a:r>
          </a:p>
          <a:p>
            <a:pPr marL="285750" indent="-285750"/>
            <a:endParaRPr lang="pl-PL" dirty="0" smtClean="0"/>
          </a:p>
          <a:p>
            <a:pPr marL="285750" indent="-285750"/>
            <a:endParaRPr lang="pl-PL" dirty="0" smtClean="0"/>
          </a:p>
          <a:p>
            <a:pPr marL="285750" indent="-285750"/>
            <a:endParaRPr lang="pl-PL" dirty="0"/>
          </a:p>
        </p:txBody>
      </p:sp>
      <p:sp>
        <p:nvSpPr>
          <p:cNvPr id="2" name="Tytuł 1"/>
          <p:cNvSpPr>
            <a:spLocks noGrp="1"/>
          </p:cNvSpPr>
          <p:nvPr>
            <p:ph type="title"/>
          </p:nvPr>
        </p:nvSpPr>
        <p:spPr/>
        <p:txBody>
          <a:bodyPr>
            <a:noAutofit/>
          </a:bodyPr>
          <a:lstStyle/>
          <a:p>
            <a:r>
              <a:rPr lang="pl-PL" sz="2800" dirty="0" err="1" smtClean="0"/>
              <a:t>Severe</a:t>
            </a:r>
            <a:r>
              <a:rPr lang="pl-PL" sz="2800" dirty="0" smtClean="0"/>
              <a:t> </a:t>
            </a:r>
            <a:r>
              <a:rPr lang="pl-PL" sz="2800" dirty="0" err="1" smtClean="0"/>
              <a:t>historical</a:t>
            </a:r>
            <a:r>
              <a:rPr lang="pl-PL" sz="2800" dirty="0" smtClean="0"/>
              <a:t> </a:t>
            </a:r>
            <a:r>
              <a:rPr lang="pl-PL" sz="2800" dirty="0" err="1" smtClean="0"/>
              <a:t>penalties</a:t>
            </a:r>
            <a:endParaRPr lang="pl-PL" sz="2800" dirty="0"/>
          </a:p>
        </p:txBody>
      </p:sp>
      <p:sp>
        <p:nvSpPr>
          <p:cNvPr id="4" name="Symbol zastępczy zawartości 3"/>
          <p:cNvSpPr>
            <a:spLocks noGrp="1"/>
          </p:cNvSpPr>
          <p:nvPr>
            <p:ph sz="quarter" idx="14"/>
          </p:nvPr>
        </p:nvSpPr>
        <p:spPr>
          <a:xfrm>
            <a:off x="5220072" y="2438400"/>
            <a:ext cx="2880320" cy="3124200"/>
          </a:xfrm>
        </p:spPr>
        <p:txBody>
          <a:bodyPr>
            <a:normAutofit lnSpcReduction="10000"/>
          </a:bodyPr>
          <a:lstStyle/>
          <a:p>
            <a:endParaRPr lang="pl-PL" dirty="0" smtClean="0"/>
          </a:p>
          <a:p>
            <a:r>
              <a:rPr lang="pl-PL" dirty="0" err="1" smtClean="0"/>
              <a:t>Crushing</a:t>
            </a:r>
            <a:r>
              <a:rPr lang="pl-PL" dirty="0" smtClean="0"/>
              <a:t>,</a:t>
            </a:r>
          </a:p>
          <a:p>
            <a:r>
              <a:rPr lang="pl-PL" dirty="0" err="1" smtClean="0"/>
              <a:t>Stoning</a:t>
            </a:r>
            <a:r>
              <a:rPr lang="pl-PL" dirty="0" smtClean="0"/>
              <a:t>,</a:t>
            </a:r>
          </a:p>
          <a:p>
            <a:r>
              <a:rPr lang="pl-PL" dirty="0" err="1" smtClean="0"/>
              <a:t>Death</a:t>
            </a:r>
            <a:r>
              <a:rPr lang="pl-PL" dirty="0" smtClean="0"/>
              <a:t> by </a:t>
            </a:r>
            <a:r>
              <a:rPr lang="pl-PL" dirty="0" err="1" smtClean="0"/>
              <a:t>burning</a:t>
            </a:r>
            <a:r>
              <a:rPr lang="pl-PL" dirty="0" smtClean="0"/>
              <a:t>,</a:t>
            </a:r>
          </a:p>
          <a:p>
            <a:r>
              <a:rPr lang="pl-PL" dirty="0" err="1" smtClean="0"/>
              <a:t>Dismemberment</a:t>
            </a:r>
            <a:r>
              <a:rPr lang="pl-PL" dirty="0" smtClean="0"/>
              <a:t>,</a:t>
            </a:r>
          </a:p>
          <a:p>
            <a:r>
              <a:rPr lang="pl-PL" dirty="0" err="1" smtClean="0"/>
              <a:t>Decapitation</a:t>
            </a:r>
            <a:r>
              <a:rPr lang="pl-PL" dirty="0" smtClean="0"/>
              <a:t>,</a:t>
            </a:r>
          </a:p>
          <a:p>
            <a:r>
              <a:rPr lang="pl-PL" dirty="0" err="1" smtClean="0"/>
              <a:t>Blowing</a:t>
            </a:r>
            <a:r>
              <a:rPr lang="pl-PL" dirty="0" smtClean="0"/>
              <a:t> from a </a:t>
            </a:r>
            <a:r>
              <a:rPr lang="pl-PL" dirty="0" err="1" smtClean="0"/>
              <a:t>gun</a:t>
            </a:r>
            <a:r>
              <a:rPr lang="pl-PL" dirty="0" smtClean="0"/>
              <a:t>.</a:t>
            </a:r>
          </a:p>
          <a:p>
            <a:endParaRPr lang="pl-PL" dirty="0" smtClean="0"/>
          </a:p>
          <a:p>
            <a:endParaRPr lang="pl-PL" dirty="0"/>
          </a:p>
        </p:txBody>
      </p:sp>
    </p:spTree>
    <p:extLst>
      <p:ext uri="{BB962C8B-B14F-4D97-AF65-F5344CB8AC3E}">
        <p14:creationId xmlns:p14="http://schemas.microsoft.com/office/powerpoint/2010/main" val="203308306"/>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3608" y="2420888"/>
            <a:ext cx="3124200" cy="3099792"/>
          </a:xfrm>
        </p:spPr>
      </p:pic>
      <p:sp>
        <p:nvSpPr>
          <p:cNvPr id="5" name="Tytuł 4"/>
          <p:cNvSpPr>
            <a:spLocks noGrp="1"/>
          </p:cNvSpPr>
          <p:nvPr>
            <p:ph type="title"/>
          </p:nvPr>
        </p:nvSpPr>
        <p:spPr/>
        <p:txBody>
          <a:bodyPr>
            <a:noAutofit/>
          </a:bodyPr>
          <a:lstStyle/>
          <a:p>
            <a:r>
              <a:rPr lang="pl-PL" sz="2400" dirty="0" err="1" smtClean="0"/>
              <a:t>Breaking</a:t>
            </a:r>
            <a:r>
              <a:rPr lang="pl-PL" sz="2400" dirty="0" smtClean="0"/>
              <a:t> by </a:t>
            </a:r>
            <a:r>
              <a:rPr lang="pl-PL" sz="2400" dirty="0" err="1" smtClean="0"/>
              <a:t>wheel</a:t>
            </a:r>
            <a:r>
              <a:rPr lang="pl-PL" sz="2400" dirty="0" smtClean="0"/>
              <a:t> &amp; </a:t>
            </a:r>
            <a:br>
              <a:rPr lang="pl-PL" sz="2400" dirty="0" smtClean="0"/>
            </a:br>
            <a:r>
              <a:rPr lang="pl-PL" sz="2400" dirty="0" err="1" smtClean="0"/>
              <a:t>boiling</a:t>
            </a:r>
            <a:r>
              <a:rPr lang="pl-PL" sz="2400" dirty="0" smtClean="0"/>
              <a:t> to </a:t>
            </a:r>
            <a:r>
              <a:rPr lang="pl-PL" sz="2400" dirty="0" err="1" smtClean="0"/>
              <a:t>death</a:t>
            </a:r>
            <a:endParaRPr lang="pl-PL" sz="2400" dirty="0"/>
          </a:p>
        </p:txBody>
      </p:sp>
      <p:pic>
        <p:nvPicPr>
          <p:cNvPr id="7" name="Symbol zastępczy zawartości 6"/>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427984" y="2564904"/>
            <a:ext cx="3668249" cy="2751187"/>
          </a:xfrm>
        </p:spPr>
      </p:pic>
    </p:spTree>
    <p:extLst>
      <p:ext uri="{BB962C8B-B14F-4D97-AF65-F5344CB8AC3E}">
        <p14:creationId xmlns:p14="http://schemas.microsoft.com/office/powerpoint/2010/main" val="284220508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691680" y="2276872"/>
            <a:ext cx="2302770" cy="3391145"/>
          </a:xfrm>
        </p:spPr>
      </p:pic>
      <p:sp>
        <p:nvSpPr>
          <p:cNvPr id="4" name="Tytuł 3"/>
          <p:cNvSpPr>
            <a:spLocks noGrp="1"/>
          </p:cNvSpPr>
          <p:nvPr>
            <p:ph type="title"/>
          </p:nvPr>
        </p:nvSpPr>
        <p:spPr/>
        <p:txBody>
          <a:bodyPr>
            <a:noAutofit/>
          </a:bodyPr>
          <a:lstStyle/>
          <a:p>
            <a:r>
              <a:rPr lang="pl-PL" sz="2800" dirty="0" smtClean="0"/>
              <a:t>Lingchi &amp;</a:t>
            </a:r>
            <a:r>
              <a:rPr lang="pl-PL" sz="2800" dirty="0" err="1" smtClean="0"/>
              <a:t>Disembowelment</a:t>
            </a:r>
            <a:endParaRPr lang="pl-PL" sz="2800" dirty="0"/>
          </a:p>
        </p:txBody>
      </p:sp>
      <p:pic>
        <p:nvPicPr>
          <p:cNvPr id="8" name="Symbol zastępczy zawartości 7"/>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004048" y="2276872"/>
            <a:ext cx="2478162" cy="3456384"/>
          </a:xfrm>
        </p:spPr>
      </p:pic>
    </p:spTree>
    <p:extLst>
      <p:ext uri="{BB962C8B-B14F-4D97-AF65-F5344CB8AC3E}">
        <p14:creationId xmlns:p14="http://schemas.microsoft.com/office/powerpoint/2010/main" val="179251693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907704" y="2204864"/>
            <a:ext cx="1909956" cy="3437921"/>
          </a:xfrm>
        </p:spPr>
      </p:pic>
      <p:sp>
        <p:nvSpPr>
          <p:cNvPr id="2" name="Tytuł 1"/>
          <p:cNvSpPr>
            <a:spLocks noGrp="1"/>
          </p:cNvSpPr>
          <p:nvPr>
            <p:ph type="title"/>
          </p:nvPr>
        </p:nvSpPr>
        <p:spPr/>
        <p:txBody>
          <a:bodyPr>
            <a:normAutofit fontScale="90000"/>
          </a:bodyPr>
          <a:lstStyle/>
          <a:p>
            <a:r>
              <a:rPr lang="pl-PL" dirty="0" err="1" smtClean="0"/>
              <a:t>Crucifixion</a:t>
            </a:r>
            <a:r>
              <a:rPr lang="pl-PL" dirty="0" smtClean="0"/>
              <a:t> &amp; </a:t>
            </a:r>
            <a:r>
              <a:rPr lang="pl-PL" dirty="0" err="1" smtClean="0"/>
              <a:t>Impalement</a:t>
            </a:r>
            <a:endParaRPr lang="pl-PL" dirty="0"/>
          </a:p>
        </p:txBody>
      </p:sp>
      <p:pic>
        <p:nvPicPr>
          <p:cNvPr id="7" name="Symbol zastępczy zawartości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148064" y="2276872"/>
            <a:ext cx="2304256" cy="3341172"/>
          </a:xfrm>
        </p:spPr>
      </p:pic>
    </p:spTree>
    <p:extLst>
      <p:ext uri="{BB962C8B-B14F-4D97-AF65-F5344CB8AC3E}">
        <p14:creationId xmlns:p14="http://schemas.microsoft.com/office/powerpoint/2010/main" val="890663418"/>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856390" y="2438400"/>
            <a:ext cx="2154620" cy="3124200"/>
          </a:xfrm>
        </p:spPr>
      </p:pic>
      <p:sp>
        <p:nvSpPr>
          <p:cNvPr id="3" name="Tytuł 2"/>
          <p:cNvSpPr>
            <a:spLocks noGrp="1"/>
          </p:cNvSpPr>
          <p:nvPr>
            <p:ph type="title"/>
          </p:nvPr>
        </p:nvSpPr>
        <p:spPr/>
        <p:txBody>
          <a:bodyPr/>
          <a:lstStyle/>
          <a:p>
            <a:r>
              <a:rPr lang="pl-PL" dirty="0" err="1" smtClean="0"/>
              <a:t>Crushing</a:t>
            </a:r>
            <a:r>
              <a:rPr lang="pl-PL" dirty="0" smtClean="0"/>
              <a:t> &amp;</a:t>
            </a:r>
            <a:r>
              <a:rPr lang="pl-PL" dirty="0" err="1" smtClean="0"/>
              <a:t>Stoning</a:t>
            </a:r>
            <a:endParaRPr lang="pl-PL" dirty="0"/>
          </a:p>
        </p:txBody>
      </p:sp>
      <p:pic>
        <p:nvPicPr>
          <p:cNvPr id="6" name="Symbol zastępczy zawartości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48200" y="2741875"/>
            <a:ext cx="3124200" cy="2517249"/>
          </a:xfrm>
        </p:spPr>
      </p:pic>
    </p:spTree>
    <p:extLst>
      <p:ext uri="{BB962C8B-B14F-4D97-AF65-F5344CB8AC3E}">
        <p14:creationId xmlns:p14="http://schemas.microsoft.com/office/powerpoint/2010/main" val="3077400334"/>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skluzywny">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zarny krawat">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kskluzywny">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Couture</Template>
  <TotalTime>520</TotalTime>
  <Words>876</Words>
  <Application>Microsoft Office PowerPoint</Application>
  <PresentationFormat>Pokaz na ekranie (4:3)</PresentationFormat>
  <Paragraphs>113</Paragraphs>
  <Slides>19</Slides>
  <Notes>19</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Garamond</vt:lpstr>
      <vt:lpstr>Wingdings</vt:lpstr>
      <vt:lpstr>Ekskluzywny</vt:lpstr>
      <vt:lpstr>Death Penalty</vt:lpstr>
      <vt:lpstr>Death penalty - definition</vt:lpstr>
      <vt:lpstr>A Few words about history</vt:lpstr>
      <vt:lpstr>A Few words about history</vt:lpstr>
      <vt:lpstr>Severe historical penalties</vt:lpstr>
      <vt:lpstr>Breaking by wheel &amp;  boiling to death</vt:lpstr>
      <vt:lpstr>Lingchi &amp;Disembowelment</vt:lpstr>
      <vt:lpstr>Crucifixion &amp; Impalement</vt:lpstr>
      <vt:lpstr>Crushing &amp;Stoning</vt:lpstr>
      <vt:lpstr>Burning &amp; dismemberment</vt:lpstr>
      <vt:lpstr>Decapitation &amp; blowing from a gun</vt:lpstr>
      <vt:lpstr>Modern-day methods of death penalty</vt:lpstr>
      <vt:lpstr>Death penalty in Christianity</vt:lpstr>
      <vt:lpstr>Death Penalty in islam</vt:lpstr>
      <vt:lpstr>Death Penalty in Buddhism and Hinduism</vt:lpstr>
      <vt:lpstr>Arguments For  Capital Punishment</vt:lpstr>
      <vt:lpstr>Arguments against Death Penalty</vt:lpstr>
      <vt:lpstr>Glossary</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Penalty</dc:title>
  <dc:creator>User</dc:creator>
  <cp:lastModifiedBy>Krzysztof Tucholski</cp:lastModifiedBy>
  <cp:revision>24</cp:revision>
  <dcterms:created xsi:type="dcterms:W3CDTF">2015-06-07T09:37:38Z</dcterms:created>
  <dcterms:modified xsi:type="dcterms:W3CDTF">2015-06-13T15:27:13Z</dcterms:modified>
</cp:coreProperties>
</file>