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BC42A8E-46AA-4A5B-A7E8-5847D513364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Sekcja bez tytułu" id="{AE0FF515-C4E1-4D4E-9270-D8A85023CF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618186"/>
            <a:ext cx="8825658" cy="4700789"/>
          </a:xfrm>
        </p:spPr>
        <p:txBody>
          <a:bodyPr/>
          <a:lstStyle/>
          <a:p>
            <a:r>
              <a:rPr lang="pl-PL" sz="2800" dirty="0" smtClean="0"/>
              <a:t>Author : Damian Chanek</a:t>
            </a:r>
            <a:br>
              <a:rPr lang="pl-PL" sz="2800" dirty="0" smtClean="0"/>
            </a:br>
            <a:r>
              <a:rPr lang="pl-PL" sz="2800" dirty="0" smtClean="0"/>
              <a:t>University of Rzeszów</a:t>
            </a:r>
            <a:br>
              <a:rPr lang="pl-PL" sz="2800" dirty="0" smtClean="0"/>
            </a:br>
            <a:r>
              <a:rPr lang="pl-PL" sz="2800" dirty="0" err="1" smtClean="0"/>
              <a:t>Faculty</a:t>
            </a:r>
            <a:r>
              <a:rPr lang="pl-PL" sz="2800" dirty="0" smtClean="0"/>
              <a:t> Law and Administration</a:t>
            </a:r>
            <a:br>
              <a:rPr lang="pl-PL" sz="2800" dirty="0" smtClean="0"/>
            </a:br>
            <a:r>
              <a:rPr lang="pl-PL" sz="2800" dirty="0" smtClean="0"/>
              <a:t>3rd </a:t>
            </a:r>
            <a:r>
              <a:rPr lang="pl-PL" sz="2800" dirty="0" err="1" smtClean="0"/>
              <a:t>year</a:t>
            </a:r>
            <a:r>
              <a:rPr lang="pl-PL" sz="2800" dirty="0" smtClean="0"/>
              <a:t> law</a:t>
            </a:r>
            <a:br>
              <a:rPr lang="pl-PL" sz="2800" dirty="0" smtClean="0"/>
            </a:br>
            <a:r>
              <a:rPr lang="pl-PL" sz="2800" dirty="0" err="1" smtClean="0"/>
              <a:t>Supervisor</a:t>
            </a:r>
            <a:r>
              <a:rPr lang="pl-PL" sz="2800" dirty="0" smtClean="0"/>
              <a:t> : mgr Krzysztof Tucholski</a:t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476518"/>
            <a:ext cx="8825658" cy="2691685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sz="4800" dirty="0" smtClean="0">
                <a:solidFill>
                  <a:schemeClr val="bg1"/>
                </a:solidFill>
              </a:rPr>
              <a:t>CRIMINAL PROFILING</a:t>
            </a:r>
          </a:p>
          <a:p>
            <a:pPr algn="ctr"/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8034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Stage 4 : The criminal profile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err="1" smtClean="0"/>
              <a:t>Creating</a:t>
            </a:r>
            <a:r>
              <a:rPr lang="pl-PL" dirty="0" smtClean="0"/>
              <a:t> a </a:t>
            </a:r>
            <a:r>
              <a:rPr lang="pl-PL" dirty="0" err="1" smtClean="0"/>
              <a:t>hypothesis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the </a:t>
            </a:r>
            <a:r>
              <a:rPr lang="pl-PL" dirty="0" err="1" smtClean="0"/>
              <a:t>type</a:t>
            </a:r>
            <a:r>
              <a:rPr lang="pl-PL" dirty="0" smtClean="0"/>
              <a:t> of person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could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committed</a:t>
            </a:r>
            <a:r>
              <a:rPr lang="pl-PL" dirty="0" smtClean="0"/>
              <a:t> the </a:t>
            </a:r>
            <a:r>
              <a:rPr lang="pl-PL" dirty="0" err="1" smtClean="0"/>
              <a:t>crime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err="1" smtClean="0"/>
              <a:t>Usual</a:t>
            </a:r>
            <a:r>
              <a:rPr lang="pl-PL" dirty="0" smtClean="0"/>
              <a:t> </a:t>
            </a:r>
            <a:r>
              <a:rPr lang="pl-PL" dirty="0" err="1" smtClean="0"/>
              <a:t>desription</a:t>
            </a:r>
            <a:r>
              <a:rPr lang="pl-PL" dirty="0" smtClean="0"/>
              <a:t> </a:t>
            </a:r>
            <a:r>
              <a:rPr lang="pl-PL" dirty="0" err="1" smtClean="0"/>
              <a:t>contains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suspect’s</a:t>
            </a:r>
            <a:r>
              <a:rPr lang="pl-PL" dirty="0" smtClean="0"/>
              <a:t> : </a:t>
            </a:r>
            <a:r>
              <a:rPr lang="pl-PL" dirty="0" err="1" smtClean="0"/>
              <a:t>age</a:t>
            </a:r>
            <a:r>
              <a:rPr lang="pl-PL" dirty="0" smtClean="0"/>
              <a:t>, sex, race, </a:t>
            </a:r>
            <a:r>
              <a:rPr lang="pl-PL" dirty="0" err="1" smtClean="0"/>
              <a:t>occupation</a:t>
            </a:r>
            <a:r>
              <a:rPr lang="pl-PL" dirty="0" smtClean="0"/>
              <a:t>, IQ, </a:t>
            </a:r>
            <a:r>
              <a:rPr lang="pl-PL" dirty="0" err="1" smtClean="0"/>
              <a:t>mental</a:t>
            </a:r>
            <a:r>
              <a:rPr lang="pl-PL" dirty="0" smtClean="0"/>
              <a:t> </a:t>
            </a:r>
            <a:r>
              <a:rPr lang="pl-PL" dirty="0" err="1" smtClean="0"/>
              <a:t>health</a:t>
            </a:r>
            <a:r>
              <a:rPr lang="pl-PL" dirty="0" smtClean="0"/>
              <a:t>, family status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0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Stage</a:t>
            </a:r>
            <a:r>
              <a:rPr lang="pl-PL" dirty="0" smtClean="0"/>
              <a:t> 5 : </a:t>
            </a:r>
            <a:r>
              <a:rPr lang="pl-PL" dirty="0" err="1" smtClean="0"/>
              <a:t>Investigative</a:t>
            </a:r>
            <a:r>
              <a:rPr lang="pl-PL" dirty="0" smtClean="0"/>
              <a:t> </a:t>
            </a:r>
            <a:r>
              <a:rPr lang="pl-PL" dirty="0" err="1" smtClean="0"/>
              <a:t>use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 </a:t>
            </a:r>
            <a:r>
              <a:rPr lang="pl-PL" dirty="0" err="1" smtClean="0"/>
              <a:t>profiler’s</a:t>
            </a:r>
            <a:r>
              <a:rPr lang="pl-PL" dirty="0" smtClean="0"/>
              <a:t> report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pl-PL" dirty="0" err="1" smtClean="0"/>
              <a:t>avalaible</a:t>
            </a:r>
            <a:r>
              <a:rPr lang="pl-PL" dirty="0" smtClean="0"/>
              <a:t> to the </a:t>
            </a:r>
            <a:r>
              <a:rPr lang="pl-PL" dirty="0" err="1" smtClean="0"/>
              <a:t>investigating</a:t>
            </a:r>
            <a:r>
              <a:rPr lang="pl-PL" dirty="0" smtClean="0"/>
              <a:t> team.</a:t>
            </a:r>
          </a:p>
          <a:p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purpose</a:t>
            </a:r>
            <a:r>
              <a:rPr lang="pl-PL" dirty="0" smtClean="0"/>
              <a:t> of the profile – </a:t>
            </a:r>
            <a:r>
              <a:rPr lang="pl-PL" b="1" dirty="0" err="1" smtClean="0"/>
              <a:t>minimizing</a:t>
            </a:r>
            <a:r>
              <a:rPr lang="pl-PL" b="1" dirty="0" smtClean="0"/>
              <a:t> </a:t>
            </a:r>
            <a:r>
              <a:rPr lang="pl-PL" b="1" dirty="0" err="1" smtClean="0"/>
              <a:t>information</a:t>
            </a:r>
            <a:r>
              <a:rPr lang="pl-PL" b="1" dirty="0" smtClean="0"/>
              <a:t> </a:t>
            </a:r>
            <a:r>
              <a:rPr lang="pl-PL" b="1" dirty="0" err="1" smtClean="0"/>
              <a:t>overload</a:t>
            </a:r>
            <a:r>
              <a:rPr lang="pl-PL" b="1" dirty="0" smtClean="0"/>
              <a:t> </a:t>
            </a:r>
            <a:r>
              <a:rPr lang="pl-PL" dirty="0" smtClean="0"/>
              <a:t>– team </a:t>
            </a:r>
            <a:r>
              <a:rPr lang="pl-PL" dirty="0" err="1" smtClean="0"/>
              <a:t>investigating</a:t>
            </a:r>
            <a:r>
              <a:rPr lang="pl-PL" dirty="0" smtClean="0"/>
              <a:t> the </a:t>
            </a:r>
            <a:r>
              <a:rPr lang="pl-PL" dirty="0" err="1" smtClean="0"/>
              <a:t>crime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focus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efforts</a:t>
            </a:r>
            <a:r>
              <a:rPr lang="pl-PL" dirty="0" smtClean="0"/>
              <a:t> on </a:t>
            </a:r>
            <a:r>
              <a:rPr lang="pl-PL" dirty="0" err="1" smtClean="0"/>
              <a:t>suspects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match</a:t>
            </a:r>
            <a:r>
              <a:rPr lang="pl-PL" dirty="0" smtClean="0"/>
              <a:t> profile </a:t>
            </a:r>
            <a:r>
              <a:rPr lang="pl-PL" dirty="0" err="1" smtClean="0"/>
              <a:t>delivered</a:t>
            </a:r>
            <a:r>
              <a:rPr lang="pl-PL" dirty="0" smtClean="0"/>
              <a:t> to </a:t>
            </a:r>
            <a:r>
              <a:rPr lang="pl-PL" dirty="0" err="1" smtClean="0"/>
              <a:t>them</a:t>
            </a:r>
            <a:r>
              <a:rPr lang="pl-PL" dirty="0" smtClean="0"/>
              <a:t>. </a:t>
            </a:r>
          </a:p>
          <a:p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cases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200,000 (!) </a:t>
            </a:r>
            <a:r>
              <a:rPr lang="pl-PL" dirty="0" err="1" smtClean="0"/>
              <a:t>possible</a:t>
            </a:r>
            <a:r>
              <a:rPr lang="pl-PL" dirty="0" smtClean="0"/>
              <a:t> </a:t>
            </a:r>
            <a:r>
              <a:rPr lang="pl-PL" dirty="0" err="1" smtClean="0"/>
              <a:t>suspects</a:t>
            </a:r>
            <a:r>
              <a:rPr lang="pl-PL" dirty="0" smtClean="0"/>
              <a:t>. In </a:t>
            </a:r>
            <a:r>
              <a:rPr lang="pl-PL" dirty="0" err="1" smtClean="0"/>
              <a:t>situations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, </a:t>
            </a:r>
            <a:r>
              <a:rPr lang="pl-PL" dirty="0" err="1" smtClean="0"/>
              <a:t>description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by a </a:t>
            </a:r>
            <a:r>
              <a:rPr lang="pl-PL" dirty="0" err="1" smtClean="0"/>
              <a:t>profiler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crucial</a:t>
            </a:r>
            <a:r>
              <a:rPr lang="pl-PL" dirty="0" smtClean="0"/>
              <a:t>. </a:t>
            </a:r>
          </a:p>
          <a:p>
            <a:r>
              <a:rPr lang="pl-PL" dirty="0" smtClean="0"/>
              <a:t>Profile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a </a:t>
            </a:r>
            <a:r>
              <a:rPr lang="pl-PL" dirty="0" err="1" smtClean="0"/>
              <a:t>valuable</a:t>
            </a:r>
            <a:r>
              <a:rPr lang="pl-PL" dirty="0" smtClean="0"/>
              <a:t> </a:t>
            </a:r>
            <a:r>
              <a:rPr lang="pl-PL" dirty="0" err="1" smtClean="0"/>
              <a:t>tool</a:t>
            </a:r>
            <a:r>
              <a:rPr lang="pl-PL" dirty="0" smtClean="0"/>
              <a:t> in </a:t>
            </a:r>
            <a:r>
              <a:rPr lang="pl-PL" dirty="0" err="1" smtClean="0"/>
              <a:t>determining</a:t>
            </a:r>
            <a:r>
              <a:rPr lang="pl-PL" dirty="0" smtClean="0"/>
              <a:t>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interrogation</a:t>
            </a:r>
            <a:r>
              <a:rPr lang="pl-PL" dirty="0" smtClean="0"/>
              <a:t> </a:t>
            </a:r>
            <a:r>
              <a:rPr lang="pl-PL" dirty="0" err="1" smtClean="0"/>
              <a:t>strategy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942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Criminal profiling in Poland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Relatively</a:t>
            </a:r>
            <a:r>
              <a:rPr lang="pl-PL" dirty="0" smtClean="0"/>
              <a:t> </a:t>
            </a:r>
            <a:r>
              <a:rPr lang="pl-PL" dirty="0" err="1" smtClean="0"/>
              <a:t>new</a:t>
            </a:r>
            <a:r>
              <a:rPr lang="pl-PL" dirty="0" smtClean="0"/>
              <a:t> and </a:t>
            </a:r>
            <a:r>
              <a:rPr lang="pl-PL" dirty="0" err="1" smtClean="0"/>
              <a:t>barely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Questioned</a:t>
            </a:r>
            <a:r>
              <a:rPr lang="pl-PL" dirty="0" smtClean="0"/>
              <a:t> by </a:t>
            </a:r>
            <a:r>
              <a:rPr lang="pl-PL" dirty="0" err="1" smtClean="0"/>
              <a:t>experts</a:t>
            </a:r>
            <a:r>
              <a:rPr lang="pl-PL" dirty="0"/>
              <a:t> </a:t>
            </a:r>
            <a:r>
              <a:rPr lang="pl-PL" dirty="0" err="1" smtClean="0"/>
              <a:t>because</a:t>
            </a:r>
            <a:r>
              <a:rPr lang="pl-PL" dirty="0" smtClean="0"/>
              <a:t> of </a:t>
            </a: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potential</a:t>
            </a:r>
            <a:r>
              <a:rPr lang="pl-PL" dirty="0" smtClean="0"/>
              <a:t> to </a:t>
            </a:r>
            <a:r>
              <a:rPr lang="pl-PL" dirty="0" err="1" smtClean="0"/>
              <a:t>derail</a:t>
            </a:r>
            <a:r>
              <a:rPr lang="pl-PL" dirty="0" smtClean="0"/>
              <a:t> </a:t>
            </a:r>
            <a:r>
              <a:rPr lang="pl-PL" dirty="0" err="1" smtClean="0"/>
              <a:t>whole</a:t>
            </a:r>
            <a:r>
              <a:rPr lang="pl-PL" dirty="0" smtClean="0"/>
              <a:t> </a:t>
            </a:r>
            <a:r>
              <a:rPr lang="pl-PL" dirty="0" err="1" smtClean="0"/>
              <a:t>investigations</a:t>
            </a:r>
            <a:r>
              <a:rPr lang="pl-PL" dirty="0" smtClean="0"/>
              <a:t> by </a:t>
            </a:r>
            <a:r>
              <a:rPr lang="pl-PL" dirty="0" err="1" smtClean="0"/>
              <a:t>pointing</a:t>
            </a:r>
            <a:r>
              <a:rPr lang="pl-PL" dirty="0" smtClean="0"/>
              <a:t> on a </a:t>
            </a:r>
            <a:r>
              <a:rPr lang="pl-PL" dirty="0" err="1" smtClean="0"/>
              <a:t>wrong</a:t>
            </a:r>
            <a:r>
              <a:rPr lang="pl-PL" dirty="0" smtClean="0"/>
              <a:t> </a:t>
            </a:r>
            <a:r>
              <a:rPr lang="pl-PL" dirty="0" err="1" smtClean="0"/>
              <a:t>type</a:t>
            </a:r>
            <a:r>
              <a:rPr lang="pl-PL" dirty="0" smtClean="0"/>
              <a:t> of </a:t>
            </a:r>
            <a:r>
              <a:rPr lang="pl-PL" dirty="0" err="1" smtClean="0"/>
              <a:t>suspect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Profilers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looked</a:t>
            </a:r>
            <a:r>
              <a:rPr lang="pl-PL" dirty="0" smtClean="0"/>
              <a:t> down on.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116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,, Inkasent z Małopolski”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case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occured</a:t>
            </a:r>
            <a:r>
              <a:rPr lang="pl-PL" dirty="0" smtClean="0"/>
              <a:t> in 1997 – </a:t>
            </a:r>
            <a:r>
              <a:rPr lang="pl-PL" dirty="0" err="1" smtClean="0"/>
              <a:t>suspect</a:t>
            </a:r>
            <a:r>
              <a:rPr lang="pl-PL" dirty="0" smtClean="0"/>
              <a:t> Wojciech B was </a:t>
            </a:r>
            <a:r>
              <a:rPr lang="pl-PL" dirty="0" err="1" smtClean="0"/>
              <a:t>accused</a:t>
            </a:r>
            <a:r>
              <a:rPr lang="pl-PL" dirty="0" smtClean="0"/>
              <a:t> of </a:t>
            </a:r>
            <a:r>
              <a:rPr lang="pl-PL" dirty="0" err="1" smtClean="0"/>
              <a:t>being</a:t>
            </a:r>
            <a:r>
              <a:rPr lang="pl-PL" dirty="0" smtClean="0"/>
              <a:t> a serial </a:t>
            </a:r>
            <a:r>
              <a:rPr lang="pl-PL" dirty="0" err="1" smtClean="0"/>
              <a:t>killer</a:t>
            </a:r>
            <a:r>
              <a:rPr lang="pl-PL" dirty="0" smtClean="0"/>
              <a:t>.</a:t>
            </a:r>
          </a:p>
          <a:p>
            <a:r>
              <a:rPr lang="pl-PL" dirty="0" smtClean="0"/>
              <a:t>Prof. Gierowski </a:t>
            </a:r>
            <a:r>
              <a:rPr lang="pl-PL" dirty="0" err="1" smtClean="0"/>
              <a:t>created</a:t>
            </a:r>
            <a:r>
              <a:rPr lang="pl-PL" dirty="0" smtClean="0"/>
              <a:t>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opinion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a </a:t>
            </a:r>
            <a:r>
              <a:rPr lang="pl-PL" dirty="0" err="1" smtClean="0"/>
              <a:t>type</a:t>
            </a:r>
            <a:r>
              <a:rPr lang="pl-PL" dirty="0" smtClean="0"/>
              <a:t> of person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could</a:t>
            </a:r>
            <a:r>
              <a:rPr lang="pl-PL" dirty="0" smtClean="0"/>
              <a:t> </a:t>
            </a:r>
            <a:r>
              <a:rPr lang="pl-PL" dirty="0" err="1" smtClean="0"/>
              <a:t>commit</a:t>
            </a:r>
            <a:r>
              <a:rPr lang="pl-PL" dirty="0" smtClean="0"/>
              <a:t> </a:t>
            </a:r>
            <a:r>
              <a:rPr lang="pl-PL" dirty="0" err="1" smtClean="0"/>
              <a:t>those</a:t>
            </a:r>
            <a:r>
              <a:rPr lang="pl-PL" dirty="0" smtClean="0"/>
              <a:t> </a:t>
            </a:r>
            <a:r>
              <a:rPr lang="pl-PL" dirty="0" err="1" smtClean="0"/>
              <a:t>crimes</a:t>
            </a:r>
            <a:r>
              <a:rPr lang="pl-PL" dirty="0" smtClean="0"/>
              <a:t>.</a:t>
            </a:r>
          </a:p>
          <a:p>
            <a:r>
              <a:rPr lang="pl-PL" dirty="0" smtClean="0"/>
              <a:t>Profile </a:t>
            </a:r>
            <a:r>
              <a:rPr lang="pl-PL" dirty="0" err="1" smtClean="0"/>
              <a:t>matched</a:t>
            </a:r>
            <a:r>
              <a:rPr lang="pl-PL" dirty="0" smtClean="0"/>
              <a:t> a </a:t>
            </a:r>
            <a:r>
              <a:rPr lang="pl-PL" dirty="0" err="1" smtClean="0"/>
              <a:t>psychological</a:t>
            </a:r>
            <a:r>
              <a:rPr lang="pl-PL" dirty="0" smtClean="0"/>
              <a:t> </a:t>
            </a:r>
            <a:r>
              <a:rPr lang="pl-PL" dirty="0" err="1" smtClean="0"/>
              <a:t>evaluation</a:t>
            </a:r>
            <a:r>
              <a:rPr lang="pl-PL" dirty="0" smtClean="0"/>
              <a:t> </a:t>
            </a:r>
            <a:r>
              <a:rPr lang="pl-PL" dirty="0" err="1" smtClean="0"/>
              <a:t>done</a:t>
            </a:r>
            <a:r>
              <a:rPr lang="pl-PL" dirty="0" smtClean="0"/>
              <a:t> </a:t>
            </a:r>
            <a:r>
              <a:rPr lang="pl-PL" dirty="0"/>
              <a:t>by </a:t>
            </a:r>
            <a:r>
              <a:rPr lang="pl-PL" dirty="0" err="1" smtClean="0"/>
              <a:t>psychiatrists</a:t>
            </a:r>
            <a:r>
              <a:rPr lang="pl-PL" dirty="0" smtClean="0"/>
              <a:t>. </a:t>
            </a:r>
          </a:p>
          <a:p>
            <a:r>
              <a:rPr lang="pl-PL" dirty="0" smtClean="0"/>
              <a:t>Wojciech B. was </a:t>
            </a:r>
            <a:r>
              <a:rPr lang="pl-PL" dirty="0" err="1" smtClean="0"/>
              <a:t>found</a:t>
            </a:r>
            <a:r>
              <a:rPr lang="pl-PL" dirty="0" smtClean="0"/>
              <a:t> not </a:t>
            </a:r>
            <a:r>
              <a:rPr lang="pl-PL" dirty="0" err="1" smtClean="0"/>
              <a:t>guilty</a:t>
            </a:r>
            <a:r>
              <a:rPr lang="pl-PL" dirty="0" smtClean="0"/>
              <a:t> </a:t>
            </a:r>
            <a:r>
              <a:rPr lang="pl-PL" dirty="0" err="1" smtClean="0"/>
              <a:t>because</a:t>
            </a:r>
            <a:r>
              <a:rPr lang="pl-PL" dirty="0" smtClean="0"/>
              <a:t> of the </a:t>
            </a:r>
            <a:r>
              <a:rPr lang="pl-PL" dirty="0" err="1" smtClean="0"/>
              <a:t>lack</a:t>
            </a:r>
            <a:r>
              <a:rPr lang="pl-PL" dirty="0" smtClean="0"/>
              <a:t> of </a:t>
            </a:r>
            <a:r>
              <a:rPr lang="pl-PL" dirty="0" err="1" smtClean="0"/>
              <a:t>physical</a:t>
            </a:r>
            <a:r>
              <a:rPr lang="pl-PL" dirty="0" smtClean="0"/>
              <a:t> </a:t>
            </a:r>
            <a:r>
              <a:rPr lang="pl-PL" dirty="0" err="1" smtClean="0"/>
              <a:t>evidence</a:t>
            </a:r>
            <a:r>
              <a:rPr lang="pl-PL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26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Interesting</a:t>
            </a:r>
            <a:r>
              <a:rPr lang="pl-PL" dirty="0" smtClean="0"/>
              <a:t> </a:t>
            </a:r>
            <a:r>
              <a:rPr lang="pl-PL" dirty="0" err="1" smtClean="0"/>
              <a:t>criminal</a:t>
            </a:r>
            <a:r>
              <a:rPr lang="pl-PL" dirty="0" smtClean="0"/>
              <a:t> </a:t>
            </a:r>
            <a:r>
              <a:rPr lang="pl-PL" dirty="0" err="1" smtClean="0"/>
              <a:t>profiling</a:t>
            </a:r>
            <a:r>
              <a:rPr lang="pl-PL" dirty="0" smtClean="0"/>
              <a:t> </a:t>
            </a:r>
            <a:r>
              <a:rPr lang="pl-PL" dirty="0" err="1" smtClean="0"/>
              <a:t>cases</a:t>
            </a:r>
            <a:r>
              <a:rPr lang="pl-PL" dirty="0" smtClean="0"/>
              <a:t> 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Jack the </a:t>
            </a:r>
            <a:r>
              <a:rPr lang="pl-PL" dirty="0" err="1" smtClean="0"/>
              <a:t>Ripper</a:t>
            </a:r>
            <a:r>
              <a:rPr lang="pl-PL" dirty="0" smtClean="0"/>
              <a:t> – 1888</a:t>
            </a:r>
          </a:p>
          <a:p>
            <a:r>
              <a:rPr lang="pl-PL" dirty="0" smtClean="0"/>
              <a:t>Jeffrey </a:t>
            </a:r>
            <a:r>
              <a:rPr lang="pl-PL" dirty="0" err="1" smtClean="0"/>
              <a:t>Dahmer</a:t>
            </a:r>
            <a:r>
              <a:rPr lang="pl-PL" dirty="0" smtClean="0"/>
              <a:t> – </a:t>
            </a:r>
            <a:r>
              <a:rPr lang="pl-PL" dirty="0" err="1" smtClean="0"/>
              <a:t>killer</a:t>
            </a:r>
            <a:r>
              <a:rPr lang="pl-PL" dirty="0" smtClean="0"/>
              <a:t> and </a:t>
            </a:r>
            <a:r>
              <a:rPr lang="pl-PL" dirty="0" err="1" smtClean="0"/>
              <a:t>rapist</a:t>
            </a:r>
            <a:r>
              <a:rPr lang="pl-PL" dirty="0" smtClean="0"/>
              <a:t> of 17 </a:t>
            </a:r>
            <a:r>
              <a:rPr lang="pl-PL" dirty="0" err="1" smtClean="0"/>
              <a:t>young</a:t>
            </a:r>
            <a:r>
              <a:rPr lang="pl-PL" dirty="0" smtClean="0"/>
              <a:t> </a:t>
            </a:r>
            <a:r>
              <a:rPr lang="pl-PL" dirty="0" err="1" smtClean="0"/>
              <a:t>boys</a:t>
            </a:r>
            <a:r>
              <a:rPr lang="pl-PL" dirty="0" smtClean="0"/>
              <a:t> in 1978-1991</a:t>
            </a:r>
          </a:p>
          <a:p>
            <a:r>
              <a:rPr lang="pl-PL" dirty="0" smtClean="0"/>
              <a:t>Richard Chase </a:t>
            </a:r>
            <a:r>
              <a:rPr lang="pl-PL" dirty="0" err="1" smtClean="0"/>
              <a:t>called</a:t>
            </a:r>
            <a:r>
              <a:rPr lang="pl-PL" dirty="0" smtClean="0"/>
              <a:t> : ,, The </a:t>
            </a:r>
            <a:r>
              <a:rPr lang="pl-PL" dirty="0" err="1" smtClean="0"/>
              <a:t>Vampire</a:t>
            </a:r>
            <a:r>
              <a:rPr lang="pl-PL" dirty="0" smtClean="0"/>
              <a:t> of Sacramento” </a:t>
            </a:r>
          </a:p>
          <a:p>
            <a:r>
              <a:rPr lang="pl-PL" dirty="0" smtClean="0"/>
              <a:t>Edmund </a:t>
            </a:r>
            <a:r>
              <a:rPr lang="pl-PL" dirty="0" err="1" smtClean="0"/>
              <a:t>Kemper</a:t>
            </a:r>
            <a:r>
              <a:rPr lang="pl-PL" dirty="0" smtClean="0"/>
              <a:t> in 1950’s</a:t>
            </a:r>
          </a:p>
          <a:p>
            <a:r>
              <a:rPr lang="pl-PL" dirty="0" smtClean="0"/>
              <a:t>,, Mad </a:t>
            </a:r>
            <a:r>
              <a:rPr lang="pl-PL" dirty="0" err="1" smtClean="0"/>
              <a:t>Bomber</a:t>
            </a:r>
            <a:r>
              <a:rPr lang="pl-PL" dirty="0" smtClean="0"/>
              <a:t>” New York in 1960s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220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154955" y="947920"/>
            <a:ext cx="5338836" cy="565202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For </a:t>
            </a:r>
            <a:r>
              <a:rPr lang="pl-PL" dirty="0" err="1" smtClean="0">
                <a:solidFill>
                  <a:schemeClr val="tx1"/>
                </a:solidFill>
              </a:rPr>
              <a:t>people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interested</a:t>
            </a:r>
            <a:r>
              <a:rPr lang="pl-PL" dirty="0" smtClean="0">
                <a:solidFill>
                  <a:schemeClr val="tx1"/>
                </a:solidFill>
              </a:rPr>
              <a:t> in </a:t>
            </a:r>
            <a:r>
              <a:rPr lang="pl-PL" dirty="0" err="1" smtClean="0">
                <a:solidFill>
                  <a:schemeClr val="tx1"/>
                </a:solidFill>
              </a:rPr>
              <a:t>criminal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profiling</a:t>
            </a:r>
            <a:r>
              <a:rPr lang="pl-PL" dirty="0" smtClean="0">
                <a:solidFill>
                  <a:schemeClr val="tx1"/>
                </a:solidFill>
              </a:rPr>
              <a:t> I </a:t>
            </a:r>
            <a:r>
              <a:rPr lang="pl-PL" dirty="0" err="1" smtClean="0">
                <a:solidFill>
                  <a:schemeClr val="tx1"/>
                </a:solidFill>
              </a:rPr>
              <a:t>strongly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reccomend</a:t>
            </a:r>
            <a:r>
              <a:rPr lang="pl-PL" dirty="0" smtClean="0">
                <a:solidFill>
                  <a:schemeClr val="tx1"/>
                </a:solidFill>
              </a:rPr>
              <a:t> a TV show </a:t>
            </a:r>
            <a:r>
              <a:rPr lang="pl-PL" dirty="0" err="1" smtClean="0">
                <a:solidFill>
                  <a:schemeClr val="tx1"/>
                </a:solidFill>
              </a:rPr>
              <a:t>called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Criminal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Minds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23" y="175591"/>
            <a:ext cx="4618495" cy="6424357"/>
          </a:xfr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0646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Glossary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262753"/>
            <a:ext cx="10050321" cy="4595247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l</a:t>
            </a:r>
            <a:r>
              <a:rPr lang="pl-PL" dirty="0" smtClean="0"/>
              <a:t>aw </a:t>
            </a:r>
            <a:r>
              <a:rPr lang="en-US" dirty="0" smtClean="0"/>
              <a:t>enforcement </a:t>
            </a:r>
            <a:r>
              <a:rPr lang="en-US" dirty="0"/>
              <a:t>agencies</a:t>
            </a:r>
            <a:r>
              <a:rPr lang="pl-PL" dirty="0"/>
              <a:t> </a:t>
            </a:r>
            <a:r>
              <a:rPr lang="pl-PL" dirty="0" smtClean="0"/>
              <a:t> - organy ścigania    </a:t>
            </a:r>
          </a:p>
          <a:p>
            <a:r>
              <a:rPr lang="pl-PL" dirty="0" err="1"/>
              <a:t>i</a:t>
            </a:r>
            <a:r>
              <a:rPr lang="pl-PL" dirty="0" err="1" smtClean="0"/>
              <a:t>nterrogation</a:t>
            </a:r>
            <a:r>
              <a:rPr lang="pl-PL" dirty="0" smtClean="0"/>
              <a:t> – przesłuchanie</a:t>
            </a:r>
          </a:p>
          <a:p>
            <a:r>
              <a:rPr lang="pl-PL" dirty="0" err="1"/>
              <a:t>s</a:t>
            </a:r>
            <a:r>
              <a:rPr lang="pl-PL" dirty="0" err="1" smtClean="0"/>
              <a:t>pecific</a:t>
            </a:r>
            <a:r>
              <a:rPr lang="pl-PL" dirty="0" smtClean="0"/>
              <a:t> – konkretny</a:t>
            </a:r>
          </a:p>
          <a:p>
            <a:r>
              <a:rPr lang="pl-PL" dirty="0" err="1"/>
              <a:t>b</a:t>
            </a:r>
            <a:r>
              <a:rPr lang="pl-PL" dirty="0" err="1" smtClean="0"/>
              <a:t>ehavioral</a:t>
            </a:r>
            <a:r>
              <a:rPr lang="pl-PL" dirty="0" smtClean="0"/>
              <a:t> - behawioralne</a:t>
            </a:r>
          </a:p>
          <a:p>
            <a:r>
              <a:rPr lang="pl-PL" dirty="0" err="1" smtClean="0"/>
              <a:t>overload</a:t>
            </a:r>
            <a:r>
              <a:rPr lang="pl-PL" dirty="0" smtClean="0"/>
              <a:t> – przeładowanie</a:t>
            </a:r>
          </a:p>
          <a:p>
            <a:r>
              <a:rPr lang="pl-PL" dirty="0" err="1"/>
              <a:t>m</a:t>
            </a:r>
            <a:r>
              <a:rPr lang="pl-PL" dirty="0" err="1" smtClean="0"/>
              <a:t>inimizing</a:t>
            </a:r>
            <a:r>
              <a:rPr lang="pl-PL" dirty="0" smtClean="0"/>
              <a:t> – minimalizacja</a:t>
            </a:r>
          </a:p>
          <a:p>
            <a:r>
              <a:rPr lang="pl-PL" dirty="0" err="1"/>
              <a:t>q</a:t>
            </a:r>
            <a:r>
              <a:rPr lang="pl-PL" dirty="0" err="1" smtClean="0"/>
              <a:t>uestioned</a:t>
            </a:r>
            <a:r>
              <a:rPr lang="pl-PL" dirty="0" smtClean="0"/>
              <a:t> – kwestionowane</a:t>
            </a:r>
          </a:p>
          <a:p>
            <a:r>
              <a:rPr lang="pl-PL" dirty="0" err="1"/>
              <a:t>l</a:t>
            </a:r>
            <a:r>
              <a:rPr lang="pl-PL" dirty="0" err="1" smtClean="0"/>
              <a:t>ooking</a:t>
            </a:r>
            <a:r>
              <a:rPr lang="pl-PL" dirty="0" smtClean="0"/>
              <a:t> down on </a:t>
            </a:r>
            <a:r>
              <a:rPr lang="pl-PL" dirty="0" err="1" smtClean="0"/>
              <a:t>sth</a:t>
            </a:r>
            <a:r>
              <a:rPr lang="pl-PL" dirty="0" smtClean="0"/>
              <a:t> – pogardzać czymś</a:t>
            </a:r>
          </a:p>
          <a:p>
            <a:r>
              <a:rPr lang="pl-PL" dirty="0" err="1"/>
              <a:t>d</a:t>
            </a:r>
            <a:r>
              <a:rPr lang="pl-PL" dirty="0" err="1" smtClean="0"/>
              <a:t>erail</a:t>
            </a:r>
            <a:r>
              <a:rPr lang="pl-PL" dirty="0" smtClean="0"/>
              <a:t> – </a:t>
            </a:r>
            <a:r>
              <a:rPr lang="pl-PL" dirty="0" err="1" smtClean="0"/>
              <a:t>dosłw</a:t>
            </a:r>
            <a:r>
              <a:rPr lang="pl-PL" dirty="0" smtClean="0"/>
              <a:t>. </a:t>
            </a:r>
            <a:r>
              <a:rPr lang="pl-PL" dirty="0"/>
              <a:t>w</a:t>
            </a:r>
            <a:r>
              <a:rPr lang="pl-PL" dirty="0" smtClean="0"/>
              <a:t>ykoleić, zakłócić przebieg, zdestabilizować </a:t>
            </a:r>
          </a:p>
          <a:p>
            <a:r>
              <a:rPr lang="pl-PL" dirty="0" err="1"/>
              <a:t>e</a:t>
            </a:r>
            <a:r>
              <a:rPr lang="pl-PL" dirty="0" err="1" smtClean="0"/>
              <a:t>valuation</a:t>
            </a:r>
            <a:r>
              <a:rPr lang="pl-PL" dirty="0" smtClean="0"/>
              <a:t> – ocena, ewaluacja</a:t>
            </a:r>
          </a:p>
          <a:p>
            <a:r>
              <a:rPr lang="pl-PL" dirty="0" err="1"/>
              <a:t>m</a:t>
            </a:r>
            <a:r>
              <a:rPr lang="pl-PL" dirty="0" err="1" smtClean="0"/>
              <a:t>utilation</a:t>
            </a:r>
            <a:r>
              <a:rPr lang="pl-PL" dirty="0" smtClean="0"/>
              <a:t> – okaleczenie</a:t>
            </a:r>
          </a:p>
          <a:p>
            <a:r>
              <a:rPr lang="pl-PL" dirty="0" err="1"/>
              <a:t>l</a:t>
            </a:r>
            <a:r>
              <a:rPr lang="pl-PL" dirty="0" err="1" smtClean="0"/>
              <a:t>inkage</a:t>
            </a:r>
            <a:r>
              <a:rPr lang="pl-PL" dirty="0" smtClean="0"/>
              <a:t> – połączenie</a:t>
            </a:r>
          </a:p>
          <a:p>
            <a:r>
              <a:rPr lang="pl-PL" dirty="0" err="1"/>
              <a:t>p</a:t>
            </a:r>
            <a:r>
              <a:rPr lang="pl-PL" dirty="0" err="1" smtClean="0"/>
              <a:t>erpetrator</a:t>
            </a:r>
            <a:r>
              <a:rPr lang="pl-PL" dirty="0" smtClean="0"/>
              <a:t> - przestępca</a:t>
            </a:r>
          </a:p>
          <a:p>
            <a:r>
              <a:rPr lang="pl-PL" dirty="0" err="1"/>
              <a:t>i</a:t>
            </a:r>
            <a:r>
              <a:rPr lang="pl-PL" dirty="0" err="1" smtClean="0"/>
              <a:t>nquiry</a:t>
            </a:r>
            <a:r>
              <a:rPr lang="pl-PL" dirty="0" smtClean="0"/>
              <a:t> - dochodzenie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056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Bibliography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Jerzy Konieczny, Maciej Szostak - ,, Profilowanie kryminalne”,</a:t>
            </a:r>
            <a:r>
              <a:rPr lang="pl-PL" dirty="0" err="1" smtClean="0"/>
              <a:t>wyd</a:t>
            </a:r>
            <a:r>
              <a:rPr lang="pl-PL" dirty="0" smtClean="0"/>
              <a:t>. Lex, Warszawa 2011</a:t>
            </a:r>
          </a:p>
          <a:p>
            <a:r>
              <a:rPr lang="pl-PL" dirty="0" smtClean="0"/>
              <a:t>Lea </a:t>
            </a:r>
            <a:r>
              <a:rPr lang="pl-PL" dirty="0" err="1" smtClean="0"/>
              <a:t>Winerwman</a:t>
            </a:r>
            <a:r>
              <a:rPr lang="pl-PL" dirty="0"/>
              <a:t> </a:t>
            </a:r>
            <a:r>
              <a:rPr lang="pl-PL" dirty="0" smtClean="0"/>
              <a:t>-  ,,</a:t>
            </a:r>
            <a:r>
              <a:rPr lang="pl-PL" dirty="0" err="1" smtClean="0"/>
              <a:t>Criminal</a:t>
            </a:r>
            <a:r>
              <a:rPr lang="pl-PL" dirty="0" smtClean="0"/>
              <a:t> </a:t>
            </a:r>
            <a:r>
              <a:rPr lang="pl-PL" dirty="0" err="1" smtClean="0"/>
              <a:t>profiling</a:t>
            </a:r>
            <a:r>
              <a:rPr lang="pl-PL" dirty="0" smtClean="0"/>
              <a:t> – </a:t>
            </a:r>
            <a:r>
              <a:rPr lang="pl-PL" dirty="0" err="1" smtClean="0"/>
              <a:t>reality</a:t>
            </a:r>
            <a:r>
              <a:rPr lang="pl-PL" dirty="0" smtClean="0"/>
              <a:t> </a:t>
            </a:r>
            <a:r>
              <a:rPr lang="pl-PL" dirty="0" err="1" smtClean="0"/>
              <a:t>behind</a:t>
            </a:r>
            <a:r>
              <a:rPr lang="pl-PL" dirty="0" smtClean="0"/>
              <a:t> the </a:t>
            </a:r>
            <a:r>
              <a:rPr lang="pl-PL" dirty="0" err="1" smtClean="0"/>
              <a:t>myth</a:t>
            </a:r>
            <a:r>
              <a:rPr lang="pl-PL" dirty="0" smtClean="0"/>
              <a:t>”, 2004.</a:t>
            </a:r>
            <a:endParaRPr lang="pl-PL" dirty="0"/>
          </a:p>
          <a:p>
            <a:r>
              <a:rPr lang="pl-PL" dirty="0" smtClean="0"/>
              <a:t>https</a:t>
            </a:r>
            <a:r>
              <a:rPr lang="pl-PL" dirty="0"/>
              <a:t>://</a:t>
            </a:r>
            <a:r>
              <a:rPr lang="pl-PL" dirty="0" smtClean="0"/>
              <a:t>en.wikipedia.org/wiki/Offender_profiling</a:t>
            </a:r>
          </a:p>
          <a:p>
            <a:r>
              <a:rPr lang="pl-PL" dirty="0"/>
              <a:t>http://www.all-about-forensic-psychology.com/psychological-profiling.html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091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General </a:t>
            </a:r>
            <a:r>
              <a:rPr lang="pl-PL" dirty="0" err="1" smtClean="0"/>
              <a:t>information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Criminal</a:t>
            </a:r>
            <a:r>
              <a:rPr lang="pl-PL" dirty="0" smtClean="0"/>
              <a:t> </a:t>
            </a:r>
            <a:r>
              <a:rPr lang="pl-PL" dirty="0" err="1" smtClean="0"/>
              <a:t>profiling</a:t>
            </a:r>
            <a:r>
              <a:rPr lang="pl-PL" dirty="0"/>
              <a:t> </a:t>
            </a:r>
            <a:r>
              <a:rPr lang="pl-PL" dirty="0" smtClean="0"/>
              <a:t>- (</a:t>
            </a:r>
            <a:r>
              <a:rPr lang="pl-PL" dirty="0" err="1" smtClean="0"/>
              <a:t>offender</a:t>
            </a:r>
            <a:r>
              <a:rPr lang="pl-PL" dirty="0" smtClean="0"/>
              <a:t> </a:t>
            </a:r>
            <a:r>
              <a:rPr lang="pl-PL" dirty="0" err="1" smtClean="0"/>
              <a:t>profiling</a:t>
            </a:r>
            <a:r>
              <a:rPr lang="pl-PL" dirty="0" smtClean="0"/>
              <a:t>) - </a:t>
            </a:r>
            <a:r>
              <a:rPr lang="en-US" dirty="0" smtClean="0"/>
              <a:t>investigative </a:t>
            </a:r>
            <a:r>
              <a:rPr lang="en-US" dirty="0"/>
              <a:t>tool used by law enforcement </a:t>
            </a:r>
            <a:r>
              <a:rPr lang="en-US" dirty="0" smtClean="0"/>
              <a:t>agencies </a:t>
            </a:r>
            <a:r>
              <a:rPr lang="en-US" dirty="0"/>
              <a:t>to identify likely </a:t>
            </a:r>
            <a:r>
              <a:rPr lang="en-US" dirty="0" smtClean="0"/>
              <a:t>suspects</a:t>
            </a:r>
            <a:r>
              <a:rPr lang="pl-PL" dirty="0" smtClean="0"/>
              <a:t>.</a:t>
            </a:r>
          </a:p>
          <a:p>
            <a:r>
              <a:rPr lang="pl-PL" dirty="0" err="1"/>
              <a:t>P</a:t>
            </a:r>
            <a:r>
              <a:rPr lang="pl-PL" dirty="0" err="1" smtClean="0"/>
              <a:t>redictive</a:t>
            </a:r>
            <a:r>
              <a:rPr lang="pl-PL" dirty="0" smtClean="0"/>
              <a:t> </a:t>
            </a:r>
            <a:r>
              <a:rPr lang="pl-PL" dirty="0" err="1"/>
              <a:t>offender</a:t>
            </a:r>
            <a:r>
              <a:rPr lang="pl-PL" dirty="0"/>
              <a:t> </a:t>
            </a:r>
            <a:r>
              <a:rPr lang="pl-PL" dirty="0" err="1" smtClean="0"/>
              <a:t>profiling</a:t>
            </a:r>
            <a:r>
              <a:rPr lang="pl-PL" dirty="0" smtClean="0"/>
              <a:t> - </a:t>
            </a:r>
            <a:r>
              <a:rPr lang="pl-PL" dirty="0" err="1" smtClean="0"/>
              <a:t>analyzes</a:t>
            </a:r>
            <a:r>
              <a:rPr lang="pl-PL" dirty="0" smtClean="0"/>
              <a:t> </a:t>
            </a:r>
            <a:r>
              <a:rPr lang="en-US" dirty="0"/>
              <a:t>patterns that may predict future offenses and/or </a:t>
            </a:r>
            <a:r>
              <a:rPr lang="en-US" dirty="0" smtClean="0"/>
              <a:t>victims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Dates</a:t>
            </a:r>
            <a:r>
              <a:rPr lang="pl-PL" dirty="0" smtClean="0"/>
              <a:t> </a:t>
            </a:r>
            <a:r>
              <a:rPr lang="pl-PL" dirty="0" err="1" smtClean="0"/>
              <a:t>back</a:t>
            </a:r>
            <a:r>
              <a:rPr lang="pl-PL" dirty="0" smtClean="0"/>
              <a:t> to 1888 – </a:t>
            </a:r>
            <a:r>
              <a:rPr lang="pl-PL" dirty="0" err="1" smtClean="0"/>
              <a:t>case</a:t>
            </a:r>
            <a:r>
              <a:rPr lang="pl-PL" dirty="0" smtClean="0"/>
              <a:t> of Jack the </a:t>
            </a:r>
            <a:r>
              <a:rPr lang="pl-PL" dirty="0" err="1" smtClean="0"/>
              <a:t>Ripper</a:t>
            </a:r>
            <a:r>
              <a:rPr lang="pl-PL" dirty="0" smtClean="0"/>
              <a:t>.</a:t>
            </a:r>
          </a:p>
          <a:p>
            <a:r>
              <a:rPr lang="pl-PL" dirty="0" smtClean="0"/>
              <a:t>First </a:t>
            </a:r>
            <a:r>
              <a:rPr lang="pl-PL" dirty="0" err="1" smtClean="0"/>
              <a:t>offender’s</a:t>
            </a:r>
            <a:r>
              <a:rPr lang="pl-PL" dirty="0" smtClean="0"/>
              <a:t> profile – dr Thomas Bond on Jack the </a:t>
            </a:r>
            <a:r>
              <a:rPr lang="pl-PL" dirty="0" err="1" smtClean="0"/>
              <a:t>Ripper</a:t>
            </a:r>
            <a:r>
              <a:rPr lang="pl-PL" dirty="0" smtClean="0"/>
              <a:t>.</a:t>
            </a:r>
          </a:p>
          <a:p>
            <a:r>
              <a:rPr lang="pl-PL" dirty="0" smtClean="0"/>
              <a:t>BAU – </a:t>
            </a:r>
            <a:r>
              <a:rPr lang="pl-PL" dirty="0" err="1" smtClean="0"/>
              <a:t>Behavioral</a:t>
            </a:r>
            <a:r>
              <a:rPr lang="pl-PL" dirty="0" smtClean="0"/>
              <a:t> Analysis Unit ( </a:t>
            </a:r>
            <a:r>
              <a:rPr lang="pl-PL" dirty="0" err="1" smtClean="0"/>
              <a:t>department</a:t>
            </a:r>
            <a:r>
              <a:rPr lang="pl-PL" dirty="0" smtClean="0"/>
              <a:t> of FBI)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8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Goals</a:t>
            </a:r>
            <a:r>
              <a:rPr lang="pl-PL" dirty="0" smtClean="0"/>
              <a:t> of </a:t>
            </a:r>
            <a:r>
              <a:rPr lang="pl-PL" dirty="0" err="1" smtClean="0"/>
              <a:t>criminal</a:t>
            </a:r>
            <a:r>
              <a:rPr lang="pl-PL" dirty="0" smtClean="0"/>
              <a:t> </a:t>
            </a:r>
            <a:r>
              <a:rPr lang="pl-PL" dirty="0" err="1" smtClean="0"/>
              <a:t>profiling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law enforcement with a social and psychological assessment of the </a:t>
            </a:r>
            <a:r>
              <a:rPr lang="en-US" dirty="0" smtClean="0"/>
              <a:t>offender</a:t>
            </a:r>
            <a:r>
              <a:rPr lang="pl-PL" dirty="0" smtClean="0"/>
              <a:t>,</a:t>
            </a:r>
          </a:p>
          <a:p>
            <a:r>
              <a:rPr lang="en-US" dirty="0"/>
              <a:t>providing a </a:t>
            </a:r>
            <a:r>
              <a:rPr lang="en-US" dirty="0" smtClean="0"/>
              <a:t>psychological </a:t>
            </a:r>
            <a:r>
              <a:rPr lang="en-US" dirty="0"/>
              <a:t>evaluation of belongings found in the possession of the </a:t>
            </a:r>
            <a:r>
              <a:rPr lang="en-US" dirty="0" smtClean="0"/>
              <a:t>offender</a:t>
            </a:r>
            <a:r>
              <a:rPr lang="pl-PL" dirty="0" smtClean="0"/>
              <a:t>,</a:t>
            </a:r>
          </a:p>
          <a:p>
            <a:r>
              <a:rPr lang="en-US" dirty="0" smtClean="0"/>
              <a:t>offering </a:t>
            </a:r>
            <a:r>
              <a:rPr lang="en-US" dirty="0"/>
              <a:t>suggestions and strategies for the </a:t>
            </a:r>
            <a:r>
              <a:rPr lang="en-US" dirty="0" err="1" smtClean="0"/>
              <a:t>i</a:t>
            </a:r>
            <a:r>
              <a:rPr lang="pl-PL" dirty="0" err="1" smtClean="0"/>
              <a:t>nterrogation</a:t>
            </a:r>
            <a:r>
              <a:rPr lang="en-US" dirty="0" smtClean="0"/>
              <a:t> </a:t>
            </a:r>
            <a:r>
              <a:rPr lang="en-US" dirty="0"/>
              <a:t>process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82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Criminal</a:t>
            </a:r>
            <a:r>
              <a:rPr lang="pl-PL" dirty="0" smtClean="0"/>
              <a:t> </a:t>
            </a:r>
            <a:r>
              <a:rPr lang="pl-PL" dirty="0" err="1" smtClean="0"/>
              <a:t>profiling</a:t>
            </a:r>
            <a:r>
              <a:rPr lang="pl-PL" dirty="0" smtClean="0"/>
              <a:t> </a:t>
            </a:r>
            <a:r>
              <a:rPr lang="pl-PL" dirty="0" err="1" smtClean="0"/>
              <a:t>aims</a:t>
            </a:r>
            <a:r>
              <a:rPr lang="pl-PL" dirty="0" smtClean="0"/>
              <a:t> to </a:t>
            </a:r>
            <a:r>
              <a:rPr lang="pl-PL" dirty="0" err="1" smtClean="0"/>
              <a:t>identify</a:t>
            </a:r>
            <a:r>
              <a:rPr lang="pl-PL" dirty="0" smtClean="0"/>
              <a:t> the most </a:t>
            </a:r>
            <a:r>
              <a:rPr lang="pl-PL" dirty="0" err="1" smtClean="0"/>
              <a:t>likely</a:t>
            </a:r>
            <a:r>
              <a:rPr lang="pl-PL" dirty="0" smtClean="0"/>
              <a:t> </a:t>
            </a:r>
            <a:r>
              <a:rPr lang="pl-PL" b="1" dirty="0" err="1" smtClean="0"/>
              <a:t>type</a:t>
            </a:r>
            <a:r>
              <a:rPr lang="pl-PL" b="1" dirty="0" smtClean="0"/>
              <a:t> </a:t>
            </a:r>
            <a:r>
              <a:rPr lang="pl-PL" dirty="0" smtClean="0"/>
              <a:t>of person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could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committed</a:t>
            </a:r>
            <a:r>
              <a:rPr lang="pl-PL" dirty="0" smtClean="0"/>
              <a:t> a </a:t>
            </a:r>
            <a:r>
              <a:rPr lang="pl-PL" dirty="0" err="1" smtClean="0"/>
              <a:t>crime</a:t>
            </a:r>
            <a:r>
              <a:rPr lang="pl-PL" dirty="0" smtClean="0"/>
              <a:t>, not a </a:t>
            </a:r>
            <a:r>
              <a:rPr lang="pl-PL" b="1" dirty="0" err="1" smtClean="0"/>
              <a:t>specific</a:t>
            </a:r>
            <a:r>
              <a:rPr lang="pl-PL" b="1" dirty="0" smtClean="0"/>
              <a:t> </a:t>
            </a:r>
            <a:r>
              <a:rPr lang="pl-PL" dirty="0" smtClean="0"/>
              <a:t>person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committed</a:t>
            </a:r>
            <a:r>
              <a:rPr lang="pl-PL" dirty="0" smtClean="0"/>
              <a:t> a </a:t>
            </a:r>
            <a:r>
              <a:rPr lang="pl-PL" dirty="0" err="1" smtClean="0"/>
              <a:t>crime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Criminal’s</a:t>
            </a:r>
            <a:r>
              <a:rPr lang="pl-PL" dirty="0" smtClean="0"/>
              <a:t> </a:t>
            </a:r>
            <a:r>
              <a:rPr lang="pl-PL" dirty="0" err="1" smtClean="0"/>
              <a:t>personality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determined</a:t>
            </a:r>
            <a:r>
              <a:rPr lang="pl-PL" dirty="0" smtClean="0"/>
              <a:t> </a:t>
            </a:r>
            <a:r>
              <a:rPr lang="pl-PL" dirty="0" smtClean="0"/>
              <a:t>by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choices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r>
              <a:rPr lang="pl-PL" dirty="0" smtClean="0"/>
              <a:t>, </a:t>
            </a:r>
            <a:r>
              <a:rPr lang="pl-PL" dirty="0" err="1" smtClean="0"/>
              <a:t>during</a:t>
            </a:r>
            <a:r>
              <a:rPr lang="pl-PL" dirty="0" smtClean="0"/>
              <a:t> and </a:t>
            </a:r>
            <a:r>
              <a:rPr lang="pl-PL" dirty="0" err="1" smtClean="0"/>
              <a:t>after</a:t>
            </a:r>
            <a:r>
              <a:rPr lang="pl-PL" dirty="0" smtClean="0"/>
              <a:t> the a </a:t>
            </a:r>
            <a:r>
              <a:rPr lang="pl-PL" dirty="0" err="1" smtClean="0"/>
              <a:t>crime</a:t>
            </a:r>
            <a:endParaRPr lang="pl-PL" dirty="0" smtClean="0"/>
          </a:p>
          <a:p>
            <a:r>
              <a:rPr lang="pl-PL" dirty="0" err="1" smtClean="0"/>
              <a:t>Physical</a:t>
            </a:r>
            <a:r>
              <a:rPr lang="pl-PL" dirty="0" smtClean="0"/>
              <a:t> </a:t>
            </a:r>
            <a:r>
              <a:rPr lang="pl-PL" dirty="0" err="1" smtClean="0"/>
              <a:t>evidence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a major role in </a:t>
            </a:r>
            <a:r>
              <a:rPr lang="pl-PL" dirty="0" err="1" smtClean="0"/>
              <a:t>describing</a:t>
            </a:r>
            <a:r>
              <a:rPr lang="pl-PL" dirty="0" smtClean="0"/>
              <a:t> </a:t>
            </a:r>
            <a:r>
              <a:rPr lang="pl-PL" dirty="0" err="1" smtClean="0"/>
              <a:t>criminal’s</a:t>
            </a:r>
            <a:r>
              <a:rPr lang="pl-PL" dirty="0" smtClean="0"/>
              <a:t> </a:t>
            </a:r>
            <a:r>
              <a:rPr lang="pl-PL" dirty="0" err="1" smtClean="0"/>
              <a:t>personality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30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Important</a:t>
            </a:r>
            <a:r>
              <a:rPr lang="pl-PL" dirty="0" smtClean="0"/>
              <a:t> </a:t>
            </a:r>
            <a:r>
              <a:rPr lang="pl-PL" dirty="0" err="1" smtClean="0"/>
              <a:t>terms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</a:t>
            </a:r>
            <a:r>
              <a:rPr lang="en-US" dirty="0"/>
              <a:t>consistency </a:t>
            </a:r>
            <a:r>
              <a:rPr lang="pl-PL" dirty="0" smtClean="0"/>
              <a:t>– </a:t>
            </a:r>
            <a:r>
              <a:rPr lang="en-US" dirty="0"/>
              <a:t>the use of linkage analysis in order to find similar cases that have little evidence and link them to one offender because of the </a:t>
            </a:r>
            <a:r>
              <a:rPr lang="en-US" dirty="0" smtClean="0"/>
              <a:t>similarities</a:t>
            </a:r>
            <a:r>
              <a:rPr lang="pl-PL" dirty="0" smtClean="0"/>
              <a:t>.</a:t>
            </a:r>
          </a:p>
          <a:p>
            <a:r>
              <a:rPr lang="en-US" b="1" dirty="0" smtClean="0"/>
              <a:t>Homology</a:t>
            </a:r>
            <a:r>
              <a:rPr lang="pl-PL" b="1" dirty="0" smtClean="0"/>
              <a:t> </a:t>
            </a:r>
            <a:r>
              <a:rPr lang="pl-PL" dirty="0" smtClean="0"/>
              <a:t>- </a:t>
            </a:r>
            <a:r>
              <a:rPr lang="en-US" dirty="0" smtClean="0"/>
              <a:t> </a:t>
            </a:r>
            <a:r>
              <a:rPr lang="en-US" dirty="0"/>
              <a:t>is the idea that similar crimes are committed by similar offenders that possess similar </a:t>
            </a:r>
            <a:r>
              <a:rPr lang="en-US" dirty="0" smtClean="0"/>
              <a:t>characteristics</a:t>
            </a:r>
            <a:r>
              <a:rPr lang="pl-PL" dirty="0"/>
              <a:t>.</a:t>
            </a:r>
            <a:endParaRPr lang="pl-PL" dirty="0" smtClean="0"/>
          </a:p>
          <a:p>
            <a:r>
              <a:rPr lang="pl-PL" dirty="0" err="1"/>
              <a:t>L</a:t>
            </a:r>
            <a:r>
              <a:rPr lang="pl-PL" dirty="0" err="1" smtClean="0"/>
              <a:t>inkage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 - </a:t>
            </a:r>
            <a:r>
              <a:rPr lang="en-US" dirty="0"/>
              <a:t>form of behavioral analysis that is used to determine the possibility of a series of crimes as having been committed by one </a:t>
            </a:r>
            <a:r>
              <a:rPr lang="en-US" dirty="0" smtClean="0"/>
              <a:t>offender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98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</a:t>
            </a:r>
            <a:r>
              <a:rPr lang="en-US" dirty="0" err="1" smtClean="0"/>
              <a:t>riminal</a:t>
            </a:r>
            <a:r>
              <a:rPr lang="en-US" dirty="0" smtClean="0"/>
              <a:t> </a:t>
            </a:r>
            <a:r>
              <a:rPr lang="en-US" dirty="0"/>
              <a:t>profiling methodology employed by the FBI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Contains</a:t>
            </a:r>
            <a:r>
              <a:rPr lang="pl-PL" dirty="0" smtClean="0"/>
              <a:t> </a:t>
            </a:r>
            <a:r>
              <a:rPr lang="pl-PL" dirty="0" smtClean="0"/>
              <a:t>5 </a:t>
            </a:r>
            <a:r>
              <a:rPr lang="pl-PL" dirty="0" err="1" smtClean="0"/>
              <a:t>stages</a:t>
            </a:r>
            <a:r>
              <a:rPr lang="pl-PL" dirty="0" smtClean="0"/>
              <a:t> : </a:t>
            </a:r>
          </a:p>
          <a:p>
            <a:pPr lvl="1"/>
            <a:r>
              <a:rPr lang="pl-PL" dirty="0" err="1" smtClean="0"/>
              <a:t>Profiling</a:t>
            </a:r>
            <a:r>
              <a:rPr lang="pl-PL" dirty="0" smtClean="0"/>
              <a:t> </a:t>
            </a:r>
            <a:r>
              <a:rPr lang="pl-PL" dirty="0" err="1" smtClean="0"/>
              <a:t>Inputs</a:t>
            </a:r>
            <a:endParaRPr lang="pl-PL" dirty="0" smtClean="0"/>
          </a:p>
          <a:p>
            <a:pPr lvl="1"/>
            <a:r>
              <a:rPr lang="pl-PL" dirty="0" err="1"/>
              <a:t>Decision</a:t>
            </a:r>
            <a:r>
              <a:rPr lang="pl-PL" dirty="0"/>
              <a:t> </a:t>
            </a:r>
            <a:r>
              <a:rPr lang="pl-PL" dirty="0" smtClean="0"/>
              <a:t>Processing</a:t>
            </a:r>
          </a:p>
          <a:p>
            <a:pPr lvl="1"/>
            <a:r>
              <a:rPr lang="pl-PL" dirty="0" err="1"/>
              <a:t>Crime</a:t>
            </a:r>
            <a:r>
              <a:rPr lang="pl-PL" dirty="0"/>
              <a:t> </a:t>
            </a:r>
            <a:r>
              <a:rPr lang="pl-PL" dirty="0" err="1" smtClean="0"/>
              <a:t>Assessment</a:t>
            </a:r>
            <a:endParaRPr lang="pl-PL" dirty="0" smtClean="0"/>
          </a:p>
          <a:p>
            <a:pPr lvl="1"/>
            <a:r>
              <a:rPr lang="pl-PL" dirty="0" err="1" smtClean="0"/>
              <a:t>Criminal</a:t>
            </a:r>
            <a:r>
              <a:rPr lang="pl-PL" dirty="0" smtClean="0"/>
              <a:t> Profile</a:t>
            </a:r>
          </a:p>
          <a:p>
            <a:pPr lvl="1"/>
            <a:r>
              <a:rPr lang="pl-PL" dirty="0" err="1"/>
              <a:t>Investigative</a:t>
            </a:r>
            <a:r>
              <a:rPr lang="pl-PL" dirty="0"/>
              <a:t> </a:t>
            </a:r>
            <a:r>
              <a:rPr lang="pl-PL" dirty="0" err="1"/>
              <a:t>Use</a:t>
            </a:r>
            <a:endParaRPr lang="pl-PL" dirty="0" smtClean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51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Stage</a:t>
            </a:r>
            <a:r>
              <a:rPr lang="pl-PL" dirty="0" smtClean="0"/>
              <a:t> 1 : </a:t>
            </a:r>
            <a:r>
              <a:rPr lang="pl-PL" dirty="0" err="1" smtClean="0"/>
              <a:t>Profiling</a:t>
            </a:r>
            <a:r>
              <a:rPr lang="pl-PL" dirty="0" smtClean="0"/>
              <a:t> </a:t>
            </a:r>
            <a:r>
              <a:rPr lang="pl-PL" dirty="0" err="1" smtClean="0"/>
              <a:t>inputs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Collecting</a:t>
            </a:r>
            <a:r>
              <a:rPr lang="pl-PL" dirty="0" smtClean="0"/>
              <a:t> </a:t>
            </a:r>
            <a:r>
              <a:rPr lang="pl-PL" dirty="0" err="1" smtClean="0"/>
              <a:t>crime</a:t>
            </a:r>
            <a:r>
              <a:rPr lang="pl-PL" dirty="0" smtClean="0"/>
              <a:t> </a:t>
            </a:r>
            <a:r>
              <a:rPr lang="pl-PL" dirty="0" err="1" smtClean="0"/>
              <a:t>related</a:t>
            </a:r>
            <a:r>
              <a:rPr lang="pl-PL" dirty="0" smtClean="0"/>
              <a:t> </a:t>
            </a:r>
            <a:r>
              <a:rPr lang="pl-PL" dirty="0" err="1" smtClean="0"/>
              <a:t>informations</a:t>
            </a:r>
            <a:r>
              <a:rPr lang="pl-PL" dirty="0" smtClean="0"/>
              <a:t> </a:t>
            </a:r>
            <a:r>
              <a:rPr lang="pl-PL" dirty="0" err="1" smtClean="0"/>
              <a:t>such</a:t>
            </a:r>
            <a:r>
              <a:rPr lang="pl-PL" dirty="0" smtClean="0"/>
              <a:t> as : </a:t>
            </a:r>
          </a:p>
          <a:p>
            <a:pPr lvl="1"/>
            <a:r>
              <a:rPr lang="pl-PL" dirty="0" err="1" smtClean="0"/>
              <a:t>Autopsy</a:t>
            </a:r>
            <a:r>
              <a:rPr lang="pl-PL" dirty="0" smtClean="0"/>
              <a:t> </a:t>
            </a:r>
            <a:r>
              <a:rPr lang="pl-PL" dirty="0" err="1" smtClean="0"/>
              <a:t>reports</a:t>
            </a:r>
            <a:r>
              <a:rPr lang="pl-PL" dirty="0" smtClean="0"/>
              <a:t>,</a:t>
            </a:r>
          </a:p>
          <a:p>
            <a:pPr lvl="1"/>
            <a:r>
              <a:rPr lang="pl-PL" dirty="0" err="1" smtClean="0"/>
              <a:t>Photographs</a:t>
            </a:r>
            <a:r>
              <a:rPr lang="pl-PL" dirty="0" smtClean="0"/>
              <a:t> of </a:t>
            </a:r>
            <a:r>
              <a:rPr lang="pl-PL" dirty="0" err="1" smtClean="0"/>
              <a:t>crime</a:t>
            </a:r>
            <a:r>
              <a:rPr lang="pl-PL" dirty="0" smtClean="0"/>
              <a:t> </a:t>
            </a:r>
            <a:r>
              <a:rPr lang="pl-PL" dirty="0" err="1" smtClean="0"/>
              <a:t>scene</a:t>
            </a:r>
            <a:r>
              <a:rPr lang="pl-PL" dirty="0" smtClean="0"/>
              <a:t>,</a:t>
            </a:r>
          </a:p>
          <a:p>
            <a:pPr lvl="1"/>
            <a:r>
              <a:rPr lang="pl-PL" dirty="0" smtClean="0"/>
              <a:t>Information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victim</a:t>
            </a:r>
            <a:r>
              <a:rPr lang="pl-PL" dirty="0" smtClean="0"/>
              <a:t>,</a:t>
            </a:r>
          </a:p>
          <a:p>
            <a:pPr lvl="1"/>
            <a:r>
              <a:rPr lang="pl-PL" dirty="0"/>
              <a:t>a</a:t>
            </a:r>
            <a:r>
              <a:rPr lang="pl-PL" dirty="0" smtClean="0"/>
              <a:t>nd </a:t>
            </a:r>
            <a:r>
              <a:rPr lang="pl-PL" dirty="0" err="1" smtClean="0"/>
              <a:t>obviously</a:t>
            </a:r>
            <a:r>
              <a:rPr lang="pl-PL" dirty="0" smtClean="0"/>
              <a:t> as much </a:t>
            </a:r>
            <a:r>
              <a:rPr lang="pl-PL" dirty="0" err="1" smtClean="0"/>
              <a:t>physical</a:t>
            </a:r>
            <a:r>
              <a:rPr lang="pl-PL" dirty="0" smtClean="0"/>
              <a:t> </a:t>
            </a:r>
            <a:r>
              <a:rPr lang="pl-PL" dirty="0" err="1" smtClean="0"/>
              <a:t>evidence</a:t>
            </a:r>
            <a:r>
              <a:rPr lang="pl-PL" dirty="0" smtClean="0"/>
              <a:t> as </a:t>
            </a:r>
            <a:r>
              <a:rPr lang="pl-PL" dirty="0" err="1" smtClean="0"/>
              <a:t>possible</a:t>
            </a:r>
            <a:r>
              <a:rPr lang="pl-PL" dirty="0" smtClean="0"/>
              <a:t> .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r>
              <a:rPr lang="pl-PL" dirty="0" err="1" smtClean="0"/>
              <a:t>Questions</a:t>
            </a:r>
            <a:r>
              <a:rPr lang="pl-PL" dirty="0" smtClean="0"/>
              <a:t> to </a:t>
            </a:r>
            <a:r>
              <a:rPr lang="pl-PL" dirty="0" err="1" smtClean="0"/>
              <a:t>answer</a:t>
            </a:r>
            <a:r>
              <a:rPr lang="pl-PL" dirty="0" smtClean="0"/>
              <a:t> : </a:t>
            </a:r>
            <a:r>
              <a:rPr lang="pl-PL" b="1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happened</a:t>
            </a:r>
            <a:r>
              <a:rPr lang="pl-PL" dirty="0" smtClean="0"/>
              <a:t>, </a:t>
            </a:r>
            <a:r>
              <a:rPr lang="pl-PL" b="1" dirty="0" err="1" smtClean="0"/>
              <a:t>why</a:t>
            </a:r>
            <a:r>
              <a:rPr lang="pl-PL" b="1" dirty="0" smtClean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happened</a:t>
            </a:r>
            <a:r>
              <a:rPr lang="pl-PL" dirty="0" smtClean="0"/>
              <a:t> and </a:t>
            </a:r>
            <a:r>
              <a:rPr lang="pl-PL" b="1" dirty="0" smtClean="0"/>
              <a:t> </a:t>
            </a:r>
            <a:r>
              <a:rPr lang="pl-PL" b="1" dirty="0" err="1" smtClean="0"/>
              <a:t>how</a:t>
            </a:r>
            <a:r>
              <a:rPr lang="pl-PL" b="1" dirty="0" smtClean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happened</a:t>
            </a:r>
            <a:r>
              <a:rPr lang="pl-PL" dirty="0" smtClean="0"/>
              <a:t>.</a:t>
            </a:r>
          </a:p>
          <a:p>
            <a:pPr lvl="1"/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2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Stage</a:t>
            </a:r>
            <a:r>
              <a:rPr lang="pl-PL" dirty="0"/>
              <a:t> 2: </a:t>
            </a:r>
            <a:r>
              <a:rPr lang="pl-PL" dirty="0" err="1"/>
              <a:t>Decision</a:t>
            </a:r>
            <a:r>
              <a:rPr lang="pl-PL" dirty="0"/>
              <a:t> Processing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I</a:t>
            </a:r>
            <a:r>
              <a:rPr lang="pl-PL" dirty="0" err="1" smtClean="0"/>
              <a:t>nvolves</a:t>
            </a:r>
            <a:r>
              <a:rPr lang="pl-PL" dirty="0" smtClean="0"/>
              <a:t> </a:t>
            </a:r>
            <a:r>
              <a:rPr lang="pl-PL" dirty="0" err="1"/>
              <a:t>determining</a:t>
            </a:r>
            <a:r>
              <a:rPr lang="pl-PL" dirty="0"/>
              <a:t> </a:t>
            </a:r>
            <a:r>
              <a:rPr lang="pl-PL" dirty="0" err="1"/>
              <a:t>whether</a:t>
            </a:r>
            <a:r>
              <a:rPr lang="pl-PL" dirty="0"/>
              <a:t> the </a:t>
            </a:r>
            <a:r>
              <a:rPr lang="pl-PL" dirty="0" err="1"/>
              <a:t>crime</a:t>
            </a:r>
            <a:r>
              <a:rPr lang="pl-PL" dirty="0"/>
              <a:t> in </a:t>
            </a:r>
            <a:r>
              <a:rPr lang="pl-PL" dirty="0" err="1"/>
              <a:t>question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located</a:t>
            </a:r>
            <a:r>
              <a:rPr lang="pl-PL" dirty="0"/>
              <a:t> </a:t>
            </a:r>
            <a:r>
              <a:rPr lang="pl-PL" dirty="0" err="1"/>
              <a:t>within</a:t>
            </a:r>
            <a:r>
              <a:rPr lang="pl-PL" dirty="0"/>
              <a:t> a </a:t>
            </a:r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behavioral</a:t>
            </a:r>
            <a:r>
              <a:rPr lang="pl-PL" dirty="0"/>
              <a:t> </a:t>
            </a:r>
            <a:r>
              <a:rPr lang="pl-PL" dirty="0" err="1" smtClean="0"/>
              <a:t>classifications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FBI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developed</a:t>
            </a:r>
            <a:r>
              <a:rPr lang="pl-PL" dirty="0" smtClean="0"/>
              <a:t> a </a:t>
            </a:r>
            <a:r>
              <a:rPr lang="pl-PL" dirty="0" err="1" smtClean="0"/>
              <a:t>checklist</a:t>
            </a:r>
            <a:r>
              <a:rPr lang="pl-PL" dirty="0" smtClean="0"/>
              <a:t> of </a:t>
            </a:r>
            <a:r>
              <a:rPr lang="pl-PL" dirty="0" err="1" smtClean="0"/>
              <a:t>symptoms</a:t>
            </a:r>
            <a:r>
              <a:rPr lang="pl-PL" dirty="0" smtClean="0"/>
              <a:t> and </a:t>
            </a:r>
            <a:r>
              <a:rPr lang="pl-PL" dirty="0" err="1" smtClean="0"/>
              <a:t>signs</a:t>
            </a:r>
            <a:r>
              <a:rPr lang="pl-PL" dirty="0" smtClean="0"/>
              <a:t>, </a:t>
            </a:r>
            <a:r>
              <a:rPr lang="pl-PL" dirty="0" err="1" smtClean="0"/>
              <a:t>based</a:t>
            </a:r>
            <a:r>
              <a:rPr lang="pl-PL" dirty="0" smtClean="0"/>
              <a:t> on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classyfying</a:t>
            </a:r>
            <a:r>
              <a:rPr lang="pl-PL" dirty="0" smtClean="0"/>
              <a:t> </a:t>
            </a:r>
            <a:r>
              <a:rPr lang="pl-PL" dirty="0" err="1" smtClean="0"/>
              <a:t>offenders</a:t>
            </a:r>
            <a:r>
              <a:rPr lang="pl-PL" dirty="0" smtClean="0"/>
              <a:t> to </a:t>
            </a:r>
            <a:r>
              <a:rPr lang="pl-PL" dirty="0" err="1" smtClean="0"/>
              <a:t>certain</a:t>
            </a:r>
            <a:r>
              <a:rPr lang="pl-PL" dirty="0" smtClean="0"/>
              <a:t> </a:t>
            </a:r>
            <a:r>
              <a:rPr lang="pl-PL" dirty="0" err="1" smtClean="0"/>
              <a:t>types</a:t>
            </a:r>
            <a:r>
              <a:rPr lang="pl-PL" dirty="0" smtClean="0"/>
              <a:t> </a:t>
            </a:r>
            <a:r>
              <a:rPr lang="pl-PL" dirty="0" err="1" smtClean="0"/>
              <a:t>such</a:t>
            </a:r>
            <a:r>
              <a:rPr lang="pl-PL" dirty="0" smtClean="0"/>
              <a:t> as : </a:t>
            </a:r>
            <a:r>
              <a:rPr lang="pl-PL" dirty="0" err="1" smtClean="0"/>
              <a:t>power</a:t>
            </a:r>
            <a:r>
              <a:rPr lang="pl-PL" dirty="0" smtClean="0"/>
              <a:t> </a:t>
            </a:r>
            <a:r>
              <a:rPr lang="pl-PL" dirty="0" err="1" smtClean="0"/>
              <a:t>assertive</a:t>
            </a:r>
            <a:r>
              <a:rPr lang="pl-PL" dirty="0" smtClean="0"/>
              <a:t> serial </a:t>
            </a:r>
            <a:r>
              <a:rPr lang="pl-PL" dirty="0" err="1" smtClean="0"/>
              <a:t>rapist</a:t>
            </a:r>
            <a:r>
              <a:rPr lang="pl-PL" dirty="0" smtClean="0"/>
              <a:t>, </a:t>
            </a:r>
            <a:r>
              <a:rPr lang="pl-PL" dirty="0" err="1" smtClean="0"/>
              <a:t>organized</a:t>
            </a:r>
            <a:r>
              <a:rPr lang="pl-PL" dirty="0" smtClean="0"/>
              <a:t> mass </a:t>
            </a:r>
            <a:r>
              <a:rPr lang="pl-PL" dirty="0" err="1" smtClean="0"/>
              <a:t>murderer</a:t>
            </a:r>
            <a:r>
              <a:rPr lang="pl-PL" dirty="0" smtClean="0"/>
              <a:t>, </a:t>
            </a:r>
            <a:r>
              <a:rPr lang="pl-PL" dirty="0" err="1" smtClean="0"/>
              <a:t>ritual</a:t>
            </a:r>
            <a:r>
              <a:rPr lang="pl-PL" dirty="0" smtClean="0"/>
              <a:t> </a:t>
            </a:r>
            <a:r>
              <a:rPr lang="pl-PL" dirty="0" err="1" smtClean="0"/>
              <a:t>killer</a:t>
            </a:r>
            <a:r>
              <a:rPr lang="pl-PL" dirty="0" smtClean="0"/>
              <a:t> and </a:t>
            </a:r>
            <a:r>
              <a:rPr lang="pl-PL" dirty="0" err="1" smtClean="0"/>
              <a:t>many</a:t>
            </a:r>
            <a:r>
              <a:rPr lang="pl-PL" dirty="0" smtClean="0"/>
              <a:t>,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others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err="1" smtClean="0"/>
              <a:t>Classyfying</a:t>
            </a:r>
            <a:r>
              <a:rPr lang="pl-PL" dirty="0" smtClean="0"/>
              <a:t> the </a:t>
            </a:r>
            <a:r>
              <a:rPr lang="pl-PL" b="1" dirty="0" err="1" smtClean="0"/>
              <a:t>primary</a:t>
            </a:r>
            <a:r>
              <a:rPr lang="pl-PL" b="1" dirty="0" smtClean="0"/>
              <a:t> </a:t>
            </a:r>
            <a:r>
              <a:rPr lang="pl-PL" b="1" dirty="0" err="1" smtClean="0"/>
              <a:t>motive</a:t>
            </a:r>
            <a:r>
              <a:rPr lang="pl-PL" b="1" dirty="0" smtClean="0"/>
              <a:t> </a:t>
            </a:r>
            <a:r>
              <a:rPr lang="pl-PL" dirty="0" smtClean="0"/>
              <a:t>of </a:t>
            </a:r>
            <a:r>
              <a:rPr lang="pl-PL" dirty="0" err="1" smtClean="0"/>
              <a:t>offender</a:t>
            </a:r>
            <a:r>
              <a:rPr lang="pl-PL" dirty="0" smtClean="0"/>
              <a:t> for 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financial</a:t>
            </a:r>
            <a:r>
              <a:rPr lang="pl-PL" dirty="0" smtClean="0"/>
              <a:t>, </a:t>
            </a:r>
            <a:r>
              <a:rPr lang="pl-PL" dirty="0" err="1" smtClean="0"/>
              <a:t>sexual</a:t>
            </a:r>
            <a:r>
              <a:rPr lang="pl-PL" dirty="0" smtClean="0"/>
              <a:t>, </a:t>
            </a:r>
            <a:r>
              <a:rPr lang="pl-PL" dirty="0" err="1" smtClean="0"/>
              <a:t>emotional</a:t>
            </a:r>
            <a:r>
              <a:rPr lang="pl-PL" dirty="0"/>
              <a:t>.</a:t>
            </a:r>
            <a:endParaRPr lang="pl-PL" b="1" dirty="0" smtClean="0"/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1226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Stage</a:t>
            </a:r>
            <a:r>
              <a:rPr lang="pl-PL" dirty="0" smtClean="0"/>
              <a:t> 3 : </a:t>
            </a:r>
            <a:r>
              <a:rPr lang="pl-PL" dirty="0" err="1" smtClean="0"/>
              <a:t>Crime</a:t>
            </a:r>
            <a:r>
              <a:rPr lang="pl-PL" dirty="0" smtClean="0"/>
              <a:t> </a:t>
            </a:r>
            <a:r>
              <a:rPr lang="pl-PL" dirty="0" err="1" smtClean="0"/>
              <a:t>Assessment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 </a:t>
            </a:r>
            <a:r>
              <a:rPr lang="pl-PL" dirty="0" err="1" smtClean="0"/>
              <a:t>profiler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piecing</a:t>
            </a:r>
            <a:r>
              <a:rPr lang="pl-PL" dirty="0" smtClean="0"/>
              <a:t> </a:t>
            </a:r>
            <a:r>
              <a:rPr lang="pl-PL" dirty="0" err="1" smtClean="0"/>
              <a:t>together</a:t>
            </a:r>
            <a:r>
              <a:rPr lang="pl-PL" dirty="0" smtClean="0"/>
              <a:t> the </a:t>
            </a:r>
            <a:r>
              <a:rPr lang="pl-PL" dirty="0" err="1" smtClean="0"/>
              <a:t>chain</a:t>
            </a:r>
            <a:r>
              <a:rPr lang="pl-PL" dirty="0" smtClean="0"/>
              <a:t> of </a:t>
            </a:r>
            <a:r>
              <a:rPr lang="pl-PL" dirty="0" err="1" smtClean="0"/>
              <a:t>events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occured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r>
              <a:rPr lang="pl-PL" dirty="0" smtClean="0"/>
              <a:t>, </a:t>
            </a:r>
            <a:r>
              <a:rPr lang="pl-PL" dirty="0" err="1" smtClean="0"/>
              <a:t>during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after</a:t>
            </a:r>
            <a:r>
              <a:rPr lang="pl-PL" dirty="0" smtClean="0"/>
              <a:t> a </a:t>
            </a:r>
            <a:r>
              <a:rPr lang="pl-PL" dirty="0" err="1" smtClean="0"/>
              <a:t>crime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err="1" smtClean="0"/>
              <a:t>Reconstructing</a:t>
            </a:r>
            <a:r>
              <a:rPr lang="pl-PL" dirty="0" smtClean="0"/>
              <a:t> the </a:t>
            </a:r>
            <a:r>
              <a:rPr lang="pl-PL" dirty="0" err="1" smtClean="0"/>
              <a:t>crime</a:t>
            </a:r>
            <a:r>
              <a:rPr lang="pl-PL" dirty="0" smtClean="0"/>
              <a:t> from </a:t>
            </a:r>
            <a:r>
              <a:rPr lang="pl-PL" dirty="0" err="1" smtClean="0"/>
              <a:t>perspective</a:t>
            </a:r>
            <a:r>
              <a:rPr lang="pl-PL" dirty="0" smtClean="0"/>
              <a:t> of </a:t>
            </a:r>
            <a:r>
              <a:rPr lang="pl-PL" dirty="0" err="1" smtClean="0"/>
              <a:t>both</a:t>
            </a:r>
            <a:r>
              <a:rPr lang="pl-PL" dirty="0" smtClean="0"/>
              <a:t> the </a:t>
            </a:r>
            <a:r>
              <a:rPr lang="pl-PL" dirty="0" err="1" smtClean="0"/>
              <a:t>victim</a:t>
            </a:r>
            <a:r>
              <a:rPr lang="pl-PL" dirty="0" smtClean="0"/>
              <a:t> and the </a:t>
            </a:r>
            <a:r>
              <a:rPr lang="pl-PL" dirty="0" err="1" smtClean="0"/>
              <a:t>offender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61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453</TotalTime>
  <Words>813</Words>
  <Application>Microsoft Office PowerPoint</Application>
  <PresentationFormat>Panoramiczny</PresentationFormat>
  <Paragraphs>93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Jon (sala konferencyjna)</vt:lpstr>
      <vt:lpstr>Author : Damian Chanek University of Rzeszów Faculty Law and Administration 3rd year law Supervisor : mgr Krzysztof Tucholski </vt:lpstr>
      <vt:lpstr>General information</vt:lpstr>
      <vt:lpstr>Goals of criminal profiling</vt:lpstr>
      <vt:lpstr>Prezentacja programu PowerPoint</vt:lpstr>
      <vt:lpstr>Important terms</vt:lpstr>
      <vt:lpstr>Criminal profiling methodology employed by the FBI</vt:lpstr>
      <vt:lpstr>Stage 1 : Profiling inputs</vt:lpstr>
      <vt:lpstr>Stage 2: Decision Processing</vt:lpstr>
      <vt:lpstr>Stage 3 : Crime Assessment</vt:lpstr>
      <vt:lpstr>Stage 4 : The criminal profile</vt:lpstr>
      <vt:lpstr>Stage 5 : Investigative use </vt:lpstr>
      <vt:lpstr>Criminal profiling in Poland </vt:lpstr>
      <vt:lpstr>,, Inkasent z Małopolski”</vt:lpstr>
      <vt:lpstr>Interesting criminal profiling cases : </vt:lpstr>
      <vt:lpstr>For people interested in criminal profiling I strongly reccomend a TV show called Criminal Minds.</vt:lpstr>
      <vt:lpstr>Glossary</vt:lpstr>
      <vt:lpstr>Bibliography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Damian Chanek</dc:creator>
  <cp:lastModifiedBy>Damian Chanek</cp:lastModifiedBy>
  <cp:revision>33</cp:revision>
  <dcterms:created xsi:type="dcterms:W3CDTF">2016-06-08T18:51:45Z</dcterms:created>
  <dcterms:modified xsi:type="dcterms:W3CDTF">2016-06-14T04:59:30Z</dcterms:modified>
</cp:coreProperties>
</file>