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Montserrat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9953cedd6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9953cedd6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7e6d7e722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7e6d7e722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7e6d7e722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7e6d7e722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9953cedd6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59953cedd6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9953cedd6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59953cedd6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7e6d7e722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7e6d7e722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9953cedd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9953cedd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9953cedd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9953cedd6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7bf1ae621c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7bf1ae621c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7bf1ae621c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7bf1ae621c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7e6d7e722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7e6d7e722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9953cedd6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9953cedd6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7bf1ae621c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7bf1ae621c_0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98" name="Google Shape;98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7" name="Google Shape;117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5" name="Google Shape;55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62" name="Google Shape;62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4" name="Google Shape;84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92" name="Google Shape;92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371151" cy="2875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14000" fadeDir="5400012" sy="-100000" algn="bl" rotWithShape="0"/>
          </a:effectLst>
        </p:spPr>
      </p:pic>
      <p:sp>
        <p:nvSpPr>
          <p:cNvPr id="126" name="Google Shape;126;p13"/>
          <p:cNvSpPr txBox="1">
            <a:spLocks noGrp="1"/>
          </p:cNvSpPr>
          <p:nvPr>
            <p:ph type="ctrTitle"/>
          </p:nvPr>
        </p:nvSpPr>
        <p:spPr>
          <a:xfrm>
            <a:off x="197850" y="3199325"/>
            <a:ext cx="7932300" cy="1335300"/>
          </a:xfrm>
          <a:prstGeom prst="rect">
            <a:avLst/>
          </a:prstGeom>
          <a:effectLst>
            <a:outerShdw blurRad="200025" dist="209550" dir="36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Kamila Dubiel</a:t>
            </a:r>
            <a:endParaRPr sz="2800" b="1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Faculty of Medicine,Rzeszów University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Physiotherapy, Year 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2022/2023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830" y="2689450"/>
            <a:ext cx="2033344" cy="13353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128" name="Google Shape;128;p13"/>
          <p:cNvSpPr/>
          <p:nvPr/>
        </p:nvSpPr>
        <p:spPr>
          <a:xfrm>
            <a:off x="3668800" y="826125"/>
            <a:ext cx="4773373" cy="851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The joint</a:t>
            </a:r>
          </a:p>
        </p:txBody>
      </p:sp>
      <p:sp>
        <p:nvSpPr>
          <p:cNvPr id="129" name="Google Shape;129;p13"/>
          <p:cNvSpPr/>
          <p:nvPr/>
        </p:nvSpPr>
        <p:spPr>
          <a:xfrm rot="646521">
            <a:off x="1660804" y="206203"/>
            <a:ext cx="718875" cy="55766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1704200" y="292563"/>
            <a:ext cx="632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>
                <a:solidFill>
                  <a:srgbClr val="6D9EEB"/>
                </a:solidFill>
                <a:latin typeface="Lato"/>
                <a:ea typeface="Lato"/>
                <a:cs typeface="Lato"/>
                <a:sym typeface="Lato"/>
              </a:rPr>
              <a:t>Hello</a:t>
            </a:r>
            <a:endParaRPr sz="1300" b="1">
              <a:solidFill>
                <a:srgbClr val="6D9EE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1297500" y="1356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l" sz="3100" u="sng">
                <a:latin typeface="Arial"/>
                <a:ea typeface="Arial"/>
                <a:cs typeface="Arial"/>
                <a:sym typeface="Arial"/>
              </a:rPr>
              <a:t>What are the risk factors for </a:t>
            </a:r>
            <a:r>
              <a:rPr lang="pl" sz="3100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Osteoarthritis?</a:t>
            </a:r>
            <a:endParaRPr sz="3000" u="sng">
              <a:solidFill>
                <a:srgbClr val="CC0000"/>
              </a:solidFill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400"/>
          </a:p>
        </p:txBody>
      </p:sp>
      <p:sp>
        <p:nvSpPr>
          <p:cNvPr id="219" name="Google Shape;219;p22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900"/>
          </a:p>
        </p:txBody>
      </p:sp>
      <p:sp>
        <p:nvSpPr>
          <p:cNvPr id="220" name="Google Shape;220;p22"/>
          <p:cNvSpPr txBox="1"/>
          <p:nvPr/>
        </p:nvSpPr>
        <p:spPr>
          <a:xfrm>
            <a:off x="1629600" y="1567550"/>
            <a:ext cx="27390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Lato"/>
              <a:buChar char="●"/>
            </a:pPr>
            <a:r>
              <a:rPr lang="pl" sz="2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Age</a:t>
            </a:r>
            <a:endParaRPr sz="2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12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Lato"/>
              <a:buChar char="●"/>
            </a:pPr>
            <a:r>
              <a:rPr lang="pl" sz="2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Joint injury</a:t>
            </a:r>
            <a:endParaRPr sz="2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12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Lato"/>
              <a:buChar char="●"/>
            </a:pPr>
            <a:r>
              <a:rPr lang="pl" sz="2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Genetics</a:t>
            </a:r>
            <a:endParaRPr sz="2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5178471" y="1567550"/>
            <a:ext cx="29127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Lato"/>
              <a:buChar char="●"/>
            </a:pPr>
            <a:r>
              <a:rPr lang="pl" sz="2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Gender</a:t>
            </a:r>
            <a:endParaRPr sz="2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12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Lato"/>
              <a:buChar char="●"/>
            </a:pPr>
            <a:r>
              <a:rPr lang="pl" sz="2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Obesity</a:t>
            </a:r>
            <a:endParaRPr sz="2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12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Lato"/>
              <a:buChar char="●"/>
            </a:pPr>
            <a:r>
              <a:rPr lang="pl" sz="2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Race</a:t>
            </a:r>
            <a:endParaRPr sz="2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/>
        </p:nvSpPr>
        <p:spPr>
          <a:xfrm>
            <a:off x="473825" y="757325"/>
            <a:ext cx="7938300" cy="3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100" u="sng">
              <a:solidFill>
                <a:srgbClr val="3C78D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pl" sz="2400">
                <a:solidFill>
                  <a:schemeClr val="lt1"/>
                </a:solidFill>
              </a:rPr>
              <a:t>Increasing physical activity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pl" sz="2400">
                <a:solidFill>
                  <a:schemeClr val="lt1"/>
                </a:solidFill>
              </a:rPr>
              <a:t>Physical therapy 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pl" sz="2400">
                <a:solidFill>
                  <a:schemeClr val="lt1"/>
                </a:solidFill>
              </a:rPr>
              <a:t>Weight lose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pl" sz="2400">
                <a:solidFill>
                  <a:schemeClr val="lt1"/>
                </a:solidFill>
              </a:rPr>
              <a:t>Medications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pl" sz="2400">
                <a:solidFill>
                  <a:schemeClr val="lt1"/>
                </a:solidFill>
              </a:rPr>
              <a:t>Supportive devices 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pl" sz="2400">
                <a:solidFill>
                  <a:schemeClr val="lt1"/>
                </a:solidFill>
              </a:rPr>
              <a:t>Surgery </a:t>
            </a: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473825" y="271350"/>
            <a:ext cx="6944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l" sz="3500" u="sng">
                <a:solidFill>
                  <a:srgbClr val="3C78D8"/>
                </a:solidFill>
              </a:rPr>
              <a:t>How is Osteoarthritis treated?</a:t>
            </a:r>
            <a:endParaRPr sz="1800"/>
          </a:p>
        </p:txBody>
      </p:sp>
      <p:pic>
        <p:nvPicPr>
          <p:cNvPr id="228" name="Google Shape;2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675" y="1606900"/>
            <a:ext cx="3664476" cy="2445949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229" name="Google Shape;229;p23"/>
          <p:cNvSpPr txBox="1"/>
          <p:nvPr/>
        </p:nvSpPr>
        <p:spPr>
          <a:xfrm rot="5399048">
            <a:off x="7065295" y="3012748"/>
            <a:ext cx="324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</a:rPr>
              <a:t>https://e3physio.com.au/wp-content/uploads/2022/04/kneeosteoarthritis-scaled.jpg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188" y="130000"/>
            <a:ext cx="7277624" cy="455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235" name="Google Shape;235;p24"/>
          <p:cNvSpPr txBox="1"/>
          <p:nvPr/>
        </p:nvSpPr>
        <p:spPr>
          <a:xfrm>
            <a:off x="2326275" y="4424725"/>
            <a:ext cx="435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/>
              <a:t>https://orthoinfo.aaos.org/link/91c49ea6dd424a59b177fb0e2bf84f18.aspx</a:t>
            </a:r>
            <a:endParaRPr sz="1000"/>
          </a:p>
        </p:txBody>
      </p:sp>
      <p:sp>
        <p:nvSpPr>
          <p:cNvPr id="236" name="Google Shape;236;p24"/>
          <p:cNvSpPr txBox="1"/>
          <p:nvPr/>
        </p:nvSpPr>
        <p:spPr>
          <a:xfrm>
            <a:off x="2117500" y="130000"/>
            <a:ext cx="2602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Healthy joint</a:t>
            </a:r>
            <a:endParaRPr sz="2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4917350" y="130000"/>
            <a:ext cx="2725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Osteoarthritis</a:t>
            </a:r>
            <a:endParaRPr sz="2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body" idx="1"/>
          </p:nvPr>
        </p:nvSpPr>
        <p:spPr>
          <a:xfrm>
            <a:off x="4502100" y="1110475"/>
            <a:ext cx="3821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626" algn="just" rtl="0">
              <a:spcBef>
                <a:spcPts val="0"/>
              </a:spcBef>
              <a:spcAft>
                <a:spcPts val="0"/>
              </a:spcAft>
              <a:buSzPts val="1308"/>
              <a:buFont typeface="Arial"/>
              <a:buChar char="●"/>
            </a:pPr>
            <a:r>
              <a:rPr lang="pl" sz="1307">
                <a:latin typeface="Arial"/>
                <a:ea typeface="Arial"/>
                <a:cs typeface="Arial"/>
                <a:sym typeface="Arial"/>
              </a:rPr>
              <a:t>http://anationary.pl/slownik-anatomiczny</a:t>
            </a:r>
            <a:endParaRPr sz="1307">
              <a:latin typeface="Arial"/>
              <a:ea typeface="Arial"/>
              <a:cs typeface="Arial"/>
              <a:sym typeface="Arial"/>
            </a:endParaRPr>
          </a:p>
          <a:p>
            <a:pPr marL="457200" lvl="0" indent="-31162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8"/>
              <a:buChar char="●"/>
            </a:pPr>
            <a:r>
              <a:rPr lang="pl" sz="1307">
                <a:latin typeface="Arial"/>
                <a:ea typeface="Arial"/>
                <a:cs typeface="Arial"/>
                <a:sym typeface="Arial"/>
              </a:rPr>
              <a:t>I.M. KhanS.N. Redman R. Williams G.P Dowthwaite S.F.OldfieldC.W.Archer; Volume 79, 2007, Pages 1-36; </a:t>
            </a:r>
            <a:r>
              <a:rPr lang="pl" sz="1307" b="1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pl" sz="1307">
                <a:latin typeface="Arial"/>
                <a:ea typeface="Arial"/>
                <a:cs typeface="Arial"/>
                <a:sym typeface="Arial"/>
              </a:rPr>
              <a:t>Development of Synovial Joints. Elsevier Health Sciences</a:t>
            </a:r>
            <a:endParaRPr sz="1307">
              <a:latin typeface="Arial"/>
              <a:ea typeface="Arial"/>
              <a:cs typeface="Arial"/>
              <a:sym typeface="Arial"/>
            </a:endParaRPr>
          </a:p>
          <a:p>
            <a:pPr marL="457200" lvl="0" indent="-311626" algn="just" rtl="0">
              <a:spcBef>
                <a:spcPts val="0"/>
              </a:spcBef>
              <a:spcAft>
                <a:spcPts val="0"/>
              </a:spcAft>
              <a:buSzPts val="1308"/>
              <a:buFont typeface="Arial"/>
              <a:buChar char="●"/>
            </a:pPr>
            <a:r>
              <a:rPr lang="pl" sz="1307">
                <a:latin typeface="Arial"/>
                <a:ea typeface="Arial"/>
                <a:cs typeface="Arial"/>
                <a:sym typeface="Arial"/>
              </a:rPr>
              <a:t>https://www.cdc.gov/arthritis/basics/osteoarthritis.htm</a:t>
            </a:r>
            <a:endParaRPr sz="1307">
              <a:latin typeface="Arial"/>
              <a:ea typeface="Arial"/>
              <a:cs typeface="Arial"/>
              <a:sym typeface="Arial"/>
            </a:endParaRPr>
          </a:p>
          <a:p>
            <a:pPr marL="457200" lvl="0" indent="-311626" algn="l" rtl="0">
              <a:spcBef>
                <a:spcPts val="0"/>
              </a:spcBef>
              <a:spcAft>
                <a:spcPts val="0"/>
              </a:spcAft>
              <a:buSzPts val="1308"/>
              <a:buFont typeface="Arial"/>
              <a:buChar char="●"/>
            </a:pPr>
            <a:r>
              <a:rPr lang="pl" sz="1307">
                <a:latin typeface="Arial"/>
                <a:ea typeface="Arial"/>
                <a:cs typeface="Arial"/>
                <a:sym typeface="Arial"/>
              </a:rPr>
              <a:t>Elise F. Morgan, Ginu U. Unnikrishnan, and Amira I. Hussein. Bone Mechanical Properties in Healthy and Diseased States</a:t>
            </a:r>
            <a:endParaRPr sz="1307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endParaRPr sz="130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4771175" y="284675"/>
            <a:ext cx="3478330" cy="443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Bibliography</a:t>
            </a:r>
          </a:p>
        </p:txBody>
      </p:sp>
      <p:sp>
        <p:nvSpPr>
          <p:cNvPr id="244" name="Google Shape;244;p25"/>
          <p:cNvSpPr/>
          <p:nvPr/>
        </p:nvSpPr>
        <p:spPr>
          <a:xfrm>
            <a:off x="760600" y="284675"/>
            <a:ext cx="2878104" cy="443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Vocabulary</a:t>
            </a:r>
          </a:p>
        </p:txBody>
      </p:sp>
      <p:sp>
        <p:nvSpPr>
          <p:cNvPr id="245" name="Google Shape;245;p25"/>
          <p:cNvSpPr txBox="1"/>
          <p:nvPr/>
        </p:nvSpPr>
        <p:spPr>
          <a:xfrm>
            <a:off x="563250" y="875775"/>
            <a:ext cx="38214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synovial joint - staw z błoną maziową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ball and socket - staw panewkowy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hinge joint - staw zawiasowy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ellipsoidal joint - staw eliptyczny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saddle joint - staw siodełkowy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plane joint - staw płaski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pivot joint - staw obrotowy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articular cartilage - chrząstka stawowa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joint capsule - torebka stawowa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synovial fluid - płyn maziowy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synovial membrane - błona maziowa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joint cavity - jama stawowa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crepitus - trzeszczenie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bony spurs - wyrośle kostne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stiffness - sztywność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lubricate - stanowć substancję poślizgową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lining - wyściółka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degeneration - zwyrodnienie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6"/>
          <p:cNvPicPr preferRelativeResize="0"/>
          <p:nvPr/>
        </p:nvPicPr>
        <p:blipFill rotWithShape="1">
          <a:blip r:embed="rId3">
            <a:alphaModFix/>
          </a:blip>
          <a:srcRect l="10992" r="1693" b="7808"/>
          <a:stretch/>
        </p:blipFill>
        <p:spPr>
          <a:xfrm>
            <a:off x="851075" y="333050"/>
            <a:ext cx="4465101" cy="3786675"/>
          </a:xfrm>
          <a:prstGeom prst="rect">
            <a:avLst/>
          </a:prstGeom>
          <a:noFill/>
          <a:ln>
            <a:noFill/>
          </a:ln>
          <a:effectLst>
            <a:reflection endPos="34000" fadeDir="5400012" sy="-100000" algn="bl" rotWithShape="0"/>
          </a:effectLst>
        </p:spPr>
      </p:pic>
      <p:sp>
        <p:nvSpPr>
          <p:cNvPr id="251" name="Google Shape;251;p26"/>
          <p:cNvSpPr txBox="1"/>
          <p:nvPr/>
        </p:nvSpPr>
        <p:spPr>
          <a:xfrm>
            <a:off x="4983150" y="579725"/>
            <a:ext cx="323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4853800" y="1204525"/>
            <a:ext cx="379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1">
                <a:latin typeface="Lato"/>
                <a:ea typeface="Lato"/>
                <a:cs typeface="Lato"/>
                <a:sym typeface="Lato"/>
              </a:rPr>
              <a:t>Thank you for your attention!</a:t>
            </a:r>
            <a:endParaRPr sz="30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4717900" y="716288"/>
            <a:ext cx="3934800" cy="2430000"/>
          </a:xfrm>
          <a:prstGeom prst="cloudCallout">
            <a:avLst>
              <a:gd name="adj1" fmla="val -79153"/>
              <a:gd name="adj2" fmla="val -31469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lin ang="5400012" scaled="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4122575" y="927150"/>
            <a:ext cx="4242000" cy="30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1457" b="1" u="sng">
                <a:solidFill>
                  <a:srgbClr val="EA9999"/>
                </a:solidFill>
              </a:rPr>
              <a:t>Joint</a:t>
            </a:r>
            <a:r>
              <a:rPr lang="pl" sz="8657">
                <a:solidFill>
                  <a:srgbClr val="EA9999"/>
                </a:solidFill>
              </a:rPr>
              <a:t> </a:t>
            </a:r>
            <a:r>
              <a:rPr lang="pl" sz="8657"/>
              <a:t>in anatomy, a structure that separates two or more adjacent elements of the skeletal system. Depending on the type of joint, such separated elements may or may not move on one another.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4365200" y="369475"/>
            <a:ext cx="415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1169600" y="3806625"/>
            <a:ext cx="273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These are found where </a:t>
            </a:r>
            <a:r>
              <a:rPr lang="pl" sz="2400" b="1">
                <a:solidFill>
                  <a:srgbClr val="EA9999"/>
                </a:solidFill>
                <a:latin typeface="Lato"/>
                <a:ea typeface="Lato"/>
                <a:cs typeface="Lato"/>
                <a:sym typeface="Lato"/>
              </a:rPr>
              <a:t>bones meet</a:t>
            </a:r>
            <a:endParaRPr sz="2400" b="1">
              <a:solidFill>
                <a:srgbClr val="EA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 rotWithShape="1">
          <a:blip r:embed="rId3">
            <a:alphaModFix/>
          </a:blip>
          <a:srcRect l="14773" t="33247" r="72214" b="28902"/>
          <a:stretch/>
        </p:blipFill>
        <p:spPr>
          <a:xfrm>
            <a:off x="1499175" y="515025"/>
            <a:ext cx="2079851" cy="3064500"/>
          </a:xfrm>
          <a:prstGeom prst="rect">
            <a:avLst/>
          </a:prstGeom>
          <a:noFill/>
          <a:ln>
            <a:noFill/>
          </a:ln>
          <a:effectLst>
            <a:reflection stA="82000" endPos="12000" fadeDir="5400012" sy="-100000" algn="bl" rotWithShape="0"/>
          </a:effectLst>
        </p:spPr>
      </p:pic>
      <p:sp>
        <p:nvSpPr>
          <p:cNvPr id="139" name="Google Shape;139;p14"/>
          <p:cNvSpPr/>
          <p:nvPr/>
        </p:nvSpPr>
        <p:spPr>
          <a:xfrm>
            <a:off x="3994150" y="456225"/>
            <a:ext cx="4647600" cy="31233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 txBox="1"/>
          <p:nvPr/>
        </p:nvSpPr>
        <p:spPr>
          <a:xfrm rot="-5400683">
            <a:off x="-157117" y="1798400"/>
            <a:ext cx="3019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solidFill>
                  <a:schemeClr val="lt1"/>
                </a:solidFill>
              </a:rPr>
              <a:t>https://encrypted-tbn0.gstatic.com/images?q=tbn:ANd9GcTjc6IX6TTi3u4DkzgoiImg8PXvKrOJGMhcHVtJbEZcYm8eEKSfE0tyH7Q6OoeWdGwo2Aw&amp;usqp=CAU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5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57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>
            <a:spLocks noGrp="1"/>
          </p:cNvSpPr>
          <p:nvPr>
            <p:ph type="title" idx="4294967295"/>
          </p:nvPr>
        </p:nvSpPr>
        <p:spPr>
          <a:xfrm>
            <a:off x="1433800" y="3085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1" u="sng"/>
              <a:t>Joints can be classified by:</a:t>
            </a:r>
            <a:endParaRPr sz="3600" b="1" u="sng"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4294967295"/>
          </p:nvPr>
        </p:nvSpPr>
        <p:spPr>
          <a:xfrm>
            <a:off x="1184050" y="151802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pl" sz="3370" b="1" dirty="0"/>
              <a:t>STRUCTURE</a:t>
            </a:r>
            <a:endParaRPr sz="3370" b="1" dirty="0"/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pl" sz="3179" b="1" dirty="0">
                <a:solidFill>
                  <a:srgbClr val="6FA8DC"/>
                </a:solidFill>
              </a:rPr>
              <a:t>(composition)</a:t>
            </a:r>
            <a:endParaRPr sz="3179" b="1" dirty="0">
              <a:solidFill>
                <a:srgbClr val="6FA8DC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pl" sz="3370" b="1" dirty="0"/>
              <a:t>or</a:t>
            </a:r>
            <a:endParaRPr sz="3370" b="1" dirty="0"/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pl" sz="3370" b="1" dirty="0"/>
              <a:t>FUNCTION</a:t>
            </a:r>
            <a:endParaRPr sz="3370" b="1" dirty="0"/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pl" sz="2860" b="1" dirty="0">
                <a:solidFill>
                  <a:srgbClr val="6FA8DC"/>
                </a:solidFill>
              </a:rPr>
              <a:t>(extend</a:t>
            </a:r>
            <a:r>
              <a:rPr lang="pl-PL" sz="2860" b="1" dirty="0">
                <a:solidFill>
                  <a:srgbClr val="6FA8DC"/>
                </a:solidFill>
              </a:rPr>
              <a:t>t</a:t>
            </a:r>
            <a:r>
              <a:rPr lang="pl" sz="2860" b="1" dirty="0">
                <a:solidFill>
                  <a:srgbClr val="6FA8DC"/>
                </a:solidFill>
              </a:rPr>
              <a:t> of mobility)</a:t>
            </a:r>
            <a:endParaRPr sz="2860" b="1" dirty="0">
              <a:solidFill>
                <a:srgbClr val="6FA8D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4875" y="2151388"/>
            <a:ext cx="2810100" cy="233027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66025"/>
            <a:ext cx="3234076" cy="225265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154" name="Google Shape;15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175" y="2258762"/>
            <a:ext cx="3022600" cy="22526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6">
            <a:alphaModFix/>
          </a:blip>
          <a:srcRect l="7274" t="19738" r="71718" b="52416"/>
          <a:stretch/>
        </p:blipFill>
        <p:spPr>
          <a:xfrm>
            <a:off x="0" y="34050"/>
            <a:ext cx="3891700" cy="22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1700" y="-4762"/>
            <a:ext cx="5252300" cy="23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885325" y="13744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400" b="1"/>
              <a:t>Synovial joints</a:t>
            </a:r>
            <a:endParaRPr sz="34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" sz="1900" b="1">
                <a:solidFill>
                  <a:srgbClr val="020621"/>
                </a:solidFill>
                <a:highlight>
                  <a:srgbClr val="FFFFFF"/>
                </a:highlight>
              </a:rPr>
              <a:t>are the most common type of joint in the body</a:t>
            </a:r>
            <a:endParaRPr sz="2011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913" y="768425"/>
            <a:ext cx="5416174" cy="42511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63" name="Google Shape;163;p17"/>
          <p:cNvSpPr/>
          <p:nvPr/>
        </p:nvSpPr>
        <p:spPr>
          <a:xfrm>
            <a:off x="879975" y="104202"/>
            <a:ext cx="7614401" cy="602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Synovial joint structure</a:t>
            </a:r>
          </a:p>
        </p:txBody>
      </p:sp>
      <p:sp>
        <p:nvSpPr>
          <p:cNvPr id="164" name="Google Shape;164;p17"/>
          <p:cNvSpPr txBox="1"/>
          <p:nvPr/>
        </p:nvSpPr>
        <p:spPr>
          <a:xfrm>
            <a:off x="2570375" y="4758425"/>
            <a:ext cx="648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/>
              <a:t>https://upload.wikimedia.org/wikipedia/commons/8/8b/907_Synovial_Joints.jpg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l="19636" t="9356" r="14910" b="11953"/>
          <a:stretch/>
        </p:blipFill>
        <p:spPr>
          <a:xfrm>
            <a:off x="1225500" y="1283750"/>
            <a:ext cx="2777750" cy="3339276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70" name="Google Shape;170;p18"/>
          <p:cNvSpPr/>
          <p:nvPr/>
        </p:nvSpPr>
        <p:spPr>
          <a:xfrm>
            <a:off x="1104484" y="235500"/>
            <a:ext cx="6935031" cy="5693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6 types of synovial joints</a:t>
            </a:r>
          </a:p>
        </p:txBody>
      </p:sp>
      <p:sp>
        <p:nvSpPr>
          <p:cNvPr id="171" name="Google Shape;171;p18"/>
          <p:cNvSpPr txBox="1"/>
          <p:nvPr/>
        </p:nvSpPr>
        <p:spPr>
          <a:xfrm>
            <a:off x="1430700" y="1209375"/>
            <a:ext cx="2516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b="1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Hinge</a:t>
            </a:r>
            <a:r>
              <a:rPr lang="pl" sz="1900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1900" b="1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Joint</a:t>
            </a:r>
            <a:r>
              <a:rPr lang="pl" sz="1900">
                <a:latin typeface="Lato"/>
                <a:ea typeface="Lato"/>
                <a:cs typeface="Lato"/>
                <a:sym typeface="Lato"/>
              </a:rPr>
              <a:t> eg. Elbow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 rot="-3043230">
            <a:off x="1075186" y="1812123"/>
            <a:ext cx="2317629" cy="4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pl" sz="15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lexion</a:t>
            </a:r>
            <a:endParaRPr sz="15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 rot="-668467">
            <a:off x="2662862" y="3645454"/>
            <a:ext cx="1437694" cy="41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Extension</a:t>
            </a:r>
            <a:endParaRPr sz="15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18"/>
          <p:cNvPicPr preferRelativeResize="0"/>
          <p:nvPr/>
        </p:nvPicPr>
        <p:blipFill rotWithShape="1">
          <a:blip r:embed="rId4">
            <a:alphaModFix/>
          </a:blip>
          <a:srcRect r="4979" b="15390"/>
          <a:stretch/>
        </p:blipFill>
        <p:spPr>
          <a:xfrm>
            <a:off x="4862075" y="1298200"/>
            <a:ext cx="2891900" cy="331037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75" name="Google Shape;175;p18"/>
          <p:cNvSpPr txBox="1"/>
          <p:nvPr/>
        </p:nvSpPr>
        <p:spPr>
          <a:xfrm>
            <a:off x="5087250" y="1209375"/>
            <a:ext cx="261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Pivot Joint</a:t>
            </a:r>
            <a:r>
              <a:rPr lang="pl" sz="1800">
                <a:latin typeface="Lato"/>
                <a:ea typeface="Lato"/>
                <a:cs typeface="Lato"/>
                <a:sym typeface="Lato"/>
              </a:rPr>
              <a:t> eg. median atlantoaxial joint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5929075" y="3510475"/>
            <a:ext cx="182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b="1">
                <a:latin typeface="Lato"/>
                <a:ea typeface="Lato"/>
                <a:cs typeface="Lato"/>
                <a:sym typeface="Lato"/>
              </a:rPr>
              <a:t>Rotation</a:t>
            </a:r>
            <a:endParaRPr sz="1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1242750" y="4620325"/>
            <a:ext cx="2892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https://www.kenhub.com/thumbor/i6aDdd4lPrWHaK31ivdRTsqMtAo=/fit-in/800x1600/filters:watermark(/images/logo_url.png,-10,-10,0):background_co</a:t>
            </a:r>
            <a:r>
              <a:rPr lang="pl" sz="900"/>
              <a:t>lor</a:t>
            </a:r>
            <a:endParaRPr sz="900"/>
          </a:p>
        </p:txBody>
      </p:sp>
      <p:sp>
        <p:nvSpPr>
          <p:cNvPr id="178" name="Google Shape;178;p18"/>
          <p:cNvSpPr txBox="1"/>
          <p:nvPr/>
        </p:nvSpPr>
        <p:spPr>
          <a:xfrm>
            <a:off x="4894800" y="46048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https://www.kenhub.com/thumbor/Vy2LFo8dHEar9r6qLwuUn6UgJFQ=/fit-in/278x278/filters:fill(FFFFFF,true):watermark(/images/watermark_only_sm.png,0,0,0)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/>
          </a:blip>
          <a:srcRect l="20221" r="12146"/>
          <a:stretch/>
        </p:blipFill>
        <p:spPr>
          <a:xfrm>
            <a:off x="1017350" y="530850"/>
            <a:ext cx="3197625" cy="394790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84" name="Google Shape;184;p19"/>
          <p:cNvSpPr txBox="1"/>
          <p:nvPr/>
        </p:nvSpPr>
        <p:spPr>
          <a:xfrm>
            <a:off x="1845450" y="624025"/>
            <a:ext cx="28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Ball &amp; Socket Joint</a:t>
            </a:r>
            <a:endParaRPr sz="1800" b="1">
              <a:solidFill>
                <a:srgbClr val="1155C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Lato"/>
                <a:ea typeface="Lato"/>
                <a:cs typeface="Lato"/>
                <a:sym typeface="Lato"/>
              </a:rPr>
              <a:t> eg. hip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2223413" y="1177050"/>
            <a:ext cx="1747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latin typeface="Lato"/>
                <a:ea typeface="Lato"/>
                <a:cs typeface="Lato"/>
                <a:sym typeface="Lato"/>
              </a:rPr>
              <a:t>movement in all three planes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6" name="Google Shape;186;p19"/>
          <p:cNvPicPr preferRelativeResize="0"/>
          <p:nvPr/>
        </p:nvPicPr>
        <p:blipFill rotWithShape="1">
          <a:blip r:embed="rId4">
            <a:alphaModFix/>
          </a:blip>
          <a:srcRect l="10491" r="8181"/>
          <a:stretch/>
        </p:blipFill>
        <p:spPr>
          <a:xfrm>
            <a:off x="4796850" y="499838"/>
            <a:ext cx="3470325" cy="400992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87" name="Google Shape;187;p19"/>
          <p:cNvSpPr txBox="1"/>
          <p:nvPr/>
        </p:nvSpPr>
        <p:spPr>
          <a:xfrm>
            <a:off x="5440975" y="499850"/>
            <a:ext cx="272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Ellipsoid Join</a:t>
            </a:r>
            <a:r>
              <a:rPr lang="pl" sz="1800" b="1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pl" sz="18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1800">
                <a:latin typeface="Lato"/>
                <a:ea typeface="Lato"/>
                <a:cs typeface="Lato"/>
                <a:sym typeface="Lato"/>
              </a:rPr>
              <a:t>eg. wrist</a:t>
            </a:r>
            <a:r>
              <a:rPr lang="pl" sz="1700">
                <a:latin typeface="Lato"/>
                <a:ea typeface="Lato"/>
                <a:cs typeface="Lato"/>
                <a:sym typeface="Lato"/>
              </a:rPr>
              <a:t> 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4671150" y="3132050"/>
            <a:ext cx="1970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pl" sz="1600">
                <a:latin typeface="Lato"/>
                <a:ea typeface="Lato"/>
                <a:cs typeface="Lato"/>
                <a:sym typeface="Lato"/>
              </a:rPr>
              <a:t>Flexion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pl" sz="1600">
                <a:latin typeface="Lato"/>
                <a:ea typeface="Lato"/>
                <a:cs typeface="Lato"/>
                <a:sym typeface="Lato"/>
              </a:rPr>
              <a:t>Extension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pl" sz="1600">
                <a:latin typeface="Lato"/>
                <a:ea typeface="Lato"/>
                <a:cs typeface="Lato"/>
                <a:sym typeface="Lato"/>
              </a:rPr>
              <a:t>Abduction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pl" sz="1600">
                <a:latin typeface="Lato"/>
                <a:ea typeface="Lato"/>
                <a:cs typeface="Lato"/>
                <a:sym typeface="Lato"/>
              </a:rPr>
              <a:t>Adduction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pl" sz="1600">
                <a:latin typeface="Lato"/>
                <a:ea typeface="Lato"/>
                <a:cs typeface="Lato"/>
                <a:sym typeface="Lato"/>
              </a:rPr>
              <a:t>Circumduction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1017300" y="4478750"/>
            <a:ext cx="319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https://media.gettyimages.com/illustrations/illustration-ball-and-socket-joint-arrows-indicating-possible-of-illustration-id73016739</a:t>
            </a:r>
            <a:endParaRPr sz="800"/>
          </a:p>
        </p:txBody>
      </p:sp>
      <p:sp>
        <p:nvSpPr>
          <p:cNvPr id="190" name="Google Shape;190;p19"/>
          <p:cNvSpPr txBox="1"/>
          <p:nvPr/>
        </p:nvSpPr>
        <p:spPr>
          <a:xfrm>
            <a:off x="4796800" y="4548050"/>
            <a:ext cx="3470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https://www.fineartstorehouse.com/p/629/illustration-ellipsoidal-joint-13559515.jpg.webp</a:t>
            </a:r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050" y="638300"/>
            <a:ext cx="3146700" cy="3866909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96" name="Google Shape;196;p20"/>
          <p:cNvSpPr txBox="1"/>
          <p:nvPr/>
        </p:nvSpPr>
        <p:spPr>
          <a:xfrm>
            <a:off x="1103050" y="567000"/>
            <a:ext cx="200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b="1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Saddle Joint</a:t>
            </a:r>
            <a:r>
              <a:rPr lang="pl" sz="1700">
                <a:latin typeface="Lato"/>
                <a:ea typeface="Lato"/>
                <a:cs typeface="Lato"/>
                <a:sym typeface="Lato"/>
              </a:rPr>
              <a:t> eg. joint of thumb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1041075" y="3354650"/>
            <a:ext cx="2255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Flex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Extend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Circumduct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Abduct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Adduct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8" name="Google Shape;1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766" y="638300"/>
            <a:ext cx="3654234" cy="3866899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99" name="Google Shape;199;p20"/>
          <p:cNvSpPr txBox="1"/>
          <p:nvPr/>
        </p:nvSpPr>
        <p:spPr>
          <a:xfrm>
            <a:off x="4792025" y="567000"/>
            <a:ext cx="2007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b="1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</a:rPr>
              <a:t>Plane Joint</a:t>
            </a:r>
            <a:r>
              <a:rPr lang="pl" sz="1700">
                <a:latin typeface="Lato"/>
                <a:ea typeface="Lato"/>
                <a:cs typeface="Lato"/>
                <a:sym typeface="Lato"/>
              </a:rPr>
              <a:t> eg. Intercarpal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Lato"/>
                <a:ea typeface="Lato"/>
                <a:cs typeface="Lato"/>
                <a:sym typeface="Lato"/>
              </a:rPr>
              <a:t>Joints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4792025" y="3677900"/>
            <a:ext cx="148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Glide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Rotate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4878775" y="4505200"/>
            <a:ext cx="365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>
                <a:solidFill>
                  <a:srgbClr val="020621"/>
                </a:solidFill>
              </a:rPr>
              <a:t>https://www.fineartstorehouse.com/p/629/illustration-plane-joint-arrows-indicating-13559509.jpg.webp</a:t>
            </a:r>
            <a:endParaRPr sz="900">
              <a:solidFill>
                <a:srgbClr val="020621"/>
              </a:solidFill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1164975" y="4505200"/>
            <a:ext cx="314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/>
              <a:t>https://www.fineartstorehouse.com/p/629/illustration-saddle-joint-arrows-indicating-13559507.jpg.webp</a:t>
            </a:r>
            <a:endParaRPr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4055"/>
            </a:gs>
            <a:gs pos="100000">
              <a:srgbClr val="030304"/>
            </a:gs>
          </a:gsLst>
          <a:lin ang="5400012" scaled="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/>
          <p:nvPr/>
        </p:nvSpPr>
        <p:spPr>
          <a:xfrm>
            <a:off x="394717" y="1781300"/>
            <a:ext cx="3601800" cy="28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pl" sz="2300">
                <a:solidFill>
                  <a:schemeClr val="lt1"/>
                </a:solidFill>
              </a:rPr>
              <a:t>Pain or aching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pl" sz="2300">
                <a:solidFill>
                  <a:schemeClr val="lt1"/>
                </a:solidFill>
              </a:rPr>
              <a:t>Stiffness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pl" sz="2300">
                <a:solidFill>
                  <a:schemeClr val="lt1"/>
                </a:solidFill>
              </a:rPr>
              <a:t>Decreased range of motion (or flexibility)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pl" sz="2300">
                <a:solidFill>
                  <a:schemeClr val="lt1"/>
                </a:solidFill>
              </a:rPr>
              <a:t>Swelling</a:t>
            </a:r>
            <a:endParaRPr sz="23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40000"/>
              </a:lnSpc>
              <a:spcBef>
                <a:spcPts val="1200"/>
              </a:spcBef>
              <a:spcAft>
                <a:spcPts val="900"/>
              </a:spcAft>
              <a:buNone/>
            </a:pPr>
            <a:endParaRPr sz="29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150" y="1336950"/>
            <a:ext cx="3964449" cy="207142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209" name="Google Shape;209;p21"/>
          <p:cNvSpPr txBox="1"/>
          <p:nvPr/>
        </p:nvSpPr>
        <p:spPr>
          <a:xfrm>
            <a:off x="4572000" y="3954325"/>
            <a:ext cx="367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">
                <a:solidFill>
                  <a:schemeClr val="lt1"/>
                </a:solidFill>
              </a:rPr>
              <a:t>https://iasbh.tmgrup.com.tr/32bd09/1200/627/0/30/800/448?u=https://isbh.tmgrup.com.tr/sbh/2019/11/28/kireclenme-belirtileri-nelerdir-neden-olur-kireclenme-tedavisi-nasil-yapilir-1574950416405.jpg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1480150" y="678400"/>
            <a:ext cx="71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160350" y="247650"/>
            <a:ext cx="8823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b="1" u="sng">
                <a:solidFill>
                  <a:srgbClr val="CC0000"/>
                </a:solidFill>
              </a:rPr>
              <a:t>Osteoarthritis</a:t>
            </a:r>
            <a:r>
              <a:rPr lang="pl" sz="2700">
                <a:solidFill>
                  <a:schemeClr val="lt1"/>
                </a:solidFill>
              </a:rPr>
              <a:t> is the common form of joint degeneration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394725" y="1211888"/>
            <a:ext cx="3108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Patients’ complaints?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Pokaz na ekranie (16:9)</PresentationFormat>
  <Paragraphs>103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Focus</vt:lpstr>
      <vt:lpstr>Kamila Dubiel Faculty of Medicine,Rzeszów University Physiotherapy, Year 3 2022/2023  </vt:lpstr>
      <vt:lpstr>Prezentacja programu PowerPoint</vt:lpstr>
      <vt:lpstr>Joints can be classified by:</vt:lpstr>
      <vt:lpstr>Synovial joints are the most common type of joint in the body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What are the risk factors for Osteoarthritis?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Kamila Dubiel Faculty of Medicine,Rzeszów University Physiotherapy, Year 3 2022/2023  </dc:title>
  <cp:lastModifiedBy>Agnieszka Brzozowska-Magoń</cp:lastModifiedBy>
  <cp:revision>3</cp:revision>
  <dcterms:modified xsi:type="dcterms:W3CDTF">2022-12-11T14:44:57Z</dcterms:modified>
</cp:coreProperties>
</file>