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77873717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877873717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877873717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877873717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877873717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877873717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877873717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877873717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77873717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877873717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877873717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877873717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787fc55b52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787fc55b5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77873717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77873717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77873717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877873717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877873717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877873717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77873717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877873717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877873717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877873717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77873717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77873717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77873717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77873717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ciencedirect.com/science/article/pii/B978012529650250024X#!" TargetMode="External"/><Relationship Id="rId4" Type="http://schemas.openxmlformats.org/officeDocument/2006/relationships/hyperlink" Target="https://www.sciencedirect.com/science/book/9780125296502" TargetMode="External"/><Relationship Id="rId5" Type="http://schemas.openxmlformats.org/officeDocument/2006/relationships/hyperlink" Target="https://www.sciencedirect.com/journal/the-lancet/vol/364/issue/9431" TargetMode="External"/><Relationship Id="rId6" Type="http://schemas.openxmlformats.org/officeDocument/2006/relationships/hyperlink" Target="https://www.sciencedirect.com/science/article/abs/pii/S0140673613616505#!" TargetMode="External"/><Relationship Id="rId7" Type="http://schemas.openxmlformats.org/officeDocument/2006/relationships/hyperlink" Target="https://www.sciencedirect.com/journal/the-lancet/vol/383/issue/992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27275" y="-91823"/>
            <a:ext cx="8222100" cy="15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1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UNIVERSITY OF RZESZÓW</a:t>
            </a:r>
            <a:endParaRPr b="1" sz="21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1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FACULTY OF MEDICINE</a:t>
            </a:r>
            <a:endParaRPr b="1" sz="21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27263" y="224893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i="1" lang="pl" sz="3442" u="sng"/>
              <a:t>SKELETAL SYSTEM</a:t>
            </a:r>
            <a:endParaRPr b="1" i="1" sz="3442" u="sng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00" y="362688"/>
            <a:ext cx="1689887" cy="168988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1479775" y="3082025"/>
            <a:ext cx="6317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chemeClr val="accent6"/>
                </a:solidFill>
              </a:rPr>
              <a:t>Oliwia Magdziarz</a:t>
            </a:r>
            <a:endParaRPr b="1" sz="20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chemeClr val="accent6"/>
                </a:solidFill>
              </a:rPr>
              <a:t>3rd year of Physiotherapy</a:t>
            </a:r>
            <a:endParaRPr b="1" sz="20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chemeClr val="accent6"/>
                </a:solidFill>
              </a:rPr>
              <a:t>2022/2023</a:t>
            </a:r>
            <a:endParaRPr b="1"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-978" l="15887" r="13280" t="18052"/>
          <a:stretch/>
        </p:blipFill>
        <p:spPr>
          <a:xfrm>
            <a:off x="61225" y="613000"/>
            <a:ext cx="3643300" cy="42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>
            <p:ph type="title"/>
          </p:nvPr>
        </p:nvSpPr>
        <p:spPr>
          <a:xfrm>
            <a:off x="311700" y="1854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>
                <a:highlight>
                  <a:srgbClr val="FFFFFF"/>
                </a:highlight>
              </a:rPr>
              <a:t>OSTEOMYELITIS </a:t>
            </a:r>
            <a:endParaRPr b="1"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4071950" y="1229875"/>
            <a:ext cx="4760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➔"/>
            </a:pPr>
            <a:r>
              <a:rPr b="1" lang="pl" sz="2000">
                <a:solidFill>
                  <a:schemeClr val="accent6"/>
                </a:solidFill>
              </a:rPr>
              <a:t>Bone infection</a:t>
            </a:r>
            <a:endParaRPr b="1"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chemeClr val="accent6"/>
                </a:solidFill>
              </a:rPr>
              <a:t>Types of osteomyelitis:</a:t>
            </a:r>
            <a:endParaRPr b="1" sz="2000">
              <a:solidFill>
                <a:schemeClr val="accent6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3C47D"/>
              </a:buClr>
              <a:buSzPts val="2000"/>
              <a:buChar char="●"/>
            </a:pPr>
            <a:r>
              <a:rPr b="1" lang="pl" sz="2000">
                <a:solidFill>
                  <a:srgbClr val="93C47D"/>
                </a:solidFill>
              </a:rPr>
              <a:t>acute</a:t>
            </a:r>
            <a:endParaRPr b="1" sz="2000">
              <a:solidFill>
                <a:srgbClr val="93C47D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000"/>
              <a:buChar char="●"/>
            </a:pPr>
            <a:r>
              <a:rPr b="1" lang="pl" sz="2000">
                <a:solidFill>
                  <a:srgbClr val="93C47D"/>
                </a:solidFill>
              </a:rPr>
              <a:t>chronic</a:t>
            </a:r>
            <a:endParaRPr b="1" sz="2000">
              <a:solidFill>
                <a:srgbClr val="93C47D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000"/>
              <a:buChar char="●"/>
            </a:pPr>
            <a:r>
              <a:rPr b="1" lang="pl" sz="2000">
                <a:solidFill>
                  <a:srgbClr val="93C47D"/>
                </a:solidFill>
              </a:rPr>
              <a:t>vertebral </a:t>
            </a:r>
            <a:endParaRPr b="1" sz="2000">
              <a:solidFill>
                <a:srgbClr val="93C47D"/>
              </a:solidFill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61225" y="4477950"/>
            <a:ext cx="348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https://stock.adobe.com/de/images/osteomyelitis-is-infection-in-the-bone/180048106</a:t>
            </a:r>
            <a:endParaRPr sz="7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311700" y="1957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990"/>
              <a:buNone/>
            </a:pPr>
            <a:r>
              <a:rPr b="1" lang="pl" sz="3684">
                <a:highlight>
                  <a:srgbClr val="FFFFFF"/>
                </a:highlight>
              </a:rPr>
              <a:t>PAGET’S DISEASE</a:t>
            </a:r>
            <a:endParaRPr b="1" sz="3684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4663825" y="1331938"/>
            <a:ext cx="4944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➔"/>
            </a:pPr>
            <a:r>
              <a:rPr b="1" lang="pl" sz="1700">
                <a:solidFill>
                  <a:schemeClr val="accent5"/>
                </a:solidFill>
              </a:rPr>
              <a:t>Rare chronic disease</a:t>
            </a:r>
            <a:endParaRPr b="1" sz="1700">
              <a:solidFill>
                <a:schemeClr val="accent5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➔"/>
            </a:pPr>
            <a:r>
              <a:rPr b="1" lang="pl" sz="1700">
                <a:solidFill>
                  <a:schemeClr val="accent5"/>
                </a:solidFill>
              </a:rPr>
              <a:t>Resorption and formation disorder</a:t>
            </a:r>
            <a:endParaRPr b="1" sz="17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chemeClr val="accent5"/>
                </a:solidFill>
              </a:rPr>
              <a:t>Symptoms: </a:t>
            </a:r>
            <a:endParaRPr b="1" sz="1700">
              <a:solidFill>
                <a:schemeClr val="accent5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Roboto"/>
              <a:buChar char="●"/>
            </a:pPr>
            <a:r>
              <a:rPr b="1" lang="pl" sz="1700">
                <a:solidFill>
                  <a:schemeClr val="accent6"/>
                </a:solidFill>
                <a:highlight>
                  <a:srgbClr val="FFFFFF"/>
                </a:highlight>
              </a:rPr>
              <a:t>Pain </a:t>
            </a:r>
            <a:endParaRPr b="1" sz="170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Roboto"/>
              <a:buChar char="●"/>
            </a:pPr>
            <a:r>
              <a:rPr b="1" lang="pl" sz="1700">
                <a:solidFill>
                  <a:schemeClr val="accent6"/>
                </a:solidFill>
                <a:highlight>
                  <a:srgbClr val="FFFFFF"/>
                </a:highlight>
              </a:rPr>
              <a:t>Tingling and weakness</a:t>
            </a:r>
            <a:endParaRPr b="1" sz="170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Roboto"/>
              <a:buChar char="●"/>
            </a:pPr>
            <a:r>
              <a:rPr b="1" lang="pl" sz="1700">
                <a:solidFill>
                  <a:schemeClr val="accent6"/>
                </a:solidFill>
                <a:highlight>
                  <a:srgbClr val="FFFFFF"/>
                </a:highlight>
              </a:rPr>
              <a:t>Bone deformities</a:t>
            </a:r>
            <a:endParaRPr b="1" sz="170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Roboto"/>
              <a:buChar char="●"/>
            </a:pPr>
            <a:r>
              <a:rPr b="1" lang="pl" sz="1700">
                <a:solidFill>
                  <a:schemeClr val="accent6"/>
                </a:solidFill>
                <a:highlight>
                  <a:srgbClr val="FFFFFF"/>
                </a:highlight>
              </a:rPr>
              <a:t>Hearing loss</a:t>
            </a:r>
            <a:endParaRPr b="1" sz="170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8351"/>
            <a:ext cx="4077975" cy="26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173500" y="4174000"/>
            <a:ext cx="410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https://www.cigna.com/knowledge-center/hw/bowed-legs-from-pagets-disease-zm2733</a:t>
            </a:r>
            <a:endParaRPr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311700" y="2467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>
                <a:highlight>
                  <a:srgbClr val="FFFFFF"/>
                </a:highlight>
              </a:rPr>
              <a:t> ARTHRITIS </a:t>
            </a:r>
            <a:endParaRPr b="1"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4286250" y="971963"/>
            <a:ext cx="5056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➔"/>
            </a:pPr>
            <a:r>
              <a:rPr b="1" lang="pl">
                <a:solidFill>
                  <a:schemeClr val="accent5"/>
                </a:solidFill>
              </a:rPr>
              <a:t>Worse with the age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➔"/>
            </a:pPr>
            <a:r>
              <a:rPr b="1" lang="pl">
                <a:solidFill>
                  <a:schemeClr val="accent5"/>
                </a:solidFill>
              </a:rPr>
              <a:t>Joints of hands, spine, knees, hips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accent5"/>
                </a:solidFill>
              </a:rPr>
              <a:t>Symptoms: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b="1" lang="pl">
                <a:solidFill>
                  <a:schemeClr val="accent6"/>
                </a:solidFill>
              </a:rPr>
              <a:t>Pain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b="1" lang="pl">
                <a:solidFill>
                  <a:schemeClr val="accent6"/>
                </a:solidFill>
              </a:rPr>
              <a:t>Stiffness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b="1" lang="pl">
                <a:solidFill>
                  <a:schemeClr val="accent6"/>
                </a:solidFill>
              </a:rPr>
              <a:t>Swelling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b="1" lang="pl">
                <a:solidFill>
                  <a:schemeClr val="accent6"/>
                </a:solidFill>
              </a:rPr>
              <a:t>Redness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b="1" lang="pl">
                <a:solidFill>
                  <a:schemeClr val="accent6"/>
                </a:solidFill>
              </a:rPr>
              <a:t>Decreased range of motion</a:t>
            </a:r>
            <a:endParaRPr b="1">
              <a:solidFill>
                <a:schemeClr val="accent6"/>
              </a:solidFill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-9998" l="-6044" r="0" t="0"/>
          <a:stretch/>
        </p:blipFill>
        <p:spPr>
          <a:xfrm>
            <a:off x="91850" y="1190613"/>
            <a:ext cx="3680826" cy="290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602125" y="4245425"/>
            <a:ext cx="362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https://www.vejthani.com/diseases-conditions/rheumatoid-arthritis/</a:t>
            </a:r>
            <a:endParaRPr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311700" y="2467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200"/>
              <a:t>RICKETS</a:t>
            </a:r>
            <a:endParaRPr b="1" sz="3200"/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5796575" y="1301325"/>
            <a:ext cx="2984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➔"/>
            </a:pPr>
            <a:r>
              <a:rPr b="1" lang="pl">
                <a:solidFill>
                  <a:schemeClr val="accent6"/>
                </a:solidFill>
              </a:rPr>
              <a:t>Childhood’s disease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➔"/>
            </a:pPr>
            <a:r>
              <a:rPr b="1" lang="pl">
                <a:solidFill>
                  <a:schemeClr val="accent6"/>
                </a:solidFill>
              </a:rPr>
              <a:t>Soft bones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➔"/>
            </a:pPr>
            <a:r>
              <a:rPr b="1" lang="pl">
                <a:solidFill>
                  <a:schemeClr val="accent6"/>
                </a:solidFill>
              </a:rPr>
              <a:t>Easily breaks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➔"/>
            </a:pPr>
            <a:r>
              <a:rPr b="1" lang="pl">
                <a:solidFill>
                  <a:schemeClr val="accent6"/>
                </a:solidFill>
              </a:rPr>
              <a:t>D</a:t>
            </a:r>
            <a:r>
              <a:rPr b="1" lang="pl">
                <a:solidFill>
                  <a:schemeClr val="accent6"/>
                </a:solidFill>
              </a:rPr>
              <a:t>ifferent</a:t>
            </a:r>
            <a:r>
              <a:rPr b="1" lang="pl">
                <a:solidFill>
                  <a:schemeClr val="accent6"/>
                </a:solidFill>
              </a:rPr>
              <a:t> form of osteomalacia</a:t>
            </a:r>
            <a:endParaRPr b="1">
              <a:solidFill>
                <a:schemeClr val="accent6"/>
              </a:solidFill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50" y="1229875"/>
            <a:ext cx="5133300" cy="31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900"/>
              <a:t>Vocabulary:</a:t>
            </a:r>
            <a:endParaRPr b="1" sz="2900"/>
          </a:p>
        </p:txBody>
      </p:sp>
      <p:sp>
        <p:nvSpPr>
          <p:cNvPr id="189" name="Google Shape;189;p26"/>
          <p:cNvSpPr txBox="1"/>
          <p:nvPr>
            <p:ph idx="1" type="body"/>
          </p:nvPr>
        </p:nvSpPr>
        <p:spPr>
          <a:xfrm>
            <a:off x="311700" y="1229875"/>
            <a:ext cx="3433800" cy="34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skull - czaszka</a:t>
            </a:r>
            <a:endParaRPr b="1" sz="1520">
              <a:solidFill>
                <a:schemeClr val="accent6"/>
              </a:solidFill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cushioning - amortyzacja</a:t>
            </a:r>
            <a:endParaRPr b="1" sz="1520">
              <a:solidFill>
                <a:schemeClr val="accent6"/>
              </a:solidFill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framework - struktura</a:t>
            </a:r>
            <a:endParaRPr b="1" sz="1520">
              <a:solidFill>
                <a:schemeClr val="accent6"/>
              </a:solidFill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layers - warstwy</a:t>
            </a:r>
            <a:endParaRPr b="1" sz="1520">
              <a:solidFill>
                <a:schemeClr val="accent6"/>
              </a:solidFill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periosteum –</a:t>
            </a:r>
            <a:r>
              <a:rPr b="1" lang="pl" sz="1520">
                <a:solidFill>
                  <a:schemeClr val="accent6"/>
                </a:solidFill>
              </a:rPr>
              <a:t> okostna</a:t>
            </a:r>
            <a:endParaRPr b="1" sz="1520">
              <a:solidFill>
                <a:schemeClr val="accent6"/>
              </a:solidFill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compact - zbita</a:t>
            </a:r>
            <a:endParaRPr b="1" sz="1520">
              <a:solidFill>
                <a:schemeClr val="accent6"/>
              </a:solidFill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spongy - gąbczasta</a:t>
            </a:r>
            <a:endParaRPr b="1" sz="1520">
              <a:solidFill>
                <a:schemeClr val="accent6"/>
              </a:solidFill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marrow - szpik</a:t>
            </a:r>
            <a:endParaRPr b="1" sz="1520">
              <a:solidFill>
                <a:schemeClr val="accent6"/>
              </a:solidFill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resorption - resorpcja</a:t>
            </a:r>
            <a:endParaRPr b="1" sz="1520">
              <a:solidFill>
                <a:schemeClr val="accent6"/>
              </a:solidFill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platelets - płytki krwi</a:t>
            </a:r>
            <a:endParaRPr b="1" sz="1520">
              <a:solidFill>
                <a:schemeClr val="accent6"/>
              </a:solidFill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Char char="●"/>
            </a:pPr>
            <a:r>
              <a:rPr b="1" lang="pl" sz="1520">
                <a:solidFill>
                  <a:schemeClr val="accent6"/>
                </a:solidFill>
              </a:rPr>
              <a:t>clotting - krzepnięcie </a:t>
            </a:r>
            <a:endParaRPr b="1" sz="1520">
              <a:solidFill>
                <a:schemeClr val="accent6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20">
              <a:solidFill>
                <a:schemeClr val="accent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4041325" y="1285875"/>
            <a:ext cx="37863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Font typeface="Roboto"/>
              <a:buChar char="●"/>
            </a:pPr>
            <a:r>
              <a:rPr b="1" lang="pl" sz="152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immunity - odporność</a:t>
            </a:r>
            <a:endParaRPr b="1" sz="152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Font typeface="Roboto"/>
              <a:buChar char="●"/>
            </a:pPr>
            <a:r>
              <a:rPr b="1" lang="pl" sz="152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cubed shape - kształt kostki</a:t>
            </a:r>
            <a:endParaRPr b="1" sz="152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Font typeface="Roboto"/>
              <a:buChar char="●"/>
            </a:pPr>
            <a:r>
              <a:rPr b="1" lang="pl" sz="152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flattened - spłaszczony</a:t>
            </a:r>
            <a:endParaRPr b="1" sz="152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Font typeface="Roboto"/>
              <a:buChar char="●"/>
            </a:pPr>
            <a:r>
              <a:rPr b="1" lang="pl" sz="152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broad - szeroki</a:t>
            </a:r>
            <a:endParaRPr b="1" sz="152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Font typeface="Roboto"/>
              <a:buChar char="●"/>
            </a:pPr>
            <a:r>
              <a:rPr b="1" lang="pl" sz="152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surface - powierzchnia</a:t>
            </a:r>
            <a:endParaRPr b="1" sz="152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Font typeface="Roboto"/>
              <a:buChar char="●"/>
            </a:pPr>
            <a:r>
              <a:rPr b="1" lang="pl" sz="152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density - gęstość</a:t>
            </a:r>
            <a:endParaRPr b="1" sz="152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Font typeface="Roboto"/>
              <a:buChar char="●"/>
            </a:pPr>
            <a:r>
              <a:rPr b="1" lang="pl" sz="152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="1" lang="pl" sz="1520">
                <a:solidFill>
                  <a:schemeClr val="accent6"/>
                </a:solidFill>
                <a:highlight>
                  <a:srgbClr val="FFFFFF"/>
                </a:highlight>
              </a:rPr>
              <a:t>steomyelitis - zapalenie szpiku</a:t>
            </a:r>
            <a:endParaRPr b="1" sz="152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Font typeface="Arial"/>
              <a:buChar char="●"/>
            </a:pPr>
            <a:r>
              <a:rPr b="1" lang="pl" sz="1520">
                <a:solidFill>
                  <a:schemeClr val="accent6"/>
                </a:solidFill>
                <a:highlight>
                  <a:srgbClr val="FFFFFF"/>
                </a:highlight>
              </a:rPr>
              <a:t>fungi - grzyby</a:t>
            </a:r>
            <a:endParaRPr b="1" sz="152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Font typeface="Arial"/>
              <a:buChar char="●"/>
            </a:pPr>
            <a:r>
              <a:rPr b="1" lang="pl" sz="1520">
                <a:solidFill>
                  <a:schemeClr val="accent6"/>
                </a:solidFill>
                <a:highlight>
                  <a:srgbClr val="FFFFFF"/>
                </a:highlight>
              </a:rPr>
              <a:t>tingling - mrowienie</a:t>
            </a:r>
            <a:endParaRPr b="1" sz="152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20"/>
              <a:buFont typeface="Arial"/>
              <a:buChar char="●"/>
            </a:pPr>
            <a:r>
              <a:rPr b="1" lang="pl" sz="1520">
                <a:solidFill>
                  <a:schemeClr val="accent6"/>
                </a:solidFill>
                <a:highlight>
                  <a:srgbClr val="FFFFFF"/>
                </a:highlight>
              </a:rPr>
              <a:t>swelling - obrzęk</a:t>
            </a:r>
            <a:endParaRPr b="1" sz="1520">
              <a:solidFill>
                <a:schemeClr val="accent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900"/>
              <a:t>Bibliography:</a:t>
            </a:r>
            <a:endParaRPr b="1" sz="2900"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311700" y="10870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AutoNum type="arabicPeriod"/>
            </a:pP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A. Huysseune</a:t>
            </a: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, Skeletal System, </a:t>
            </a: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Laboratory Fish</a:t>
            </a: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, Handbook of Experimental Animals 2000, Pages 307-317.</a:t>
            </a:r>
            <a:endParaRPr sz="1100">
              <a:solidFill>
                <a:srgbClr val="111111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AutoNum type="arabicPeriod"/>
            </a:pPr>
            <a:r>
              <a:rPr lang="pl" sz="11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Zhang M, Chen P, Li B, Du J, Pan T, Chen J. Approach to the patient with pregnancy and lactation-associated osteoporosis: A case report and a review of the literature. Medicine (Baltimore). 2017 </a:t>
            </a:r>
            <a:endParaRPr sz="1100">
              <a:solidFill>
                <a:srgbClr val="111111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AutoNum type="arabicPeriod"/>
            </a:pP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Wojciech Pluskiewicz, Osteoporoza choroba współczesnej cywilizacji, Śląski Uniwersytet Medyczny w Katowicach. </a:t>
            </a:r>
            <a:endParaRPr sz="1100">
              <a:solidFill>
                <a:srgbClr val="111111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AutoNum type="arabicPeriod"/>
            </a:pP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M. Janiszewska,T. Kulik, M. Dziedzic, D. Żołnierczuk-Kieliszek, A. Barańska, Osteoporosis as a social problem – pathogenesis, symptoms and risk factors of postmenopausal osteoporosis, Probl Hig Epidemiol 2015, 96(1): 106-114.</a:t>
            </a:r>
            <a:endParaRPr sz="1100">
              <a:solidFill>
                <a:srgbClr val="111111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AutoNum type="arabicPeriod"/>
            </a:pP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https://pl.bab.la/slownik/polski-angielski/</a:t>
            </a:r>
            <a:endParaRPr sz="1100">
              <a:solidFill>
                <a:srgbClr val="111111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AutoNum type="arabicPeriod"/>
            </a:pP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Elders MJ. The increasing impact of arthritis on public health. The Journal of rheumatology. Supplement. 2000 Oct;60:6-8. PMID: 11032095.</a:t>
            </a:r>
            <a:endParaRPr sz="1100">
              <a:solidFill>
                <a:srgbClr val="111111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AutoNum type="arabicPeriod"/>
            </a:pP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Daniel P. Lew, M.Dand Francis A. Waldvogel, M.D., Osteomyelitis, </a:t>
            </a: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Volume 364, Issue 9431</a:t>
            </a: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, 24–30 July 2004, Pages 369-379.</a:t>
            </a:r>
            <a:endParaRPr sz="1100">
              <a:solidFill>
                <a:srgbClr val="111111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AutoNum type="arabicPeriod"/>
            </a:pP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Charlotte Jane Elder, , Nicholas Bisho</a:t>
            </a: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p, Rickets, </a:t>
            </a: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Volume 383, Issue 9929</a:t>
            </a:r>
            <a:r>
              <a:rPr lang="pl" sz="1100">
                <a:solidFill>
                  <a:srgbClr val="111111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, 10–16 May 2014, Pages 1665-1676.</a:t>
            </a:r>
            <a:endParaRPr sz="1100">
              <a:solidFill>
                <a:srgbClr val="111111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1242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800"/>
              <a:t> </a:t>
            </a:r>
            <a:r>
              <a:rPr b="1" lang="pl" sz="2800"/>
              <a:t>AXIAL SKELETON</a:t>
            </a:r>
            <a:endParaRPr b="1" sz="2800"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4506000" y="902250"/>
            <a:ext cx="4638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accent5"/>
                </a:solidFill>
              </a:rPr>
              <a:t>Structures: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pl" sz="1900"/>
              <a:t>S</a:t>
            </a:r>
            <a:r>
              <a:rPr lang="pl" sz="1900"/>
              <a:t>kull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l" sz="1900"/>
              <a:t>Rib cage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l" sz="1900"/>
              <a:t>Vertebral column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accent5"/>
                </a:solidFill>
              </a:rPr>
              <a:t>Functions: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pl" sz="1900"/>
              <a:t>P</a:t>
            </a:r>
            <a:r>
              <a:rPr lang="pl" sz="1900"/>
              <a:t>rotect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l" sz="1900"/>
              <a:t>The </a:t>
            </a:r>
            <a:r>
              <a:rPr lang="pl" sz="1900"/>
              <a:t>attachment of muscles</a:t>
            </a:r>
            <a:endParaRPr sz="19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50" y="681025"/>
            <a:ext cx="3617425" cy="41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571500" y="4551600"/>
            <a:ext cx="341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https://en.wikipedia.org/wiki/Axial_skeleton#/media/File:Axial_skeleton_diagram.svg</a:t>
            </a:r>
            <a:endParaRPr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6572" y="0"/>
            <a:ext cx="338734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>
            <p:ph type="title"/>
          </p:nvPr>
        </p:nvSpPr>
        <p:spPr>
          <a:xfrm>
            <a:off x="311700" y="1855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800"/>
              <a:t> APPENDICULAR SKELETON</a:t>
            </a:r>
            <a:endParaRPr b="1" sz="2800"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3944850" y="1017800"/>
            <a:ext cx="5505300" cy="37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300">
                <a:solidFill>
                  <a:schemeClr val="accent5"/>
                </a:solidFill>
              </a:rPr>
              <a:t>Structures:</a:t>
            </a:r>
            <a:endParaRPr b="1" sz="2300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Shoulder Girdle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Upper Extremity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Pelvic Girdle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Lower Extremity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accent5"/>
                </a:solidFill>
              </a:rPr>
              <a:t>Functions: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pl" sz="1900">
                <a:solidFill>
                  <a:srgbClr val="000000"/>
                </a:solidFill>
              </a:rPr>
              <a:t>Movement</a:t>
            </a:r>
            <a:endParaRPr sz="19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040775" y="4623025"/>
            <a:ext cx="315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https://pl.pinterest.com/pin/19492210860318423/</a:t>
            </a:r>
            <a:endParaRPr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311700" y="3079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/>
              <a:t>BONE STRUCTURE</a:t>
            </a:r>
            <a:endParaRPr b="1"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6000725" y="1229875"/>
            <a:ext cx="3627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●"/>
            </a:pPr>
            <a:r>
              <a:rPr lang="pl" sz="2000">
                <a:solidFill>
                  <a:schemeClr val="accent5"/>
                </a:solidFill>
              </a:rPr>
              <a:t>Periosteum</a:t>
            </a:r>
            <a:endParaRPr sz="2000">
              <a:solidFill>
                <a:schemeClr val="accent5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●"/>
            </a:pPr>
            <a:r>
              <a:rPr lang="pl" sz="2000">
                <a:solidFill>
                  <a:schemeClr val="accent5"/>
                </a:solidFill>
              </a:rPr>
              <a:t>Compact bone</a:t>
            </a:r>
            <a:endParaRPr sz="2000">
              <a:solidFill>
                <a:schemeClr val="accent5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●"/>
            </a:pPr>
            <a:r>
              <a:rPr lang="pl" sz="2000">
                <a:solidFill>
                  <a:schemeClr val="accent5"/>
                </a:solidFill>
              </a:rPr>
              <a:t>Spongy bone</a:t>
            </a:r>
            <a:endParaRPr sz="2000">
              <a:solidFill>
                <a:schemeClr val="accent5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●"/>
            </a:pPr>
            <a:r>
              <a:rPr lang="pl" sz="2000">
                <a:solidFill>
                  <a:schemeClr val="accent5"/>
                </a:solidFill>
              </a:rPr>
              <a:t>Bone marrow</a:t>
            </a:r>
            <a:endParaRPr sz="2000">
              <a:solidFill>
                <a:schemeClr val="accent5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00" y="1229875"/>
            <a:ext cx="51367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459250" y="4561800"/>
            <a:ext cx="384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https://www.teachpe.com/anatomy-physiology/structure-of-bones</a:t>
            </a:r>
            <a:endParaRPr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311700" y="1956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900"/>
              <a:t>BONE CELLS</a:t>
            </a:r>
            <a:endParaRPr b="1" sz="3900"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5265900" y="1464600"/>
            <a:ext cx="3566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pl">
                <a:solidFill>
                  <a:schemeClr val="accent5"/>
                </a:solidFill>
              </a:rPr>
              <a:t>Osteoblasts - </a:t>
            </a:r>
            <a:r>
              <a:rPr lang="pl">
                <a:solidFill>
                  <a:srgbClr val="000000"/>
                </a:solidFill>
              </a:rPr>
              <a:t>generating</a:t>
            </a:r>
            <a:r>
              <a:rPr lang="pl">
                <a:solidFill>
                  <a:srgbClr val="000000"/>
                </a:solidFill>
              </a:rPr>
              <a:t> and repairing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pl">
                <a:solidFill>
                  <a:schemeClr val="accent5"/>
                </a:solidFill>
              </a:rPr>
              <a:t>Osteocytes - </a:t>
            </a:r>
            <a:r>
              <a:rPr lang="pl">
                <a:solidFill>
                  <a:srgbClr val="000000"/>
                </a:solidFill>
              </a:rPr>
              <a:t>support metabolic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pl">
                <a:solidFill>
                  <a:schemeClr val="accent5"/>
                </a:solidFill>
              </a:rPr>
              <a:t>Osteoclasts - </a:t>
            </a:r>
            <a:r>
              <a:rPr lang="pl">
                <a:solidFill>
                  <a:srgbClr val="000000"/>
                </a:solidFill>
              </a:rPr>
              <a:t>remodeling injured bones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-3266" l="1980" r="-1980" t="15937"/>
          <a:stretch/>
        </p:blipFill>
        <p:spPr>
          <a:xfrm>
            <a:off x="219850" y="1028325"/>
            <a:ext cx="4634600" cy="32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-9100" y="4612825"/>
            <a:ext cx="509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https://www.freepik.com/free-vector/human-bone-cells-anatomy_10125903.htm</a:t>
            </a:r>
            <a:endParaRPr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311700" y="1650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/>
              <a:t>BONE MARROW</a:t>
            </a:r>
            <a:endParaRPr b="1"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5643575" y="1229875"/>
            <a:ext cx="3188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➔"/>
            </a:pPr>
            <a:r>
              <a:rPr lang="pl" sz="2200">
                <a:solidFill>
                  <a:schemeClr val="accent5"/>
                </a:solidFill>
              </a:rPr>
              <a:t>Oxygen</a:t>
            </a:r>
            <a:endParaRPr sz="2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➔"/>
            </a:pPr>
            <a:r>
              <a:rPr lang="pl" sz="2200">
                <a:solidFill>
                  <a:schemeClr val="accent5"/>
                </a:solidFill>
              </a:rPr>
              <a:t>Clotting</a:t>
            </a:r>
            <a:endParaRPr sz="2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➔"/>
            </a:pPr>
            <a:r>
              <a:rPr lang="pl" sz="2200">
                <a:solidFill>
                  <a:schemeClr val="accent5"/>
                </a:solidFill>
              </a:rPr>
              <a:t>Immunity</a:t>
            </a:r>
            <a:endParaRPr sz="2200">
              <a:solidFill>
                <a:schemeClr val="accent5"/>
              </a:solidFill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18652" l="4866" r="-3368" t="0"/>
          <a:stretch/>
        </p:blipFill>
        <p:spPr>
          <a:xfrm>
            <a:off x="97425" y="693975"/>
            <a:ext cx="5377025" cy="41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311700" y="4507650"/>
            <a:ext cx="459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https://www.macmillan.org.uk/cancer-information-and-support/treatment/types-of-treatment/stem-cell-and-bone-marrow-transplants</a:t>
            </a:r>
            <a:endParaRPr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260675" y="453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/>
              <a:t>TYPES OF BONES</a:t>
            </a:r>
            <a:endParaRPr b="1"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142850" y="4651625"/>
            <a:ext cx="4280700" cy="3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800">
                <a:solidFill>
                  <a:schemeClr val="accent6"/>
                </a:solidFill>
              </a:rPr>
              <a:t>https://www.theskeletalsystem.net/types-of-bones</a:t>
            </a:r>
            <a:endParaRPr sz="800">
              <a:solidFill>
                <a:schemeClr val="accent6"/>
              </a:solidFill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-1781" l="2630" r="-2630" t="9016"/>
          <a:stretch/>
        </p:blipFill>
        <p:spPr>
          <a:xfrm>
            <a:off x="260663" y="502900"/>
            <a:ext cx="3490225" cy="42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4163800" y="1265450"/>
            <a:ext cx="46944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700"/>
              <a:buFont typeface="Roboto"/>
              <a:buChar char="●"/>
            </a:pPr>
            <a:r>
              <a:rPr b="1" lang="pl" sz="170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Long bone -</a:t>
            </a:r>
            <a:r>
              <a:rPr b="1" lang="pl" sz="17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" sz="17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long, thin shape</a:t>
            </a:r>
            <a:endParaRPr sz="1700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700"/>
              <a:buFont typeface="Roboto"/>
              <a:buChar char="●"/>
            </a:pPr>
            <a:r>
              <a:rPr b="1" lang="pl" sz="17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Irregular bone - </a:t>
            </a:r>
            <a:r>
              <a:rPr lang="pl" sz="17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various shapes</a:t>
            </a:r>
            <a:endParaRPr sz="1700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Roboto"/>
              <a:buChar char="●"/>
            </a:pPr>
            <a:r>
              <a:rPr b="1" lang="pl" sz="17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Sesamoid bone -</a:t>
            </a:r>
            <a:r>
              <a:rPr lang="pl" sz="17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elements of the tendons</a:t>
            </a:r>
            <a:endParaRPr sz="1700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700"/>
              <a:buFont typeface="Roboto"/>
              <a:buChar char="●"/>
            </a:pPr>
            <a:r>
              <a:rPr b="1" lang="pl" sz="17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Short bone - </a:t>
            </a:r>
            <a:r>
              <a:rPr lang="pl" sz="17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squat, cubed shape</a:t>
            </a:r>
            <a:endParaRPr sz="1700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700"/>
              <a:buFont typeface="Roboto"/>
              <a:buChar char="●"/>
            </a:pPr>
            <a:r>
              <a:rPr b="1" lang="pl" sz="17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Flat bone - </a:t>
            </a:r>
            <a:r>
              <a:rPr lang="pl" sz="17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flattened, broad surface</a:t>
            </a:r>
            <a:endParaRPr sz="1700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1548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300"/>
              <a:t>BONE DENSITY</a:t>
            </a:r>
            <a:endParaRPr b="1" sz="3300"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4572000" y="984950"/>
            <a:ext cx="3806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●"/>
            </a:pPr>
            <a:r>
              <a:rPr b="1" lang="pl" sz="1900">
                <a:solidFill>
                  <a:schemeClr val="accent5"/>
                </a:solidFill>
              </a:rPr>
              <a:t>Calcium</a:t>
            </a:r>
            <a:endParaRPr b="1" sz="1900">
              <a:solidFill>
                <a:srgbClr val="A4C2F4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900"/>
              <a:buChar char="●"/>
            </a:pPr>
            <a:r>
              <a:rPr b="1" lang="pl" sz="1900">
                <a:solidFill>
                  <a:srgbClr val="A4C2F4"/>
                </a:solidFill>
              </a:rPr>
              <a:t>Vitamin D</a:t>
            </a:r>
            <a:endParaRPr b="1" sz="1900">
              <a:solidFill>
                <a:srgbClr val="A4C2F4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900"/>
              <a:buChar char="●"/>
            </a:pPr>
            <a:r>
              <a:rPr b="1" lang="pl" sz="1900">
                <a:solidFill>
                  <a:srgbClr val="FFE599"/>
                </a:solidFill>
              </a:rPr>
              <a:t>Sunshine exposure</a:t>
            </a:r>
            <a:endParaRPr b="1" sz="1900">
              <a:solidFill>
                <a:srgbClr val="FFE599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●"/>
            </a:pPr>
            <a:r>
              <a:rPr b="1" lang="pl" sz="1900">
                <a:solidFill>
                  <a:schemeClr val="accent5"/>
                </a:solidFill>
              </a:rPr>
              <a:t>Healthy diet</a:t>
            </a:r>
            <a:endParaRPr b="1" sz="1900">
              <a:solidFill>
                <a:srgbClr val="A4C2F4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900"/>
              <a:buChar char="●"/>
            </a:pPr>
            <a:r>
              <a:rPr b="1" lang="pl" sz="1900">
                <a:solidFill>
                  <a:srgbClr val="A4C2F4"/>
                </a:solidFill>
              </a:rPr>
              <a:t>Physical activity</a:t>
            </a:r>
            <a:endParaRPr b="1" sz="1900">
              <a:solidFill>
                <a:srgbClr val="FFFF00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900"/>
              <a:buChar char="●"/>
            </a:pPr>
            <a:r>
              <a:rPr b="1" lang="pl" sz="1900">
                <a:solidFill>
                  <a:srgbClr val="FFE599"/>
                </a:solidFill>
              </a:rPr>
              <a:t>Hormone control</a:t>
            </a:r>
            <a:endParaRPr b="1" sz="1900">
              <a:solidFill>
                <a:srgbClr val="FFE599"/>
              </a:solidFill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15402" r="32700" t="0"/>
          <a:stretch/>
        </p:blipFill>
        <p:spPr>
          <a:xfrm>
            <a:off x="311700" y="895350"/>
            <a:ext cx="3806601" cy="38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193900" y="4676825"/>
            <a:ext cx="555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https://redhotmamas.org/are-you-playing-your-part-in-prevention-of-osteoporosis/</a:t>
            </a:r>
            <a:endParaRPr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1140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500"/>
              <a:t>OSTEOPOROSIS</a:t>
            </a:r>
            <a:endParaRPr b="1" sz="3500"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4378100" y="1062213"/>
            <a:ext cx="5076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➔"/>
            </a:pPr>
            <a:r>
              <a:rPr b="1" lang="pl" sz="1400">
                <a:solidFill>
                  <a:schemeClr val="accent5"/>
                </a:solidFill>
              </a:rPr>
              <a:t>Reduction in bone density</a:t>
            </a:r>
            <a:endParaRPr b="1" sz="1400">
              <a:solidFill>
                <a:schemeClr val="accent5"/>
              </a:solidFill>
            </a:endParaRPr>
          </a:p>
          <a:p>
            <a:pPr indent="-31750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➔"/>
            </a:pPr>
            <a:r>
              <a:rPr b="1" lang="pl" sz="1400">
                <a:solidFill>
                  <a:schemeClr val="accent5"/>
                </a:solidFill>
                <a:highlight>
                  <a:srgbClr val="F8F9FA"/>
                </a:highlight>
              </a:rPr>
              <a:t>Removal and resorption impaired</a:t>
            </a:r>
            <a:endParaRPr b="1" sz="1400">
              <a:solidFill>
                <a:schemeClr val="accent5"/>
              </a:solidFill>
              <a:highlight>
                <a:srgbClr val="F8F9FA"/>
              </a:highlight>
            </a:endParaRPr>
          </a:p>
          <a:p>
            <a:pPr indent="0" lvl="0" marL="457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accent5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400">
                <a:solidFill>
                  <a:schemeClr val="accent5"/>
                </a:solidFill>
              </a:rPr>
              <a:t>  Risk factors:</a:t>
            </a:r>
            <a:endParaRPr b="1" sz="1400">
              <a:solidFill>
                <a:schemeClr val="accent5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b="1" lang="pl" sz="1400">
                <a:solidFill>
                  <a:schemeClr val="accent6"/>
                </a:solidFill>
              </a:rPr>
              <a:t>low calcium</a:t>
            </a:r>
            <a:endParaRPr b="1" sz="14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b="1" lang="pl" sz="1400">
                <a:solidFill>
                  <a:schemeClr val="accent6"/>
                </a:solidFill>
              </a:rPr>
              <a:t>vitamin D deficiency </a:t>
            </a:r>
            <a:endParaRPr b="1" sz="14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b="1" lang="pl" sz="1400">
                <a:solidFill>
                  <a:schemeClr val="accent6"/>
                </a:solidFill>
              </a:rPr>
              <a:t>diet</a:t>
            </a:r>
            <a:endParaRPr b="1" sz="14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b="1" lang="pl" sz="1400">
                <a:solidFill>
                  <a:schemeClr val="accent6"/>
                </a:solidFill>
              </a:rPr>
              <a:t>physical activity</a:t>
            </a:r>
            <a:endParaRPr b="1" sz="14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b="1" lang="pl" sz="1400">
                <a:solidFill>
                  <a:schemeClr val="accent6"/>
                </a:solidFill>
              </a:rPr>
              <a:t>smoking, drinking alcohol</a:t>
            </a:r>
            <a:endParaRPr b="1" sz="1400">
              <a:solidFill>
                <a:schemeClr val="accent6"/>
              </a:solidFill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75" y="1006325"/>
            <a:ext cx="3450775" cy="34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376838" y="4457100"/>
            <a:ext cx="345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accent6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https://www.adjustablebedspecialists.ie/blog/natural-ways-to-cope-with-osteoporosis/</a:t>
            </a:r>
            <a:endParaRPr sz="800">
              <a:solidFill>
                <a:schemeClr val="accent6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