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sldIdLst>
    <p:sldId id="256" r:id="rId2"/>
    <p:sldId id="263" r:id="rId3"/>
    <p:sldId id="264" r:id="rId4"/>
    <p:sldId id="265" r:id="rId5"/>
    <p:sldId id="273" r:id="rId6"/>
    <p:sldId id="269" r:id="rId7"/>
    <p:sldId id="270" r:id="rId8"/>
    <p:sldId id="271" r:id="rId9"/>
    <p:sldId id="267" r:id="rId10"/>
    <p:sldId id="268" r:id="rId11"/>
    <p:sldId id="272" r:id="rId12"/>
    <p:sldId id="260" r:id="rId13"/>
    <p:sldId id="262" r:id="rId14"/>
    <p:sldId id="258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54" d="100"/>
          <a:sy n="54" d="100"/>
        </p:scale>
        <p:origin x="99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7" name="Prostokąt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Prostokąt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l-PL"/>
          </a:p>
        </p:txBody>
      </p:sp>
      <p:sp>
        <p:nvSpPr>
          <p:cNvPr id="16" name="Symbol zastępczy tekst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Prostokąt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1" name="Prostokąt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1A3FF4-3337-4652-8913-B8850C050FAE}" type="datetimeFigureOut">
              <a:rPr lang="pl-PL" smtClean="0"/>
              <a:pPr/>
              <a:t>2015-05-25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Prostokąt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901A57-5A8E-45CA-9277-686C9E64B2A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892480" cy="5373216"/>
          </a:xfrm>
        </p:spPr>
        <p:txBody>
          <a:bodyPr>
            <a:normAutofit/>
          </a:bodyPr>
          <a:lstStyle/>
          <a:p>
            <a:r>
              <a:rPr lang="pl-PL" sz="7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CARDIOVASCULAR SYSTEM </a:t>
            </a:r>
            <a:r>
              <a:rPr lang="pl-PL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KUPCZYK Mateusz </a:t>
            </a:r>
            <a:r>
              <a:rPr lang="pl-PL" sz="2800" dirty="0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2800" dirty="0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cap="none" dirty="0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Medicine, Rzeszów University</a:t>
            </a:r>
            <a:br>
              <a:rPr lang="pl-PL" sz="2800" cap="none" dirty="0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cap="none" dirty="0" err="1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Bachelor</a:t>
            </a:r>
            <a:r>
              <a:rPr lang="pl-PL" sz="2800" cap="none" dirty="0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cap="none" dirty="0" err="1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degree</a:t>
            </a:r>
            <a:r>
              <a:rPr lang="pl-PL" sz="2800" cap="none" dirty="0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cap="none" dirty="0" err="1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studies</a:t>
            </a:r>
            <a:r>
              <a:rPr lang="pl-PL" sz="2800" cap="none" dirty="0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pl-PL" sz="2800" cap="none" dirty="0" err="1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Physiotherapy</a:t>
            </a:r>
            <a:r>
              <a:rPr lang="pl-PL" sz="2800" cap="none" dirty="0" smtClean="0">
                <a:ln w="28575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Year 2 </a:t>
            </a:r>
            <a:endParaRPr lang="pl-PL" sz="2800" dirty="0">
              <a:ln w="28575" cmpd="sng">
                <a:noFill/>
                <a:prstDash val="solid"/>
                <a:miter lim="800000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					</a:t>
            </a:r>
            <a:r>
              <a:rPr 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21.04.2015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286000" y="3105835"/>
            <a:ext cx="5166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1179240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CARDIOVASCULAR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SYSTEM</a:t>
            </a:r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-F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UNCTIONS 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"/>
          </p:nvPr>
        </p:nvSpPr>
        <p:spPr>
          <a:xfrm>
            <a:off x="179512" y="2204864"/>
            <a:ext cx="8964488" cy="3728392"/>
          </a:xfrm>
        </p:spPr>
        <p:txBody>
          <a:bodyPr>
            <a:normAutofit/>
          </a:bodyPr>
          <a:lstStyle/>
          <a:p>
            <a:r>
              <a:rPr lang="en-US" b="1" dirty="0" smtClean="0"/>
              <a:t>Transportation </a:t>
            </a:r>
            <a:r>
              <a:rPr lang="en-US" sz="2400" dirty="0" smtClean="0"/>
              <a:t>(respiratory gases, vitamins, hormones, waste products of metabolism, nutrients, etc.)  </a:t>
            </a:r>
          </a:p>
          <a:p>
            <a:r>
              <a:rPr lang="en-US" b="1" dirty="0" smtClean="0"/>
              <a:t>Maintain a constant body temperature </a:t>
            </a:r>
            <a:r>
              <a:rPr lang="en-US" sz="2400" dirty="0" smtClean="0"/>
              <a:t>(36,6’C)</a:t>
            </a:r>
          </a:p>
          <a:p>
            <a:r>
              <a:rPr lang="en-US" b="1" dirty="0" smtClean="0"/>
              <a:t>Maintain a constant pH </a:t>
            </a:r>
            <a:r>
              <a:rPr lang="en-US" sz="2400" dirty="0" smtClean="0"/>
              <a:t>(7,35-7,45) </a:t>
            </a:r>
          </a:p>
          <a:p>
            <a:r>
              <a:rPr lang="en-US" b="1" dirty="0" smtClean="0"/>
              <a:t>Protection against foreign objects</a:t>
            </a:r>
            <a:r>
              <a:rPr lang="en-US" sz="2400" b="1" dirty="0" smtClean="0"/>
              <a:t> </a:t>
            </a:r>
            <a:r>
              <a:rPr lang="en-US" sz="2400" dirty="0" smtClean="0"/>
              <a:t>(bacteria, viruses) </a:t>
            </a:r>
          </a:p>
          <a:p>
            <a:r>
              <a:rPr lang="en-US" b="1" dirty="0" smtClean="0"/>
              <a:t>Protection against bleeding </a:t>
            </a:r>
            <a:r>
              <a:rPr lang="en-US" sz="2400" dirty="0" smtClean="0"/>
              <a:t>(blood clotting) </a:t>
            </a:r>
          </a:p>
          <a:p>
            <a:r>
              <a:rPr lang="en-US" b="1" dirty="0" smtClean="0"/>
              <a:t>Regulation of the osmotic pressure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5687544" cy="9906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pl-PL" sz="4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ONCLUSIONS</a:t>
            </a:r>
            <a:endParaRPr lang="en-US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1916832"/>
            <a:ext cx="8370512" cy="4495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cardiovascular system is necessary for the proper functioning of the body </a:t>
            </a:r>
          </a:p>
          <a:p>
            <a:r>
              <a:rPr lang="en-US" sz="2400" dirty="0" smtClean="0"/>
              <a:t>Heart is the most important part of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en-US" sz="2400" dirty="0" smtClean="0"/>
              <a:t>cardiovascular system – it is a</a:t>
            </a:r>
            <a:r>
              <a:rPr lang="pl-PL" sz="2400" dirty="0" smtClean="0"/>
              <a:t>n</a:t>
            </a:r>
            <a:r>
              <a:rPr lang="en-US" sz="2400" dirty="0" smtClean="0"/>
              <a:t> excellent muscle pump</a:t>
            </a:r>
            <a:endParaRPr lang="pl-PL" sz="2400" dirty="0" smtClean="0"/>
          </a:p>
          <a:p>
            <a:r>
              <a:rPr lang="en-US" sz="2400" dirty="0" smtClean="0"/>
              <a:t>Blood vessels are responsible for the transport of blood in the body </a:t>
            </a:r>
          </a:p>
          <a:p>
            <a:r>
              <a:rPr lang="en-US" sz="2400" dirty="0" smtClean="0"/>
              <a:t>There are two bloodstream</a:t>
            </a:r>
            <a:r>
              <a:rPr lang="pl-PL" sz="2400" dirty="0" smtClean="0"/>
              <a:t>s: smaller and larger</a:t>
            </a:r>
          </a:p>
          <a:p>
            <a:r>
              <a:rPr lang="pl-PL" sz="2400" dirty="0" err="1" smtClean="0"/>
              <a:t>The</a:t>
            </a:r>
            <a:r>
              <a:rPr lang="pl-PL" sz="2400" dirty="0" smtClean="0"/>
              <a:t> cardiovascular</a:t>
            </a:r>
            <a:r>
              <a:rPr lang="en-US" sz="2400" dirty="0" smtClean="0"/>
              <a:t> system has many important functions in </a:t>
            </a:r>
            <a:r>
              <a:rPr lang="pl-PL" sz="2400" dirty="0" err="1" smtClean="0"/>
              <a:t>our</a:t>
            </a:r>
            <a:r>
              <a:rPr lang="pl-PL" sz="2400" dirty="0" smtClean="0"/>
              <a:t> body </a:t>
            </a:r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336704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 the questions </a:t>
            </a:r>
          </a:p>
          <a:p>
            <a:pPr>
              <a:buNone/>
            </a:pPr>
            <a:r>
              <a:rPr lang="en-US" sz="2800" dirty="0" smtClean="0"/>
              <a:t>1. What are the two components of the cardiovascular system? </a:t>
            </a:r>
          </a:p>
          <a:p>
            <a:pPr>
              <a:buNone/>
            </a:pPr>
            <a:r>
              <a:rPr lang="en-US" sz="2800" dirty="0" smtClean="0"/>
              <a:t>2. How many times does your heart beat in one minute? </a:t>
            </a:r>
          </a:p>
          <a:p>
            <a:pPr>
              <a:buNone/>
            </a:pPr>
            <a:r>
              <a:rPr lang="en-US" sz="2800" dirty="0" smtClean="0"/>
              <a:t>3. Give two functions of the cardiovascular system.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 in the gaps with the correct word</a:t>
            </a:r>
          </a:p>
          <a:p>
            <a:pPr>
              <a:buNone/>
            </a:pPr>
            <a:r>
              <a:rPr lang="en-US" sz="2800" dirty="0" smtClean="0"/>
              <a:t>1. ………. are the smallest blood vessels in the human body.</a:t>
            </a:r>
          </a:p>
          <a:p>
            <a:pPr>
              <a:buNone/>
            </a:pPr>
            <a:r>
              <a:rPr lang="en-US" sz="2800" dirty="0" smtClean="0"/>
              <a:t>2. The ………. is the end of large bloodstream.</a:t>
            </a:r>
          </a:p>
          <a:p>
            <a:pPr>
              <a:buNone/>
            </a:pPr>
            <a:r>
              <a:rPr lang="en-US" sz="2800" dirty="0" smtClean="0"/>
              <a:t>3. ………. prevents the backflow of blood.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251520" y="0"/>
            <a:ext cx="3529013" cy="105251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Vocabulary: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4294967295"/>
          </p:nvPr>
        </p:nvSpPr>
        <p:spPr>
          <a:xfrm>
            <a:off x="179512" y="1124744"/>
            <a:ext cx="4608388" cy="544512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800" kern="1000" dirty="0" smtClean="0"/>
              <a:t>Blood vessels- </a:t>
            </a:r>
            <a:r>
              <a:rPr lang="en-US" sz="1800" kern="1000" dirty="0" err="1" smtClean="0"/>
              <a:t>naczynia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krwionośne</a:t>
            </a:r>
            <a:endParaRPr lang="en-US" sz="1800" kern="1000" dirty="0" smtClean="0"/>
          </a:p>
          <a:p>
            <a:pPr>
              <a:spcBef>
                <a:spcPts val="0"/>
              </a:spcBef>
              <a:buNone/>
            </a:pPr>
            <a:r>
              <a:rPr lang="en-US" sz="1800" kern="1000" dirty="0" smtClean="0"/>
              <a:t>Veins- </a:t>
            </a:r>
            <a:r>
              <a:rPr lang="en-US" sz="1800" kern="1000" dirty="0" err="1" smtClean="0"/>
              <a:t>żyły</a:t>
            </a:r>
            <a:endParaRPr lang="en-US" sz="1800" kern="1000" dirty="0" smtClean="0"/>
          </a:p>
          <a:p>
            <a:pPr>
              <a:spcBef>
                <a:spcPts val="0"/>
              </a:spcBef>
              <a:buNone/>
            </a:pPr>
            <a:r>
              <a:rPr lang="en-US" sz="1800" kern="1000" dirty="0" smtClean="0"/>
              <a:t>Arteries- </a:t>
            </a:r>
            <a:r>
              <a:rPr lang="en-US" sz="1800" kern="1000" dirty="0" err="1" smtClean="0"/>
              <a:t>tętnice</a:t>
            </a:r>
            <a:endParaRPr lang="en-US" sz="1800" kern="1000" dirty="0" smtClean="0"/>
          </a:p>
          <a:p>
            <a:pPr>
              <a:spcBef>
                <a:spcPts val="0"/>
              </a:spcBef>
              <a:buNone/>
            </a:pPr>
            <a:r>
              <a:rPr lang="en-US" sz="1800" kern="1000" dirty="0" smtClean="0"/>
              <a:t>Capillaries- </a:t>
            </a:r>
            <a:r>
              <a:rPr lang="en-US" sz="1800" kern="1000" dirty="0" err="1" smtClean="0"/>
              <a:t>naczynia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włosowate</a:t>
            </a:r>
            <a:endParaRPr lang="en-US" sz="1800" kern="1000" dirty="0" smtClean="0"/>
          </a:p>
          <a:p>
            <a:pPr>
              <a:spcBef>
                <a:spcPts val="0"/>
              </a:spcBef>
              <a:buNone/>
            </a:pPr>
            <a:r>
              <a:rPr lang="en-US" sz="1800" kern="1000" dirty="0" smtClean="0"/>
              <a:t>Ventricle- </a:t>
            </a:r>
            <a:r>
              <a:rPr lang="en-US" sz="1800" kern="1000" dirty="0" err="1" smtClean="0"/>
              <a:t>komora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serca</a:t>
            </a:r>
            <a:endParaRPr lang="en-US" sz="1800" kern="1000" dirty="0" smtClean="0"/>
          </a:p>
          <a:p>
            <a:pPr>
              <a:spcBef>
                <a:spcPts val="0"/>
              </a:spcBef>
              <a:buNone/>
            </a:pPr>
            <a:r>
              <a:rPr lang="en-US" sz="1800" kern="1000" dirty="0" smtClean="0"/>
              <a:t>Atrium- </a:t>
            </a:r>
            <a:r>
              <a:rPr lang="en-US" sz="1800" kern="1000" dirty="0" err="1" smtClean="0"/>
              <a:t>przedsionek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serca</a:t>
            </a:r>
            <a:endParaRPr lang="en-US" sz="1800" kern="1000" dirty="0" smtClean="0"/>
          </a:p>
          <a:p>
            <a:pPr>
              <a:spcBef>
                <a:spcPts val="0"/>
              </a:spcBef>
              <a:buNone/>
            </a:pPr>
            <a:r>
              <a:rPr lang="en-US" sz="1800" kern="1000" dirty="0" smtClean="0"/>
              <a:t>Compartment- </a:t>
            </a:r>
            <a:r>
              <a:rPr lang="en-US" sz="1800" kern="1000" dirty="0" err="1" smtClean="0"/>
              <a:t>przegroda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serca</a:t>
            </a:r>
            <a:endParaRPr lang="en-US" sz="1800" kern="1000" dirty="0" smtClean="0"/>
          </a:p>
          <a:p>
            <a:pPr>
              <a:spcBef>
                <a:spcPts val="0"/>
              </a:spcBef>
              <a:buNone/>
            </a:pPr>
            <a:r>
              <a:rPr lang="en-US" sz="1800" kern="1000" dirty="0" smtClean="0"/>
              <a:t>Valve- </a:t>
            </a:r>
            <a:r>
              <a:rPr lang="en-US" sz="1800" kern="1000" dirty="0" err="1" smtClean="0"/>
              <a:t>zastawka</a:t>
            </a:r>
            <a:r>
              <a:rPr lang="en-US" sz="1800" kern="1000" dirty="0" smtClean="0"/>
              <a:t>:</a:t>
            </a: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en-US" sz="1800" kern="1000" dirty="0" smtClean="0"/>
              <a:t>tricuspid- </a:t>
            </a:r>
            <a:r>
              <a:rPr lang="en-US" sz="1800" kern="1000" dirty="0" err="1" smtClean="0"/>
              <a:t>trójdzielna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en-US" sz="1800" kern="1000" dirty="0" smtClean="0"/>
              <a:t>bipartite- </a:t>
            </a:r>
            <a:r>
              <a:rPr lang="en-US" sz="1800" kern="1000" dirty="0" err="1" smtClean="0"/>
              <a:t>dwudzielna</a:t>
            </a:r>
            <a:r>
              <a:rPr lang="en-US" sz="1800" kern="1000" dirty="0" smtClean="0"/>
              <a:t> </a:t>
            </a: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en-US" sz="1800" kern="1000" dirty="0" err="1" smtClean="0"/>
              <a:t>semilunar</a:t>
            </a:r>
            <a:r>
              <a:rPr lang="en-US" sz="1800" kern="1000" dirty="0" smtClean="0"/>
              <a:t>- </a:t>
            </a:r>
            <a:r>
              <a:rPr lang="en-US" sz="1800" kern="1000" dirty="0" err="1" smtClean="0"/>
              <a:t>półksiężycowa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1800" kern="1000" dirty="0" smtClean="0"/>
              <a:t>Heart layer- </a:t>
            </a:r>
            <a:r>
              <a:rPr lang="en-US" sz="1800" kern="1000" dirty="0" err="1" smtClean="0"/>
              <a:t>warstwa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serca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1800" kern="1000" dirty="0" smtClean="0"/>
              <a:t>Lumen- </a:t>
            </a:r>
            <a:r>
              <a:rPr lang="en-US" sz="1800" kern="1000" dirty="0" err="1" smtClean="0"/>
              <a:t>światło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naczynia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1800" kern="1000" dirty="0" smtClean="0"/>
              <a:t>Bloodstream- </a:t>
            </a:r>
            <a:r>
              <a:rPr lang="en-US" sz="1800" kern="1000" dirty="0" err="1" smtClean="0"/>
              <a:t>krwioobieg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1800" kern="1000" dirty="0" smtClean="0"/>
              <a:t>Tissues- </a:t>
            </a:r>
            <a:r>
              <a:rPr lang="en-US" sz="1800" kern="1000" dirty="0" err="1" smtClean="0"/>
              <a:t>tkanki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1800" kern="1000" dirty="0" smtClean="0"/>
              <a:t>Maintain- </a:t>
            </a:r>
            <a:r>
              <a:rPr lang="en-US" sz="1800" kern="1000" dirty="0" err="1" smtClean="0"/>
              <a:t>utrzymywa</a:t>
            </a:r>
            <a:r>
              <a:rPr lang="pl-PL" sz="1800" kern="1000" dirty="0" smtClean="0"/>
              <a:t>ć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1800" kern="1000" dirty="0" smtClean="0"/>
              <a:t>Foreign objects- </a:t>
            </a:r>
            <a:r>
              <a:rPr lang="en-US" sz="1800" kern="1000" dirty="0" err="1" smtClean="0"/>
              <a:t>ciała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obce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1800" kern="1000" dirty="0" smtClean="0"/>
              <a:t>Osmotic pressure- </a:t>
            </a:r>
            <a:r>
              <a:rPr lang="en-US" sz="1800" kern="1000" dirty="0" err="1" smtClean="0"/>
              <a:t>ciśnienie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osmotyczne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1800" kern="1000" dirty="0" smtClean="0"/>
              <a:t>Nutrients- </a:t>
            </a:r>
            <a:r>
              <a:rPr lang="en-US" sz="1800" kern="1000" dirty="0" err="1" smtClean="0"/>
              <a:t>składniki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odżywcze</a:t>
            </a: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1800" kern="1000" dirty="0" smtClean="0"/>
              <a:t>Blood clotting- </a:t>
            </a:r>
            <a:r>
              <a:rPr lang="en-US" sz="1800" kern="1000" dirty="0" err="1" smtClean="0"/>
              <a:t>krzepnięcie</a:t>
            </a:r>
            <a:r>
              <a:rPr lang="en-US" sz="1800" kern="1000" dirty="0" smtClean="0"/>
              <a:t> </a:t>
            </a:r>
            <a:r>
              <a:rPr lang="en-US" sz="1800" kern="1000" dirty="0" err="1" smtClean="0"/>
              <a:t>krwi</a:t>
            </a:r>
            <a:r>
              <a:rPr lang="en-US" sz="1800" kern="1000" dirty="0" smtClean="0"/>
              <a:t> </a:t>
            </a:r>
          </a:p>
          <a:p>
            <a:pPr marL="457200" indent="-457200">
              <a:spcBef>
                <a:spcPts val="0"/>
              </a:spcBef>
              <a:buNone/>
            </a:pPr>
            <a:endParaRPr lang="en-US" sz="1800" kern="1000" dirty="0" smtClean="0"/>
          </a:p>
          <a:p>
            <a:pPr marL="457200" indent="-457200">
              <a:spcBef>
                <a:spcPts val="0"/>
              </a:spcBef>
              <a:buNone/>
            </a:pPr>
            <a:endParaRPr lang="en-US" sz="1800" kern="1000" dirty="0" smtClean="0"/>
          </a:p>
          <a:p>
            <a:pPr>
              <a:spcBef>
                <a:spcPts val="0"/>
              </a:spcBef>
              <a:buNone/>
            </a:pPr>
            <a:r>
              <a:rPr lang="en-US" sz="1800" kern="1000" dirty="0" smtClean="0"/>
              <a:t> </a:t>
            </a:r>
          </a:p>
          <a:p>
            <a:pPr>
              <a:spcBef>
                <a:spcPts val="0"/>
              </a:spcBef>
              <a:buNone/>
            </a:pPr>
            <a:endParaRPr lang="en-US" sz="1800" dirty="0" smtClean="0"/>
          </a:p>
          <a:p>
            <a:pPr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5004048" y="0"/>
            <a:ext cx="3816424" cy="105251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Bibliography:</a:t>
            </a:r>
            <a:endParaRPr kumimoji="0" lang="pl-PL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427984" y="1196752"/>
            <a:ext cx="4716016" cy="5445125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457200" lvl="0" indent="-457200"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kumimoji="0" lang="pl-PL" sz="1800" b="0" i="0" u="none" strike="noStrike" kern="10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Ziółko Ewa, </a:t>
            </a:r>
            <a:r>
              <a:rPr kumimoji="0" lang="pl-PL" sz="1800" b="0" i="1" u="none" strike="noStrike" kern="10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Podstawy </a:t>
            </a:r>
            <a:r>
              <a:rPr kumimoji="0" lang="pl-PL" sz="1800" b="0" i="1" u="none" strike="noStrike" kern="10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fizjologii </a:t>
            </a:r>
            <a:r>
              <a:rPr kumimoji="0" lang="pl-PL" sz="1800" b="0" i="1" u="none" strike="noStrike" kern="10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człowieka,</a:t>
            </a:r>
            <a:r>
              <a:rPr kumimoji="0" lang="pl-PL" sz="1800" b="0" i="0" u="none" strike="noStrike" kern="10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pl-PL" dirty="0" smtClean="0"/>
              <a:t>Państwowa Wyższa Szkoła Zawodowa W Nysie Skrypt Nr 10, C by Oficyna </a:t>
            </a:r>
            <a:r>
              <a:rPr lang="pl-PL" dirty="0" smtClean="0"/>
              <a:t>Wydawnicza </a:t>
            </a:r>
            <a:r>
              <a:rPr lang="pl-PL" dirty="0" smtClean="0"/>
              <a:t>PWSZ w Nysie, Nysa 2006, ISBN 83-60081-05-0, </a:t>
            </a:r>
            <a:r>
              <a:rPr lang="en-AU" dirty="0" smtClean="0"/>
              <a:t>pages</a:t>
            </a:r>
            <a:r>
              <a:rPr lang="pl-PL" dirty="0" smtClean="0"/>
              <a:t>: 29-40 </a:t>
            </a:r>
          </a:p>
          <a:p>
            <a:pPr marL="457200" indent="-457200"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pl-PL" dirty="0" smtClean="0"/>
              <a:t>Zimmermann Kim </a:t>
            </a:r>
            <a:r>
              <a:rPr lang="pl-PL" dirty="0" smtClean="0"/>
              <a:t>Ann, </a:t>
            </a:r>
            <a:r>
              <a:rPr lang="en-US" i="1" dirty="0" smtClean="0"/>
              <a:t>Circulatory </a:t>
            </a:r>
            <a:r>
              <a:rPr lang="en-US" i="1" dirty="0" smtClean="0"/>
              <a:t>System: Facts, Function &amp; </a:t>
            </a:r>
            <a:r>
              <a:rPr lang="en-US" i="1" dirty="0" smtClean="0"/>
              <a:t>Diseases</a:t>
            </a:r>
            <a:r>
              <a:rPr lang="pl-PL" i="1" dirty="0" smtClean="0"/>
              <a:t> </a:t>
            </a:r>
            <a:r>
              <a:rPr lang="pl-PL" dirty="0" smtClean="0"/>
              <a:t>[dostęp: 17.04.2015], Dostępny w Internecie: http://www.livescience.com/22486-circulatory-system.html</a:t>
            </a:r>
            <a:endParaRPr lang="en-US" dirty="0" smtClean="0"/>
          </a:p>
          <a:p>
            <a:pPr marL="457200" indent="-457200"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pl-PL" i="1" dirty="0" smtClean="0"/>
              <a:t>Podręczny słownik Angielsko-Polski, Polsko-Angielski</a:t>
            </a:r>
            <a:r>
              <a:rPr lang="pl-PL" dirty="0" smtClean="0"/>
              <a:t>, </a:t>
            </a:r>
            <a:r>
              <a:rPr lang="pl-PL" dirty="0" err="1" smtClean="0"/>
              <a:t>compilation</a:t>
            </a:r>
            <a:r>
              <a:rPr lang="pl-PL" dirty="0" smtClean="0"/>
              <a:t>: </a:t>
            </a:r>
            <a:r>
              <a:rPr lang="pl-PL" dirty="0" smtClean="0"/>
              <a:t>Mariusz Idzikowski, Leszek Jakubowski, Wyd. 1, Warszawa, Biuro Wydawnicze Faktor, 2003, ISBN 83-85670-07-6</a:t>
            </a:r>
          </a:p>
          <a:p>
            <a:pPr marL="457200" lvl="0" indent="-457200">
              <a:buClr>
                <a:schemeClr val="accent2"/>
              </a:buClr>
              <a:buSzPct val="60000"/>
              <a:buFont typeface="+mj-lt"/>
              <a:buAutoNum type="arabicPeriod"/>
            </a:pPr>
            <a:endParaRPr lang="pl-PL" dirty="0" smtClean="0"/>
          </a:p>
          <a:p>
            <a:pPr marL="457200" lvl="0" indent="-457200">
              <a:buClr>
                <a:schemeClr val="accent2"/>
              </a:buClr>
              <a:buSzPct val="60000"/>
            </a:pPr>
            <a:endParaRPr lang="pl-PL" dirty="0" smtClean="0"/>
          </a:p>
          <a:p>
            <a:pPr marL="457200" lvl="0" indent="-457200">
              <a:buClr>
                <a:schemeClr val="accent2"/>
              </a:buClr>
              <a:buSzPct val="60000"/>
            </a:pPr>
            <a:endParaRPr kumimoji="0" lang="en-US" sz="1800" b="0" i="0" u="none" strike="noStrike" kern="10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n-US" sz="1800" b="0" i="0" u="none" strike="noStrike" kern="10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1800" b="0" i="0" u="none" strike="noStrike" kern="10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95936" y="1412776"/>
            <a:ext cx="5148064" cy="3948038"/>
          </a:xfrm>
        </p:spPr>
        <p:txBody>
          <a:bodyPr>
            <a:noAutofit/>
          </a:bodyPr>
          <a:lstStyle/>
          <a:p>
            <a:r>
              <a:rPr lang="pl-PL" sz="7200" b="1" cap="none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7200" b="1" cap="none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7200" b="1" cap="none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7200" b="1" cap="none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b="1" cap="none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</a:t>
            </a:r>
            <a:r>
              <a:rPr lang="pl-PL" sz="7200" b="1" cap="none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attention ! </a:t>
            </a:r>
            <a:r>
              <a:rPr lang="en-US" sz="72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72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cap="none" dirty="0" smtClean="0"/>
              <a:t/>
            </a:r>
            <a:br>
              <a:rPr lang="en-US" sz="7200" cap="none" dirty="0" smtClean="0"/>
            </a:br>
            <a:endParaRPr lang="en-US" sz="7200" cap="none" dirty="0">
              <a:ln w="28575" cmpd="sng">
                <a:noFill/>
                <a:prstDash val="solid"/>
                <a:miter lim="800000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Symbol zastępczy tekstu 1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rostokąt 3"/>
          <p:cNvSpPr/>
          <p:nvPr/>
        </p:nvSpPr>
        <p:spPr>
          <a:xfrm>
            <a:off x="2286000" y="3105835"/>
            <a:ext cx="5166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b="1" dirty="0"/>
          </a:p>
        </p:txBody>
      </p:sp>
      <p:sp>
        <p:nvSpPr>
          <p:cNvPr id="6" name="Prostokąt 5"/>
          <p:cNvSpPr/>
          <p:nvPr/>
        </p:nvSpPr>
        <p:spPr>
          <a:xfrm>
            <a:off x="0" y="6581001"/>
            <a:ext cx="31129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dirty="0" smtClean="0"/>
              <a:t>[6].   </a:t>
            </a:r>
            <a:r>
              <a:rPr lang="en-US" sz="1200" dirty="0" smtClean="0"/>
              <a:t>http://www.techpedia.pl/zagadka/2505</a:t>
            </a:r>
            <a:endParaRPr lang="en-US" sz="1200" dirty="0"/>
          </a:p>
        </p:txBody>
      </p:sp>
      <p:pic>
        <p:nvPicPr>
          <p:cNvPr id="5" name="Picture 2" descr="http://x3.cdn03.imgwykop.pl/c3201142/comment_9oYDu4N3udmtccBpqizbtyQtSHKfLc5X,w4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923928" cy="6669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4048" y="260648"/>
            <a:ext cx="3743328" cy="96815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</a:t>
            </a:r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800600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211960" y="1772816"/>
            <a:ext cx="4932040" cy="48245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500" b="1" dirty="0" smtClean="0"/>
              <a:t>Heart- </a:t>
            </a:r>
            <a:r>
              <a:rPr lang="en-US" sz="2500" dirty="0" smtClean="0"/>
              <a:t>muscle pump</a:t>
            </a:r>
          </a:p>
          <a:p>
            <a:pPr>
              <a:buFont typeface="Wingdings" pitchFamily="2" charset="2"/>
              <a:buChar char="q"/>
            </a:pPr>
            <a:r>
              <a:rPr lang="en-US" sz="2500" b="1" dirty="0" smtClean="0"/>
              <a:t>Blood vessels- </a:t>
            </a:r>
            <a:r>
              <a:rPr lang="en-US" sz="2500" dirty="0" smtClean="0"/>
              <a:t>closed system of channels with blood inside. </a:t>
            </a:r>
          </a:p>
          <a:p>
            <a:endParaRPr lang="en-US" sz="2500" dirty="0" smtClean="0"/>
          </a:p>
          <a:p>
            <a:pPr>
              <a:buNone/>
            </a:pPr>
            <a:r>
              <a:rPr lang="en-US" sz="2500" b="1" dirty="0" smtClean="0"/>
              <a:t>	Blood vessels are divided into:</a:t>
            </a:r>
          </a:p>
          <a:p>
            <a:pPr>
              <a:buNone/>
            </a:pPr>
            <a:r>
              <a:rPr lang="en-US" sz="2500" dirty="0" smtClean="0"/>
              <a:t>	a) </a:t>
            </a:r>
            <a:r>
              <a:rPr lang="en-US" sz="2500" u="sng" dirty="0" smtClean="0"/>
              <a:t>veins</a:t>
            </a:r>
            <a:r>
              <a:rPr lang="en-US" sz="2500" dirty="0" smtClean="0"/>
              <a:t> (blood flows </a:t>
            </a:r>
            <a:r>
              <a:rPr lang="en-US" sz="2500" b="1" dirty="0" smtClean="0"/>
              <a:t>to</a:t>
            </a:r>
            <a:r>
              <a:rPr lang="en-US" sz="2500" dirty="0" smtClean="0"/>
              <a:t> the heart)</a:t>
            </a:r>
          </a:p>
          <a:p>
            <a:pPr>
              <a:buNone/>
            </a:pPr>
            <a:r>
              <a:rPr lang="en-US" sz="2500" dirty="0" smtClean="0"/>
              <a:t>	b) </a:t>
            </a:r>
            <a:r>
              <a:rPr lang="en-US" sz="2500" u="sng" dirty="0" smtClean="0"/>
              <a:t>arteries</a:t>
            </a:r>
            <a:r>
              <a:rPr lang="en-US" sz="2500" dirty="0" smtClean="0"/>
              <a:t> (blood flows </a:t>
            </a:r>
            <a:r>
              <a:rPr lang="en-US" sz="2500" b="1" dirty="0" smtClean="0"/>
              <a:t>from</a:t>
            </a:r>
            <a:r>
              <a:rPr lang="en-US" sz="2500" dirty="0" smtClean="0"/>
              <a:t> the heart) </a:t>
            </a:r>
          </a:p>
          <a:p>
            <a:pPr>
              <a:buNone/>
            </a:pPr>
            <a:r>
              <a:rPr lang="en-US" sz="2500" dirty="0" smtClean="0"/>
              <a:t>	c) </a:t>
            </a:r>
            <a:r>
              <a:rPr lang="en-US" sz="2500" u="sng" dirty="0" smtClean="0"/>
              <a:t>capillaries</a:t>
            </a:r>
            <a:r>
              <a:rPr lang="en-US" sz="2500" dirty="0" smtClean="0"/>
              <a:t> (the smallest blood vessels)</a:t>
            </a:r>
            <a:endParaRPr lang="en-US" sz="2500" dirty="0"/>
          </a:p>
        </p:txBody>
      </p:sp>
      <p:sp>
        <p:nvSpPr>
          <p:cNvPr id="6" name="Prostokąt 5"/>
          <p:cNvSpPr/>
          <p:nvPr/>
        </p:nvSpPr>
        <p:spPr>
          <a:xfrm>
            <a:off x="0" y="6581001"/>
            <a:ext cx="6246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 smtClean="0"/>
              <a:t>[1]     http://linemed.pl/nhealth_guide/details/cId,2,id,194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50810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156176" y="188640"/>
            <a:ext cx="2574376" cy="1040160"/>
          </a:xfrm>
        </p:spPr>
        <p:txBody>
          <a:bodyPr/>
          <a:lstStyle/>
          <a:p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5292080" y="1484784"/>
            <a:ext cx="3851920" cy="506916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2 ventricles </a:t>
            </a:r>
            <a:r>
              <a:rPr lang="en-US" sz="2000" dirty="0" smtClean="0"/>
              <a:t>(left, right)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2 atriums </a:t>
            </a:r>
            <a:r>
              <a:rPr lang="en-US" sz="2000" dirty="0" smtClean="0"/>
              <a:t>(left, right) 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2 compartments:</a:t>
            </a:r>
            <a:endParaRPr lang="en-US" sz="2400" dirty="0" smtClean="0"/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dirty="0" smtClean="0"/>
              <a:t>-interventricular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dirty="0" smtClean="0"/>
              <a:t>-interatrial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3 heart valves:</a:t>
            </a:r>
          </a:p>
          <a:p>
            <a:pPr lvl="1">
              <a:buNone/>
            </a:pPr>
            <a:r>
              <a:rPr lang="en-US" sz="2000" dirty="0" smtClean="0"/>
              <a:t>-tricuspid valve</a:t>
            </a:r>
          </a:p>
          <a:p>
            <a:pPr lvl="1">
              <a:buNone/>
            </a:pPr>
            <a:r>
              <a:rPr lang="en-US" sz="2000" dirty="0" smtClean="0"/>
              <a:t>-bipartite valve</a:t>
            </a:r>
          </a:p>
          <a:p>
            <a:pPr lvl="1">
              <a:buNone/>
            </a:pPr>
            <a:r>
              <a:rPr lang="en-US" sz="2000" dirty="0" smtClean="0"/>
              <a:t>-2 </a:t>
            </a:r>
            <a:r>
              <a:rPr lang="en-US" sz="2000" dirty="0" err="1" smtClean="0"/>
              <a:t>semilunar</a:t>
            </a:r>
            <a:r>
              <a:rPr lang="en-US" sz="2000" dirty="0" smtClean="0"/>
              <a:t> valves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3 heart layers: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000" dirty="0" smtClean="0"/>
              <a:t>-endocardial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dirty="0" smtClean="0"/>
              <a:t>-</a:t>
            </a:r>
            <a:r>
              <a:rPr lang="en-US" sz="2000" dirty="0" err="1" smtClean="0"/>
              <a:t>intracardial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dirty="0" smtClean="0"/>
              <a:t>-</a:t>
            </a:r>
            <a:r>
              <a:rPr lang="en-US" sz="2000" dirty="0" err="1" smtClean="0"/>
              <a:t>epicardial</a:t>
            </a:r>
            <a:r>
              <a:rPr lang="en-US" sz="2000" dirty="0" smtClean="0"/>
              <a:t> </a:t>
            </a:r>
            <a:endParaRPr lang="en-US" sz="2000" b="1" dirty="0"/>
          </a:p>
        </p:txBody>
      </p:sp>
      <p:sp>
        <p:nvSpPr>
          <p:cNvPr id="12" name="Prostokąt 11"/>
          <p:cNvSpPr/>
          <p:nvPr/>
        </p:nvSpPr>
        <p:spPr>
          <a:xfrm>
            <a:off x="0" y="6396335"/>
            <a:ext cx="3635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 smtClean="0"/>
              <a:t>[2].http://kitchenoverlord.files.wordpress.com/2013/02/human-heart-diagram.jpg?w=860</a:t>
            </a:r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HEART- EXCELLENT PUMP !</a:t>
            </a:r>
            <a:endParaRPr lang="pl-PL" dirty="0"/>
          </a:p>
        </p:txBody>
      </p:sp>
      <p:pic>
        <p:nvPicPr>
          <p:cNvPr id="9218" name="Picture 2" descr="http://fitnessprestige.pl/plugins/i18n_specialpages/browser/pic.php?w=300&amp;c=1&amp;p=ser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84941"/>
            <a:ext cx="3707904" cy="2373059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971600" y="2996952"/>
            <a:ext cx="7056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900" dirty="0" smtClean="0"/>
              <a:t>During life</a:t>
            </a:r>
            <a:r>
              <a:rPr lang="pl-PL" sz="2900" dirty="0" smtClean="0"/>
              <a:t> </a:t>
            </a:r>
            <a:r>
              <a:rPr lang="en-US" sz="2900" dirty="0" smtClean="0"/>
              <a:t>heart beats </a:t>
            </a:r>
            <a:r>
              <a:rPr lang="en-US" sz="2900" b="1" dirty="0" smtClean="0"/>
              <a:t>2.5 billion </a:t>
            </a:r>
            <a:r>
              <a:rPr lang="en-US" sz="2900" dirty="0" smtClean="0"/>
              <a:t>times </a:t>
            </a:r>
            <a:r>
              <a:rPr lang="pl-PL" sz="2900" dirty="0" smtClean="0"/>
              <a:t>and</a:t>
            </a:r>
            <a:r>
              <a:rPr lang="en-US" sz="2900" dirty="0" smtClean="0"/>
              <a:t> pump</a:t>
            </a:r>
            <a:r>
              <a:rPr lang="pl-PL" sz="2900" dirty="0" smtClean="0"/>
              <a:t>s</a:t>
            </a:r>
            <a:r>
              <a:rPr lang="en-US" sz="2900" dirty="0" smtClean="0"/>
              <a:t> more than </a:t>
            </a:r>
            <a:r>
              <a:rPr lang="en-US" sz="2900" b="1" dirty="0" smtClean="0"/>
              <a:t>173 million </a:t>
            </a:r>
            <a:r>
              <a:rPr lang="en-US" sz="2900" dirty="0" smtClean="0"/>
              <a:t>liters of blood</a:t>
            </a:r>
            <a:endParaRPr lang="en-US" sz="2900" dirty="0"/>
          </a:p>
        </p:txBody>
      </p:sp>
      <p:sp>
        <p:nvSpPr>
          <p:cNvPr id="7" name="Prostokąt 6"/>
          <p:cNvSpPr/>
          <p:nvPr/>
        </p:nvSpPr>
        <p:spPr>
          <a:xfrm>
            <a:off x="251520" y="1772816"/>
            <a:ext cx="756084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l-PL" sz="2900" dirty="0" smtClean="0"/>
              <a:t>H</a:t>
            </a:r>
            <a:r>
              <a:rPr lang="en-US" sz="2900" dirty="0" err="1" smtClean="0"/>
              <a:t>eart</a:t>
            </a:r>
            <a:r>
              <a:rPr lang="en-US" sz="2900" dirty="0" smtClean="0"/>
              <a:t> beats about </a:t>
            </a:r>
            <a:r>
              <a:rPr lang="en-US" sz="2900" b="1" dirty="0" smtClean="0"/>
              <a:t>72 times/min</a:t>
            </a:r>
          </a:p>
          <a:p>
            <a:pPr>
              <a:buNone/>
            </a:pPr>
            <a:r>
              <a:rPr lang="en-US" sz="2900" dirty="0" smtClean="0"/>
              <a:t> and pump</a:t>
            </a:r>
            <a:r>
              <a:rPr lang="pl-PL" sz="2900" dirty="0" smtClean="0"/>
              <a:t>s</a:t>
            </a:r>
            <a:r>
              <a:rPr lang="en-US" sz="2900" dirty="0" smtClean="0"/>
              <a:t> about </a:t>
            </a:r>
            <a:r>
              <a:rPr lang="en-US" sz="2900" b="1" dirty="0" smtClean="0"/>
              <a:t>5 liters of blood/min</a:t>
            </a:r>
            <a:endParaRPr lang="pl-PL" sz="2900" b="1" dirty="0"/>
          </a:p>
        </p:txBody>
      </p:sp>
      <p:sp>
        <p:nvSpPr>
          <p:cNvPr id="8" name="Prostokąt 7"/>
          <p:cNvSpPr/>
          <p:nvPr/>
        </p:nvSpPr>
        <p:spPr>
          <a:xfrm>
            <a:off x="3599385" y="4653136"/>
            <a:ext cx="5544615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900" dirty="0" smtClean="0"/>
              <a:t>During exercise</a:t>
            </a:r>
            <a:r>
              <a:rPr lang="pl-PL" sz="2900" dirty="0" smtClean="0"/>
              <a:t> </a:t>
            </a:r>
            <a:r>
              <a:rPr lang="pl-PL" sz="2900" dirty="0" err="1" smtClean="0"/>
              <a:t>the</a:t>
            </a:r>
            <a:r>
              <a:rPr lang="pl-PL" sz="2900" dirty="0" smtClean="0"/>
              <a:t> </a:t>
            </a:r>
            <a:r>
              <a:rPr lang="en-US" sz="2900" dirty="0" smtClean="0"/>
              <a:t>amount</a:t>
            </a:r>
            <a:r>
              <a:rPr lang="pl-PL" sz="2900" dirty="0" smtClean="0"/>
              <a:t> </a:t>
            </a:r>
          </a:p>
          <a:p>
            <a:r>
              <a:rPr lang="en-US" sz="2900" dirty="0" smtClean="0"/>
              <a:t> of blood which flows through </a:t>
            </a:r>
            <a:r>
              <a:rPr lang="en-US" sz="2900" dirty="0" smtClean="0"/>
              <a:t>the </a:t>
            </a:r>
            <a:r>
              <a:rPr lang="en-US" sz="2900" dirty="0" smtClean="0"/>
              <a:t>heart grow</a:t>
            </a:r>
            <a:r>
              <a:rPr lang="pl-PL" sz="2900" dirty="0" smtClean="0"/>
              <a:t>s</a:t>
            </a:r>
            <a:r>
              <a:rPr lang="en-US" sz="2900" dirty="0" smtClean="0"/>
              <a:t> </a:t>
            </a:r>
            <a:r>
              <a:rPr lang="en-US" sz="2900" b="1" dirty="0" smtClean="0"/>
              <a:t>four times</a:t>
            </a:r>
            <a:r>
              <a:rPr lang="pl-PL" sz="2900" b="1" dirty="0" smtClean="0"/>
              <a:t> </a:t>
            </a:r>
            <a:endParaRPr lang="en-US" sz="2900" b="1" dirty="0"/>
          </a:p>
        </p:txBody>
      </p:sp>
      <p:sp>
        <p:nvSpPr>
          <p:cNvPr id="10" name="Prostokąt 9"/>
          <p:cNvSpPr/>
          <p:nvPr/>
        </p:nvSpPr>
        <p:spPr>
          <a:xfrm>
            <a:off x="683568" y="6581001"/>
            <a:ext cx="20665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200" dirty="0" smtClean="0"/>
              <a:t>[3]   </a:t>
            </a:r>
            <a:r>
              <a:rPr lang="en-US" sz="1200" dirty="0" smtClean="0"/>
              <a:t>http://fitnessprestige.pl/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BLOOD VESSELS </a:t>
            </a:r>
            <a:endParaRPr lang="en-US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964488" cy="4495800"/>
          </a:xfrm>
        </p:spPr>
        <p:txBody>
          <a:bodyPr>
            <a:normAutofit/>
          </a:bodyPr>
          <a:lstStyle/>
          <a:p>
            <a:r>
              <a:rPr lang="en-US" b="1" dirty="0" smtClean="0"/>
              <a:t>Arteries </a:t>
            </a:r>
            <a:r>
              <a:rPr lang="en-US" dirty="0" smtClean="0"/>
              <a:t>are the blood vessels that carry blood away from the heart to all the organs.</a:t>
            </a:r>
            <a:endParaRPr lang="pl-PL" dirty="0" smtClean="0"/>
          </a:p>
          <a:p>
            <a:endParaRPr lang="en-US" dirty="0" smtClean="0"/>
          </a:p>
          <a:p>
            <a:r>
              <a:rPr lang="en-US" b="1" dirty="0" smtClean="0"/>
              <a:t>Veins</a:t>
            </a:r>
            <a:r>
              <a:rPr lang="en-US" dirty="0" smtClean="0"/>
              <a:t> are the large return vessels of the body and act as the blood return counterparts of arteries. </a:t>
            </a:r>
            <a:endParaRPr lang="pl-PL" dirty="0" smtClean="0"/>
          </a:p>
          <a:p>
            <a:endParaRPr lang="en-US" dirty="0" smtClean="0"/>
          </a:p>
          <a:p>
            <a:r>
              <a:rPr lang="en-US" b="1" dirty="0" smtClean="0"/>
              <a:t>Capillaries </a:t>
            </a:r>
            <a:r>
              <a:rPr lang="en-US" dirty="0" smtClean="0"/>
              <a:t>are the smallest and thinnest of the blood vessels in the body and also the most common</a:t>
            </a:r>
            <a:r>
              <a:rPr lang="pl-PL" dirty="0" smtClean="0"/>
              <a:t>.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ARTERIES AND VEINS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"/>
          </p:nvPr>
        </p:nvSpPr>
        <p:spPr>
          <a:xfrm>
            <a:off x="5652120" y="1916832"/>
            <a:ext cx="3491880" cy="4495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/>
          </a:p>
        </p:txBody>
      </p:sp>
      <p:sp>
        <p:nvSpPr>
          <p:cNvPr id="2" name="Prostokąt 1"/>
          <p:cNvSpPr/>
          <p:nvPr/>
        </p:nvSpPr>
        <p:spPr>
          <a:xfrm>
            <a:off x="2286000" y="2274838"/>
            <a:ext cx="45720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 3 main differences between veins and arteries: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valves in veins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thicker layer of </a:t>
            </a:r>
          </a:p>
          <a:p>
            <a:pPr>
              <a:buNone/>
            </a:pPr>
            <a:r>
              <a:rPr lang="en-US" sz="3200" dirty="0"/>
              <a:t>	muscle in arteries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higher lumen in veins </a:t>
            </a:r>
          </a:p>
          <a:p>
            <a:pPr>
              <a:buNone/>
            </a:pPr>
            <a:endParaRPr lang="en-US" sz="3200" b="1" dirty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5957664" cy="1080120"/>
          </a:xfrm>
        </p:spPr>
        <p:txBody>
          <a:bodyPr>
            <a:normAutofit/>
          </a:bodyPr>
          <a:lstStyle/>
          <a:p>
            <a:r>
              <a:rPr lang="en-US" sz="6000" b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BLOODSTREAM</a:t>
            </a:r>
            <a:r>
              <a:rPr lang="en-US" b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/>
          </a:p>
        </p:txBody>
      </p:sp>
      <p:pic>
        <p:nvPicPr>
          <p:cNvPr id="4" name="Picture 7" descr="https://www.rckk.rzeszow.pl/thumb/1/pl/description/8/1/1/6FC8bXAVhQi8GaUcN,krew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24374"/>
            <a:ext cx="9144000" cy="2333626"/>
          </a:xfrm>
          <a:prstGeom prst="rect">
            <a:avLst/>
          </a:prstGeom>
          <a:noFill/>
        </p:spPr>
      </p:pic>
      <p:sp>
        <p:nvSpPr>
          <p:cNvPr id="5" name="Strzałka w dół 4"/>
          <p:cNvSpPr/>
          <p:nvPr/>
        </p:nvSpPr>
        <p:spPr>
          <a:xfrm>
            <a:off x="1475656" y="1628800"/>
            <a:ext cx="1008112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rzałka w dół 5"/>
          <p:cNvSpPr/>
          <p:nvPr/>
        </p:nvSpPr>
        <p:spPr>
          <a:xfrm>
            <a:off x="5940152" y="1628800"/>
            <a:ext cx="1008112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rostokąt 6"/>
          <p:cNvSpPr/>
          <p:nvPr/>
        </p:nvSpPr>
        <p:spPr>
          <a:xfrm>
            <a:off x="0" y="658100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smtClean="0"/>
              <a:t>http://zdrowie.gazeta.pl/Zdrowie/1,101459,7026367,Krew.html</a:t>
            </a:r>
            <a:endParaRPr lang="en-US" sz="1200"/>
          </a:p>
        </p:txBody>
      </p:sp>
      <p:sp>
        <p:nvSpPr>
          <p:cNvPr id="8" name="pole tekstowe 7"/>
          <p:cNvSpPr txBox="1"/>
          <p:nvPr/>
        </p:nvSpPr>
        <p:spPr>
          <a:xfrm>
            <a:off x="539552" y="2852936"/>
            <a:ext cx="3240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/>
              <a:t>Small bloodstream </a:t>
            </a:r>
            <a:endParaRPr lang="en-US" sz="4000" b="1"/>
          </a:p>
        </p:txBody>
      </p:sp>
      <p:sp>
        <p:nvSpPr>
          <p:cNvPr id="9" name="pole tekstowe 8"/>
          <p:cNvSpPr txBox="1"/>
          <p:nvPr/>
        </p:nvSpPr>
        <p:spPr>
          <a:xfrm>
            <a:off x="4860032" y="2852936"/>
            <a:ext cx="3240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/>
              <a:t>Large bloodstream </a:t>
            </a:r>
            <a:endParaRPr lang="en-US" sz="4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BLOODSTREAM 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395536" y="3140968"/>
            <a:ext cx="28937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right ventricle</a:t>
            </a:r>
            <a:endParaRPr lang="en-US" sz="3200" b="1" dirty="0"/>
          </a:p>
        </p:txBody>
      </p:sp>
      <p:sp>
        <p:nvSpPr>
          <p:cNvPr id="7" name="Prostokąt 6"/>
          <p:cNvSpPr/>
          <p:nvPr/>
        </p:nvSpPr>
        <p:spPr>
          <a:xfrm>
            <a:off x="3563888" y="2060848"/>
            <a:ext cx="38747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pulmonary arteries</a:t>
            </a:r>
            <a:endParaRPr lang="en-US" sz="3200" b="1" dirty="0"/>
          </a:p>
        </p:txBody>
      </p:sp>
      <p:sp>
        <p:nvSpPr>
          <p:cNvPr id="8" name="Prostokąt 7"/>
          <p:cNvSpPr/>
          <p:nvPr/>
        </p:nvSpPr>
        <p:spPr>
          <a:xfrm>
            <a:off x="3491880" y="5661248"/>
            <a:ext cx="34403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pulmonary veins</a:t>
            </a:r>
            <a:endParaRPr lang="en-US" sz="3200" b="1" dirty="0"/>
          </a:p>
        </p:txBody>
      </p:sp>
      <p:sp>
        <p:nvSpPr>
          <p:cNvPr id="9" name="Prostokąt 8"/>
          <p:cNvSpPr/>
          <p:nvPr/>
        </p:nvSpPr>
        <p:spPr>
          <a:xfrm>
            <a:off x="467544" y="4653136"/>
            <a:ext cx="21659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left atrium</a:t>
            </a:r>
            <a:endParaRPr lang="en-US" sz="3200" b="1" dirty="0"/>
          </a:p>
        </p:txBody>
      </p:sp>
      <p:sp>
        <p:nvSpPr>
          <p:cNvPr id="10" name="Prostokąt 9"/>
          <p:cNvSpPr/>
          <p:nvPr/>
        </p:nvSpPr>
        <p:spPr>
          <a:xfrm>
            <a:off x="5724128" y="3933056"/>
            <a:ext cx="31662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lung capillaries</a:t>
            </a:r>
            <a:endParaRPr lang="en-US" sz="3200" b="1" dirty="0"/>
          </a:p>
        </p:txBody>
      </p:sp>
      <p:sp>
        <p:nvSpPr>
          <p:cNvPr id="23" name="Strzałka w prawo 22"/>
          <p:cNvSpPr/>
          <p:nvPr/>
        </p:nvSpPr>
        <p:spPr>
          <a:xfrm rot="20054742">
            <a:off x="2176014" y="2358128"/>
            <a:ext cx="115212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trzałka w prawo 24"/>
          <p:cNvSpPr/>
          <p:nvPr/>
        </p:nvSpPr>
        <p:spPr>
          <a:xfrm rot="3092166">
            <a:off x="6927861" y="2920701"/>
            <a:ext cx="115212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trzałka w prawo 25"/>
          <p:cNvSpPr/>
          <p:nvPr/>
        </p:nvSpPr>
        <p:spPr>
          <a:xfrm rot="7297751">
            <a:off x="6960900" y="5023771"/>
            <a:ext cx="115212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rzałka w prawo 26"/>
          <p:cNvSpPr/>
          <p:nvPr/>
        </p:nvSpPr>
        <p:spPr>
          <a:xfrm rot="12164497">
            <a:off x="1960348" y="5360290"/>
            <a:ext cx="115212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 BLOODSTREAM 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323528" y="3068960"/>
            <a:ext cx="25971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left ventricle</a:t>
            </a:r>
            <a:endParaRPr lang="en-US" sz="3200" b="1" dirty="0"/>
          </a:p>
        </p:txBody>
      </p:sp>
      <p:sp>
        <p:nvSpPr>
          <p:cNvPr id="7" name="Prostokąt 6"/>
          <p:cNvSpPr/>
          <p:nvPr/>
        </p:nvSpPr>
        <p:spPr>
          <a:xfrm>
            <a:off x="3419872" y="1988840"/>
            <a:ext cx="11865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aorta</a:t>
            </a:r>
            <a:endParaRPr lang="en-US" sz="3200" b="1" dirty="0"/>
          </a:p>
        </p:txBody>
      </p:sp>
      <p:sp>
        <p:nvSpPr>
          <p:cNvPr id="8" name="Prostokąt 7"/>
          <p:cNvSpPr/>
          <p:nvPr/>
        </p:nvSpPr>
        <p:spPr>
          <a:xfrm>
            <a:off x="6156176" y="2492896"/>
            <a:ext cx="16658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arteries</a:t>
            </a:r>
            <a:endParaRPr lang="en-US" sz="3200" b="1" dirty="0"/>
          </a:p>
        </p:txBody>
      </p:sp>
      <p:sp>
        <p:nvSpPr>
          <p:cNvPr id="9" name="Prostokąt 8"/>
          <p:cNvSpPr/>
          <p:nvPr/>
        </p:nvSpPr>
        <p:spPr>
          <a:xfrm>
            <a:off x="5220072" y="4365104"/>
            <a:ext cx="37128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200" b="1" dirty="0" smtClean="0"/>
              <a:t>t</a:t>
            </a:r>
            <a:r>
              <a:rPr lang="en-US" sz="3200" b="1" dirty="0" smtClean="0"/>
              <a:t>issues</a:t>
            </a:r>
            <a:r>
              <a:rPr lang="pl-PL" sz="3200" b="1" dirty="0" smtClean="0"/>
              <a:t> </a:t>
            </a:r>
            <a:r>
              <a:rPr lang="en-US" sz="3200" b="1" dirty="0" smtClean="0"/>
              <a:t>capillaries</a:t>
            </a:r>
            <a:endParaRPr lang="en-US" sz="3200" b="1" dirty="0"/>
          </a:p>
        </p:txBody>
      </p:sp>
      <p:sp>
        <p:nvSpPr>
          <p:cNvPr id="10" name="Prostokąt 9"/>
          <p:cNvSpPr/>
          <p:nvPr/>
        </p:nvSpPr>
        <p:spPr>
          <a:xfrm>
            <a:off x="3707904" y="5517232"/>
            <a:ext cx="12314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veins</a:t>
            </a:r>
            <a:endParaRPr lang="en-US" sz="3200" b="1" dirty="0"/>
          </a:p>
        </p:txBody>
      </p:sp>
      <p:sp>
        <p:nvSpPr>
          <p:cNvPr id="11" name="Prostokąt 10"/>
          <p:cNvSpPr/>
          <p:nvPr/>
        </p:nvSpPr>
        <p:spPr>
          <a:xfrm>
            <a:off x="755576" y="4581128"/>
            <a:ext cx="24625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right atrium</a:t>
            </a:r>
            <a:endParaRPr lang="en-US" sz="3200" b="1" dirty="0"/>
          </a:p>
        </p:txBody>
      </p:sp>
      <p:sp>
        <p:nvSpPr>
          <p:cNvPr id="12" name="Strzałka w prawo 11"/>
          <p:cNvSpPr/>
          <p:nvPr/>
        </p:nvSpPr>
        <p:spPr>
          <a:xfrm rot="20031928">
            <a:off x="1799947" y="2436522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trzałka w prawo 12"/>
          <p:cNvSpPr/>
          <p:nvPr/>
        </p:nvSpPr>
        <p:spPr>
          <a:xfrm rot="681855">
            <a:off x="4819296" y="2170125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rzałka w prawo 13"/>
          <p:cNvSpPr/>
          <p:nvPr/>
        </p:nvSpPr>
        <p:spPr>
          <a:xfrm rot="4688180">
            <a:off x="6480467" y="3588651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rzałka w prawo 14"/>
          <p:cNvSpPr/>
          <p:nvPr/>
        </p:nvSpPr>
        <p:spPr>
          <a:xfrm rot="9481805">
            <a:off x="5616371" y="5244834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rzałka w prawo 15"/>
          <p:cNvSpPr/>
          <p:nvPr/>
        </p:nvSpPr>
        <p:spPr>
          <a:xfrm rot="12185334">
            <a:off x="1799947" y="5532867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Średni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Średni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Średni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12913</TotalTime>
  <Words>568</Words>
  <Application>Microsoft Office PowerPoint</Application>
  <PresentationFormat>Pokaz na ekranie (4:3)</PresentationFormat>
  <Paragraphs>120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Tw Cen MT</vt:lpstr>
      <vt:lpstr>Wingdings</vt:lpstr>
      <vt:lpstr>Wingdings 2</vt:lpstr>
      <vt:lpstr>Średni</vt:lpstr>
      <vt:lpstr>CARDIOVASCULAR SYSTEM   KUPCZYK Mateusz  Faculty of Medicine, Rzeszów University Bachelor degree studies in Physiotherapy, Year 2 </vt:lpstr>
      <vt:lpstr>STRUCTURE</vt:lpstr>
      <vt:lpstr>HEART</vt:lpstr>
      <vt:lpstr>HEART- EXCELLENT PUMP !</vt:lpstr>
      <vt:lpstr>BLOOD VESSELS </vt:lpstr>
      <vt:lpstr>ARTERIES AND VEINS</vt:lpstr>
      <vt:lpstr>BLOODSTREAM </vt:lpstr>
      <vt:lpstr>SMALL BLOODSTREAM </vt:lpstr>
      <vt:lpstr>LARGE BLOODSTREAM </vt:lpstr>
      <vt:lpstr>CARDIOVASCULAR SYSTEM-FUNCTIONS </vt:lpstr>
      <vt:lpstr>CONCLUSIONS</vt:lpstr>
      <vt:lpstr>Prezentacja programu PowerPoint</vt:lpstr>
      <vt:lpstr>Vocabulary: </vt:lpstr>
      <vt:lpstr>  Thank you for your attention !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Parkinson's disease  KUPCZYK Mateusz  Faculty of Medicine, Rzeszów University Physiotherapy, Year 2  B. Sc. Group IV</dc:title>
  <dc:creator>Mateusz</dc:creator>
  <cp:lastModifiedBy>Joanna Mazur</cp:lastModifiedBy>
  <cp:revision>18</cp:revision>
  <dcterms:created xsi:type="dcterms:W3CDTF">2015-03-14T13:46:25Z</dcterms:created>
  <dcterms:modified xsi:type="dcterms:W3CDTF">2015-05-25T17:49:18Z</dcterms:modified>
</cp:coreProperties>
</file>