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7015b166c9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7015b166c9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786dc633b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786dc633b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786dc633b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786dc633b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7015b166c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7015b166c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7015b166c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7015b166c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7015b166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7015b166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7015b166c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7015b166c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7015b166c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7015b166c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7015b166c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7015b166c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7015b166c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7015b166c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7015b166c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7015b166c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7015b166c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7015b166c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86dc633b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786dc633b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7015b166c9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7015b166c9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Fractures - bone healing process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5" y="3416700"/>
            <a:ext cx="76881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Sebastian Oleszko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III R Fizjoterapia JMGR stacjonarne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21.10.2022/rok akademicki 2022/23 sem. zimowy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9975" y="2571762"/>
            <a:ext cx="2277749" cy="218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/>
              <a:t>6b. Bone Healing Problems - Malnutrition</a:t>
            </a: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pl"/>
              <a:t>Causes reduced activity and proliferation of osteochondral cells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pl"/>
              <a:t>Decreases callus formation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pl"/>
              <a:t>Diabetes mellitus is associated with collagen defects including decreased collagen content</a:t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175" y="3232650"/>
            <a:ext cx="1600401" cy="160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1525" y="3232650"/>
            <a:ext cx="1600401" cy="160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377" i="1"/>
              <a:t>7a. Diseases That Causes Bone Union Problems - Diabetes</a:t>
            </a:r>
            <a:endParaRPr sz="1877" b="0" i="1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Diabetes disturbs distribution of glucose and decreases tissue immunity to infections!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650" y="2841500"/>
            <a:ext cx="1630450" cy="16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350" y="2841500"/>
            <a:ext cx="1630451" cy="1630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040" i="1"/>
              <a:t>7b. Diseases That Causes Bone Union Problems - Osteoporosis</a:t>
            </a:r>
            <a:endParaRPr sz="2240"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Osteoporosis is a disease characterized by low bone mass and increased fracture risk. As a result of lower physical activity and the osteoporosis fractures these patients could have muscle dystrophy.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425" y="2855849"/>
            <a:ext cx="1793225" cy="17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050" y="2855850"/>
            <a:ext cx="1793225" cy="179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8675" y="2855851"/>
            <a:ext cx="1793224" cy="179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/>
              <a:t>To Sum Up</a:t>
            </a:r>
            <a:endParaRPr i="1"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729450" y="3911125"/>
            <a:ext cx="76887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Fracture treatment includes maintaining contact between the fragments, appropriate immobilization, good nutrition status, a</a:t>
            </a:r>
            <a:r>
              <a:rPr lang="pl" sz="1200">
                <a:solidFill>
                  <a:srgbClr val="43434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ppropriate</a:t>
            </a:r>
            <a:r>
              <a:rPr lang="pl" sz="12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blood supply, avoid irrational use of diagnostic methods such as too frequent X-ray-based imaging.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450" y="2505175"/>
            <a:ext cx="929700" cy="9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8125" y="2505175"/>
            <a:ext cx="929700" cy="9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6800" y="2505175"/>
            <a:ext cx="929700" cy="9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5475" y="2505175"/>
            <a:ext cx="929700" cy="92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03200" y="2505187"/>
            <a:ext cx="929676" cy="92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9338" y="2505172"/>
            <a:ext cx="929700" cy="9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title"/>
          </p:nvPr>
        </p:nvSpPr>
        <p:spPr>
          <a:xfrm>
            <a:off x="729450" y="1694650"/>
            <a:ext cx="7688700" cy="17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THANKS FOR YOUR ATTENTION!</a:t>
            </a: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975" y="2417900"/>
            <a:ext cx="3057650" cy="17740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7375" y="4656450"/>
            <a:ext cx="9144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>
                <a:solidFill>
                  <a:srgbClr val="666666"/>
                </a:solidFill>
              </a:rPr>
              <a:t>photo from: http://clipart-library.com/clipart/8iEj7XX8T.htm</a:t>
            </a:r>
            <a:endParaRPr sz="9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Bibliography:</a:t>
            </a:r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472275" y="1807975"/>
            <a:ext cx="7945800" cy="32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/>
          </a:bodyPr>
          <a:lstStyle/>
          <a:p>
            <a:pPr marL="457200" lvl="0" indent="-271585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pl" sz="1692" b="1"/>
              <a:t>Grzegorz Szczęsny (2015). Fracture Healing and its Disturbances. A literature Review. Ortopedia Traumatologia Rehabilitacja © MEDSPORTPRESS, 2015; 5(6); from https://www.researchgate.net/profile/Grzegorz-Szczesny/publication/290157191_Fracture_Healing_and_its_Disturbances_A_Literature_Review/links/56b0c05c08ae9f0ff7b76ea3/Fracture-Healing-and-its-Disturbances-A-Literature-Review.pdf</a:t>
            </a:r>
            <a:endParaRPr sz="1692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92" b="1"/>
          </a:p>
          <a:p>
            <a:pPr marL="457200" lvl="0" indent="-271585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pl" sz="1692" b="1"/>
              <a:t>A. Oryan , S. Monazzah , A. Bigham-Sadegh (2015). Bone Injury and Fracture Healing Biology. Biomed Environ Sci, 2015; 28(1): 57-71 from https://reader.elsevier.com/reader/sd/pii/S089539881560006X?token=C745AFD45137F778BC75D4C470833A627A6156ABF317A9CE6CCF0E9A20842CDF82967F913B22CA45C5A58CFC54561262&amp;originRegion=eu-west-1&amp;originCreation=20221021065825</a:t>
            </a:r>
            <a:endParaRPr sz="1692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92" b="1"/>
          </a:p>
          <a:p>
            <a:pPr marL="457200" lvl="0" indent="-271585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pl" sz="1692" b="1"/>
              <a:t>G. S. Baht, L. Vi4, B. A. Alman (5 March, 2018). The Role of the Immune Cells in Fracture Healing. Current Osteoporosis Reports (2018) 16:138–145, from https://link.springer.com/content/pdf/10.1007/s11914-018-0423-2.pdf</a:t>
            </a:r>
            <a:endParaRPr sz="1692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92" b="1"/>
          </a:p>
          <a:p>
            <a:pPr marL="457200" lvl="0" indent="-271585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pl" sz="1692" b="1"/>
              <a:t>M. WEBER-RAJEK, K. CIECHANOWSKA (20 March, 2015). Physical treatment in postmenopausal osteoporosis – a review of research; GinPolMedProject 1 (35) 2015, from: https://www.researchgate.net/profile/Magdalena-Weber-Rajek/publication/282173673_Physical_treatment_in_postmenopausal_osteoporosis_-_A_review_of_research/links/5609957108ae4d86bb11e328/Physical-treatment-in-postmenopausal-osteoporosis-A-review-of-research.pdf</a:t>
            </a:r>
            <a:endParaRPr sz="1692" b="1"/>
          </a:p>
          <a:p>
            <a:pPr marL="0" marR="38100" lvl="0" indent="0" algn="ctr" rtl="0">
              <a:lnSpc>
                <a:spcPct val="12857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5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Dictionary: Merriam-webster.com</a:t>
            </a:r>
            <a:endParaRPr sz="175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42" b="1">
                <a:solidFill>
                  <a:srgbClr val="43434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All icons used in this presentation are from https://www.flaticon.com/free-icon</a:t>
            </a:r>
            <a:endParaRPr sz="1842" b="1">
              <a:solidFill>
                <a:srgbClr val="434343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/>
              <a:t>1. Bone Union</a:t>
            </a:r>
            <a:endParaRPr i="1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525" y="2078875"/>
            <a:ext cx="8427300" cy="29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Evolution has equipped each person with universal reparatory mechanisms which are activated by the immune system</a:t>
            </a: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4400" y="2139575"/>
            <a:ext cx="1571000" cy="15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75" y="2144087"/>
            <a:ext cx="1618600" cy="16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7125" y="2115775"/>
            <a:ext cx="1618600" cy="16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2850" y="1906450"/>
            <a:ext cx="1999601" cy="199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/>
              <a:t>2. Phases of Fracture Regeneration Process</a:t>
            </a:r>
            <a:endParaRPr i="1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1.‭ ‬Reactive phase - 3/7 days</a:t>
            </a:r>
            <a:endParaRPr sz="16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Reparative phase - 4 weeks</a:t>
            </a:r>
            <a:endParaRPr sz="16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Remodelling phase - 2+ years</a:t>
            </a:r>
            <a:endParaRPr sz="16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000" y="3564175"/>
            <a:ext cx="709500" cy="7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3950" y="3564175"/>
            <a:ext cx="709500" cy="7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7900" y="3564175"/>
            <a:ext cx="709500" cy="7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/>
              <a:t>3. Types of fractures</a:t>
            </a:r>
            <a:endParaRPr i="1"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Closed Fracture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Fracture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Displaced Fracture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Comminuted Fracture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Avulsion Fracture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Greenstick Fracture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337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Compression Fracture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163" y="2001425"/>
            <a:ext cx="4467225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/>
              <a:t>4a. Methods of treatment</a:t>
            </a:r>
            <a:endParaRPr i="1"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pl"/>
              <a:t>Splinting/ Casting						2.	Closed Reduction</a:t>
            </a: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200" y="2730425"/>
            <a:ext cx="1231850" cy="12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196" y="2539871"/>
            <a:ext cx="1433750" cy="1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-50" y="4656450"/>
            <a:ext cx="9144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434343"/>
                </a:solidFill>
              </a:rPr>
              <a:t>photo nr 2 from:https://musculoskeletalkey.com/closed-reduction-and-casting-techniques-in-fracture-management/</a:t>
            </a:r>
            <a:endParaRPr sz="11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/>
              <a:t>4b. Methods of treatment</a:t>
            </a:r>
            <a:endParaRPr i="1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  3.       Internal fixation						4.	External fixation</a:t>
            </a: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656" y="2571751"/>
            <a:ext cx="2711102" cy="1799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/>
        </p:nvSpPr>
        <p:spPr>
          <a:xfrm>
            <a:off x="-25" y="4545750"/>
            <a:ext cx="914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434343"/>
                </a:solidFill>
              </a:rPr>
              <a:t>photo nr 3 from: https://journals.asm.org/doi/10.1128/JCM.01258-09</a:t>
            </a:r>
            <a:endParaRPr sz="11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434343"/>
                </a:solidFill>
              </a:rPr>
              <a:t>photo nr 4 from: https://www.injuryjournal.com/article/S0020-1383(99)00262-4/fulltext</a:t>
            </a:r>
            <a:endParaRPr sz="1100">
              <a:solidFill>
                <a:srgbClr val="434343"/>
              </a:solidFill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0649" y="2571751"/>
            <a:ext cx="1893200" cy="17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/>
              <a:t>5. Pseudoarthrosis</a:t>
            </a:r>
            <a:endParaRPr i="1"/>
          </a:p>
        </p:txBody>
      </p:sp>
      <p:pic>
        <p:nvPicPr>
          <p:cNvPr id="138" name="Google Shape;13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2187525"/>
            <a:ext cx="6858000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206625" y="88550"/>
            <a:ext cx="883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434343"/>
                </a:solidFill>
              </a:rPr>
              <a:t>photo from: https://www.orthobullets.com/basic-science/9009/fracture-healing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81175" y="103325"/>
            <a:ext cx="9025200" cy="8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839" b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photo from: https://drdoan.vn/en/fibula-lengthening-then-centralization-for-the-treatment-of-pseudoarthrosis-at-the-middle-third-of-tibia-with-large-leg-length-discrepancy-a-case-report/</a:t>
            </a:r>
            <a:endParaRPr sz="839" b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087" y="516575"/>
            <a:ext cx="7414125" cy="47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/>
              <a:t>6a. Bone Healing Problems - Infection</a:t>
            </a:r>
            <a:endParaRPr i="1"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75" y="2464100"/>
            <a:ext cx="2650051" cy="14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25" y="4656450"/>
            <a:ext cx="914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434343"/>
                </a:solidFill>
              </a:rPr>
              <a:t>photo nr 1 from: https://www.hopkinsmedicine.org/health/conditions-and-diseases/osteomyelitis</a:t>
            </a:r>
            <a:endParaRPr sz="1100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434343"/>
                </a:solidFill>
              </a:rPr>
              <a:t>photo nr 2 from: https://jbji.copernicus.org/articles/6/321/2021/</a:t>
            </a:r>
            <a:endParaRPr sz="1100">
              <a:solidFill>
                <a:srgbClr val="434343"/>
              </a:solidFill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675" y="2138431"/>
            <a:ext cx="2905050" cy="229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531325" y="2435225"/>
            <a:ext cx="33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1.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4479350" y="2228600"/>
            <a:ext cx="33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2.</a:t>
            </a:r>
            <a:endParaRPr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Pokaz na ekranie (16:9)</PresentationFormat>
  <Slides>15</Slides>
  <Notes>15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Streamline</vt:lpstr>
      <vt:lpstr>Fractures - bone healing process</vt:lpstr>
      <vt:lpstr>1. Bone Union</vt:lpstr>
      <vt:lpstr>2. Phases of Fracture Regeneration Process</vt:lpstr>
      <vt:lpstr>3. Types of fractures</vt:lpstr>
      <vt:lpstr>4a. Methods of treatment</vt:lpstr>
      <vt:lpstr>4b. Methods of treatment</vt:lpstr>
      <vt:lpstr>5. Pseudoarthrosis</vt:lpstr>
      <vt:lpstr>photo from: https://drdoan.vn/en/fibula-lengthening-then-centralization-for-the-treatment-of-pseudoarthrosis-at-the-middle-third-of-tibia-with-large-leg-length-discrepancy-a-case-report/</vt:lpstr>
      <vt:lpstr>6a. Bone Healing Problems - Infection</vt:lpstr>
      <vt:lpstr>6b. Bone Healing Problems - Malnutrition</vt:lpstr>
      <vt:lpstr>7a. Diseases That Causes Bone Union Problems - Diabetes </vt:lpstr>
      <vt:lpstr>7b. Diseases That Causes Bone Union Problems - Osteoporosis</vt:lpstr>
      <vt:lpstr>To Sum Up</vt:lpstr>
      <vt:lpstr>THANKS FOR YOUR ATTENTION!</vt:lpstr>
      <vt:lpstr>Bibliography: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Fractures - bone healing process</dc:title>
  <cp:revision>1</cp:revision>
  <dcterms:modified xsi:type="dcterms:W3CDTF">2022-12-11T14:44:16Z</dcterms:modified>
</cp:coreProperties>
</file>