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597960" y="2152440"/>
            <a:ext cx="8221680" cy="388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597960" y="2152440"/>
            <a:ext cx="8221680" cy="388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597960" y="2152440"/>
            <a:ext cx="8221680" cy="388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97960" y="2152440"/>
            <a:ext cx="8221680" cy="388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/>
          <p:nvPr/>
        </p:nvGrpSpPr>
        <p:grpSpPr>
          <a:xfrm>
            <a:off x="6098760" y="0"/>
            <a:ext cx="3045240" cy="2030400"/>
            <a:chOff x="6098760" y="0"/>
            <a:chExt cx="3045240" cy="2030400"/>
          </a:xfrm>
        </p:grpSpPr>
        <p:sp>
          <p:nvSpPr>
            <p:cNvPr id="10" name="CustomShape 2"/>
            <p:cNvSpPr/>
            <p:nvPr/>
          </p:nvSpPr>
          <p:spPr>
            <a:xfrm>
              <a:off x="8128800" y="0"/>
              <a:ext cx="1014840" cy="1014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 flipH="1">
              <a:off x="7112880" y="0"/>
              <a:ext cx="1014840" cy="101484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 rot="10800000" flipH="1">
              <a:off x="7113240" y="360"/>
              <a:ext cx="1014840" cy="101484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10800000">
              <a:off x="6098760" y="0"/>
              <a:ext cx="1014840" cy="10148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 rot="10800000">
              <a:off x="8129160" y="1015200"/>
              <a:ext cx="1014840" cy="101484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597960" y="1775160"/>
            <a:ext cx="8221680" cy="838440"/>
          </a:xfrm>
          <a:prstGeom prst="rect">
            <a:avLst/>
          </a:prstGeom>
        </p:spPr>
        <p:txBody>
          <a:bodyPr tIns="91440" bIns="91440" anchor="b">
            <a:normAutofit fontScale="40000"/>
          </a:bodyPr>
          <a:lstStyle/>
          <a:p>
            <a:pPr algn="ctr"/>
            <a:r>
              <a:rPr lang="pl-PL" sz="42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r">
              <a:lnSpc>
                <a:spcPct val="100000"/>
              </a:lnSpc>
            </a:pPr>
            <a:fld id="{39C704CA-F0CD-43DC-90C2-C5670655B2E1}" type="slidenum">
              <a:rPr lang="pl" sz="1000" b="0" strike="noStrike" spc="-1">
                <a:solidFill>
                  <a:srgbClr val="FFFFFF"/>
                </a:solidFill>
                <a:latin typeface="Roboto"/>
                <a:ea typeface="Roboto"/>
              </a:rPr>
              <a:t>‹#›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"/>
          <p:cNvGrpSpPr/>
          <p:nvPr/>
        </p:nvGrpSpPr>
        <p:grpSpPr>
          <a:xfrm>
            <a:off x="0" y="3903840"/>
            <a:ext cx="9144000" cy="1239480"/>
            <a:chOff x="0" y="3903840"/>
            <a:chExt cx="9144000" cy="1239480"/>
          </a:xfrm>
        </p:grpSpPr>
        <p:sp>
          <p:nvSpPr>
            <p:cNvPr id="46" name="CustomShape 2"/>
            <p:cNvSpPr/>
            <p:nvPr/>
          </p:nvSpPr>
          <p:spPr>
            <a:xfrm>
              <a:off x="8154720" y="3903840"/>
              <a:ext cx="988920" cy="98748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3"/>
            <p:cNvSpPr/>
            <p:nvPr/>
          </p:nvSpPr>
          <p:spPr>
            <a:xfrm flipH="1">
              <a:off x="6180480" y="3903840"/>
              <a:ext cx="988920" cy="98748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4"/>
            <p:cNvSpPr/>
            <p:nvPr/>
          </p:nvSpPr>
          <p:spPr>
            <a:xfrm>
              <a:off x="7170120" y="3903840"/>
              <a:ext cx="988920" cy="987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5"/>
            <p:cNvSpPr/>
            <p:nvPr/>
          </p:nvSpPr>
          <p:spPr>
            <a:xfrm rot="10800000">
              <a:off x="8155080" y="3904200"/>
              <a:ext cx="988920" cy="98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6"/>
            <p:cNvSpPr/>
            <p:nvPr/>
          </p:nvSpPr>
          <p:spPr>
            <a:xfrm>
              <a:off x="0" y="4891680"/>
              <a:ext cx="9143640" cy="251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" name="PlaceHolder 7"/>
          <p:cNvSpPr>
            <a:spLocks noGrp="1"/>
          </p:cNvSpPr>
          <p:nvPr>
            <p:ph type="title"/>
          </p:nvPr>
        </p:nvSpPr>
        <p:spPr>
          <a:xfrm>
            <a:off x="311760" y="410040"/>
            <a:ext cx="8520120" cy="607320"/>
          </a:xfrm>
          <a:prstGeom prst="rect">
            <a:avLst/>
          </a:prstGeom>
        </p:spPr>
        <p:txBody>
          <a:bodyPr tIns="91440" bIns="91440">
            <a:normAutofit fontScale="97000"/>
          </a:bodyPr>
          <a:lstStyle/>
          <a:p>
            <a:pPr algn="ctr"/>
            <a:r>
              <a:rPr lang="pl-PL" sz="30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52" name="PlaceHolder 8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20120" cy="3338640"/>
          </a:xfrm>
          <a:prstGeom prst="rect">
            <a:avLst/>
          </a:prstGeom>
        </p:spPr>
        <p:txBody>
          <a:bodyPr tIns="91440" bIns="9144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53" name="PlaceHolder 9"/>
          <p:cNvSpPr>
            <a:spLocks noGrp="1"/>
          </p:cNvSpPr>
          <p:nvPr>
            <p:ph type="sldNum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r">
              <a:lnSpc>
                <a:spcPct val="100000"/>
              </a:lnSpc>
            </a:pPr>
            <a:fld id="{F3F1CE29-5472-46D3-A7E5-C9B156ADFD2F}" type="slidenum">
              <a:rPr lang="pl" sz="1000" b="0" strike="noStrike" spc="-1">
                <a:solidFill>
                  <a:srgbClr val="FFFFFF"/>
                </a:solidFill>
                <a:latin typeface="Roboto"/>
                <a:ea typeface="Roboto"/>
              </a:r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410040"/>
            <a:ext cx="8520120" cy="607320"/>
          </a:xfrm>
          <a:prstGeom prst="rect">
            <a:avLst/>
          </a:prstGeom>
        </p:spPr>
        <p:txBody>
          <a:bodyPr tIns="91440" bIns="91440">
            <a:normAutofit fontScale="97000"/>
          </a:bodyPr>
          <a:lstStyle/>
          <a:p>
            <a:pPr algn="ctr"/>
            <a:r>
              <a:rPr lang="pl-PL" sz="30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11760" y="1230120"/>
            <a:ext cx="3999600" cy="3338640"/>
          </a:xfrm>
          <a:prstGeom prst="rect">
            <a:avLst/>
          </a:prstGeom>
        </p:spPr>
        <p:txBody>
          <a:bodyPr tIns="91440" bIns="91440">
            <a:normAutofit fontScale="94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832280" y="1230120"/>
            <a:ext cx="3999600" cy="3338640"/>
          </a:xfrm>
          <a:prstGeom prst="rect">
            <a:avLst/>
          </a:prstGeom>
        </p:spPr>
        <p:txBody>
          <a:bodyPr tIns="91440" bIns="91440">
            <a:normAutofit fontScale="94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sldNum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r">
              <a:lnSpc>
                <a:spcPct val="100000"/>
              </a:lnSpc>
            </a:pPr>
            <a:fld id="{6500EFC7-747F-4954-B948-31545D49822E}" type="slidenum">
              <a:rPr lang="pl" sz="1000" b="0" strike="noStrike" spc="-1">
                <a:solidFill>
                  <a:srgbClr val="434343"/>
                </a:solidFill>
                <a:latin typeface="Roboto"/>
                <a:ea typeface="Roboto"/>
              </a:rPr>
              <a:t>‹#›</a:t>
            </a:fld>
            <a:endParaRPr lang="pl-PL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"/>
          <p:cNvGrpSpPr/>
          <p:nvPr/>
        </p:nvGrpSpPr>
        <p:grpSpPr>
          <a:xfrm>
            <a:off x="6098760" y="0"/>
            <a:ext cx="3045240" cy="2030400"/>
            <a:chOff x="6098760" y="0"/>
            <a:chExt cx="3045240" cy="2030400"/>
          </a:xfrm>
        </p:grpSpPr>
        <p:sp>
          <p:nvSpPr>
            <p:cNvPr id="131" name="CustomShape 2"/>
            <p:cNvSpPr/>
            <p:nvPr/>
          </p:nvSpPr>
          <p:spPr>
            <a:xfrm>
              <a:off x="8128800" y="0"/>
              <a:ext cx="1014840" cy="1014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3"/>
            <p:cNvSpPr/>
            <p:nvPr/>
          </p:nvSpPr>
          <p:spPr>
            <a:xfrm flipH="1">
              <a:off x="7112880" y="0"/>
              <a:ext cx="1014840" cy="101484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4"/>
            <p:cNvSpPr/>
            <p:nvPr/>
          </p:nvSpPr>
          <p:spPr>
            <a:xfrm rot="10800000" flipH="1">
              <a:off x="7113240" y="360"/>
              <a:ext cx="1014840" cy="101484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5"/>
            <p:cNvSpPr/>
            <p:nvPr/>
          </p:nvSpPr>
          <p:spPr>
            <a:xfrm rot="10800000">
              <a:off x="6098760" y="0"/>
              <a:ext cx="1014840" cy="10148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6"/>
            <p:cNvSpPr/>
            <p:nvPr/>
          </p:nvSpPr>
          <p:spPr>
            <a:xfrm rot="10800000">
              <a:off x="8129160" y="1015200"/>
              <a:ext cx="1014840" cy="101484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" name="PlaceHolder 7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tIns="91440" bIns="91440" anchor="ctr">
            <a:normAutofit fontScale="40000"/>
          </a:bodyPr>
          <a:lstStyle/>
          <a:p>
            <a:pPr algn="ctr"/>
            <a:r>
              <a:rPr lang="pl-PL" sz="42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37" name="PlaceHolder 8"/>
          <p:cNvSpPr>
            <a:spLocks noGrp="1"/>
          </p:cNvSpPr>
          <p:nvPr>
            <p:ph type="sldNum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r">
              <a:lnSpc>
                <a:spcPct val="100000"/>
              </a:lnSpc>
            </a:pPr>
            <a:fld id="{9692F5A7-16AD-4E60-A318-95F6658D788D}" type="slidenum">
              <a:rPr lang="pl" sz="1000" b="0" strike="noStrike" spc="-1">
                <a:solidFill>
                  <a:srgbClr val="FFFFFF"/>
                </a:solidFill>
                <a:latin typeface="Roboto"/>
                <a:ea typeface="Roboto"/>
              </a:rPr>
              <a:t>‹#›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138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1whtlypfis84e.cloudfront.net/guides/wp-content/uploads/2018/02/08085444/types-of-joint-300x160.jpg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pload.wikimedia.org/wikipedia/commons/8/8b/907_Synovial_Joints.jpg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mages.twinkl.co.uk/tr/image/upload/t_illustration/illustation/hinge-joint.png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twinkl.co.uk/tr/image/upload/t_illustration/illustation/ball-and-socket-joint.png" TargetMode="External"/><Relationship Id="rId2" Type="http://schemas.openxmlformats.org/officeDocument/2006/relationships/hyperlink" Target="https://encrypted-tbn0.gstatic.com/images?q=tbn:ANd9GcQYWqJVdZATh4OoMCEGpENQy9qGhV2uSPdDHw&amp;usqp=CAU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wes9vv9u0550.cloudfront.net/images/10993919/4b08865c-5eef-45a5-9407-158e2ab148b2.jpg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uhsc.edu/bserdac/dthompso/web/namics/gifiles/wristap.gif" TargetMode="External"/><Relationship Id="rId2" Type="http://schemas.openxmlformats.org/officeDocument/2006/relationships/hyperlink" Target="https://i.ytimg.com/vi/D6cIFG5wXF8/maxresdefault.jpg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.pinimg.com/736x/4a/b8/6f/4ab86f60ba0c4d8175f6b97f85f362f2.jpg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sinjuryclinic.net/wp-content/uploads/2016/10/tarsal-coalition800.jpg" TargetMode="External"/><Relationship Id="rId2" Type="http://schemas.openxmlformats.org/officeDocument/2006/relationships/hyperlink" Target="https://img.tfd.com/medical/Davis/Tabers/th/j03d.jpg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97960" y="1192320"/>
            <a:ext cx="8221680" cy="8384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 fontScale="20000"/>
          </a:bodyPr>
          <a:lstStyle/>
          <a:p>
            <a:pPr>
              <a:lnSpc>
                <a:spcPct val="100000"/>
              </a:lnSpc>
            </a:pPr>
            <a:r>
              <a:rPr lang="pl" sz="4200" b="0" strike="noStrike" spc="-1">
                <a:solidFill>
                  <a:srgbClr val="FFFFFF"/>
                </a:solidFill>
                <a:latin typeface="Roboto"/>
                <a:ea typeface="Roboto"/>
              </a:rPr>
              <a:t>Joints - </a:t>
            </a:r>
            <a:br/>
            <a:r>
              <a:rPr lang="pl" sz="4200" b="0" strike="noStrike" spc="-1">
                <a:solidFill>
                  <a:srgbClr val="FFFFFF"/>
                </a:solidFill>
                <a:latin typeface="Roboto"/>
                <a:ea typeface="Roboto"/>
              </a:rPr>
              <a:t>connection between parts of skeleton</a:t>
            </a:r>
            <a:endParaRPr lang="pl-PL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597960" y="3786840"/>
            <a:ext cx="8221680" cy="9496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73000"/>
          </a:bodyPr>
          <a:lstStyle/>
          <a:p>
            <a:pPr algn="r">
              <a:lnSpc>
                <a:spcPct val="100000"/>
              </a:lnSpc>
            </a:pPr>
            <a:r>
              <a:rPr lang="pl" sz="2100" b="0" strike="noStrike" spc="-1">
                <a:solidFill>
                  <a:srgbClr val="FFFFFF"/>
                </a:solidFill>
                <a:latin typeface="Roboto"/>
                <a:ea typeface="Roboto"/>
              </a:rPr>
              <a:t>Łukasz Hadała</a:t>
            </a:r>
            <a:endParaRPr lang="pl-PL" sz="21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" sz="2100" b="0" strike="noStrike" spc="-1">
                <a:solidFill>
                  <a:srgbClr val="FFFFFF"/>
                </a:solidFill>
                <a:latin typeface="Roboto"/>
                <a:ea typeface="Roboto"/>
              </a:rPr>
              <a:t>Fizjoterapia 3 rok JMGR stacjonarne</a:t>
            </a:r>
            <a:endParaRPr lang="pl-PL" sz="21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" sz="2100" b="0" strike="noStrike" spc="-1">
                <a:solidFill>
                  <a:srgbClr val="FFFFFF"/>
                </a:solidFill>
                <a:latin typeface="Roboto"/>
                <a:ea typeface="Roboto"/>
              </a:rPr>
              <a:t>2022/2023 sem. zimowy</a:t>
            </a:r>
            <a:endParaRPr lang="pl-PL" sz="21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pl-PL" sz="2100" b="0" strike="noStrike" spc="-1">
              <a:latin typeface="Arial"/>
            </a:endParaRPr>
          </a:p>
        </p:txBody>
      </p:sp>
      <p:pic>
        <p:nvPicPr>
          <p:cNvPr id="177" name="Google Shape;87;p13"/>
          <p:cNvPicPr/>
          <p:nvPr/>
        </p:nvPicPr>
        <p:blipFill>
          <a:blip r:embed="rId2"/>
          <a:stretch/>
        </p:blipFill>
        <p:spPr>
          <a:xfrm>
            <a:off x="1188000" y="1980360"/>
            <a:ext cx="2892240" cy="2997720"/>
          </a:xfrm>
          <a:prstGeom prst="rect">
            <a:avLst/>
          </a:prstGeom>
          <a:ln>
            <a:noFill/>
          </a:ln>
        </p:spPr>
      </p:pic>
      <p:pic>
        <p:nvPicPr>
          <p:cNvPr id="178" name="Google Shape;88;p13"/>
          <p:cNvPicPr/>
          <p:nvPr/>
        </p:nvPicPr>
        <p:blipFill>
          <a:blip r:embed="rId3"/>
          <a:stretch/>
        </p:blipFill>
        <p:spPr>
          <a:xfrm>
            <a:off x="6999840" y="2465280"/>
            <a:ext cx="1820160" cy="88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311760" y="7304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Joint injuries and damage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311760" y="154260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15000"/>
              </a:lnSpc>
            </a:pP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strain: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refers to overstretching tendons of muscles surrounding joints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mainly affects the ankle joint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sprain: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 sprain is a stretching or tearing of ligaments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The most common location for a sprain is in ankle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Google Shape;156;p22"/>
          <p:cNvPicPr/>
          <p:nvPr/>
        </p:nvPicPr>
        <p:blipFill>
          <a:blip r:embed="rId2"/>
          <a:stretch/>
        </p:blipFill>
        <p:spPr>
          <a:xfrm>
            <a:off x="5088960" y="78120"/>
            <a:ext cx="3368520" cy="23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Quiz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4000"/>
          </a:bodyPr>
          <a:lstStyle/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AutoNum type="arabicPeriod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How many types of synovial joints we have?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a)3   b)6   c)4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AutoNum type="arabicPeriod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Which joint has a greatest movement?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a)pivot joint   b)hinge joint   c)ball &amp; socket joint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AutoNum type="arabicPeriod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Which connection is most moveable?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a)fibrous   b)synovial   c)cartilaginous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AutoNum type="arabicPeriod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Elbow is an example of?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a)hinge joint   b)ellipsoid joint   c)saddle joint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Dictionary 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311760" y="1230120"/>
            <a:ext cx="399960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000"/>
          </a:bodyPr>
          <a:lstStyle/>
          <a:p>
            <a:pPr>
              <a:lnSpc>
                <a:spcPct val="115000"/>
              </a:lnSpc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articulation - staw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surfaces - powierzchnie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surrouding - otaczać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circumduction - obwodzenie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slightly - nieznacznie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tissue- tkanka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sprain - zwichnięcie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strain - naderwanie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slipping - ślizganie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4832280" y="1230120"/>
            <a:ext cx="399960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000"/>
          </a:bodyPr>
          <a:lstStyle/>
          <a:p>
            <a:pPr>
              <a:lnSpc>
                <a:spcPct val="115000"/>
              </a:lnSpc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hinge joint - staw zawiasowy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ball &amp; socket joint - staw kulisty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pivot joint - staw obrotowy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saddle joint - staw siodełkowy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elipsoid joint - staw elipsoidalny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plane joint - staw płaski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supination - odwracanie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pronation - nawracanie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lang="pl" sz="1400" b="0" strike="noStrike" spc="-1">
                <a:solidFill>
                  <a:srgbClr val="434343"/>
                </a:solidFill>
                <a:latin typeface="Roboto"/>
                <a:ea typeface="Roboto"/>
              </a:rPr>
              <a:t>cartilage - chrząstka</a:t>
            </a: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Bibliography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Roboto"/>
              <a:buAutoNum type="arabicPeriod"/>
            </a:pPr>
            <a:r>
              <a:rPr lang="pl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“Mechanisms of synovial joint and articular cartilage development” Ryota Chijimatsu, Taku Saito     Cellular and Molecular Life Sciences 2019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Roboto"/>
              <a:buAutoNum type="arabicPeriod"/>
            </a:pPr>
            <a:r>
              <a:rPr lang="pl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https://www.physio-pedia.com/Synovial_Joints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Roboto"/>
              <a:buAutoNum type="arabicPeriod"/>
            </a:pPr>
            <a:r>
              <a:rPr lang="pl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“Preinjury to Postinjury Disablement and Recovery After a Lateral Ankle Sprain: A Case Report “ J Athl Train (2018) 53 (8) John J. Fraser, bJay Hertel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Roboto"/>
              <a:buAutoNum type="arabicPeriod"/>
            </a:pPr>
            <a:r>
              <a:rPr lang="pl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https://www.diki.pl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Roboto"/>
              <a:buAutoNum type="arabicPeriod"/>
            </a:pPr>
            <a:r>
              <a:rPr lang="pl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https://www.youtube.com/watch?v=0cYal_hitz4&amp;t=463s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597960" y="2152440"/>
            <a:ext cx="8221680" cy="8384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" sz="4200" b="0" strike="noStrike" spc="-1">
                <a:solidFill>
                  <a:srgbClr val="FFFFFF"/>
                </a:solidFill>
                <a:latin typeface="Roboto"/>
                <a:ea typeface="Roboto"/>
              </a:rPr>
              <a:t>Thanks for attention</a:t>
            </a:r>
            <a:endParaRPr lang="pl-PL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Joints - classification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72000"/>
          </a:bodyPr>
          <a:lstStyle/>
          <a:p>
            <a:pPr>
              <a:lnSpc>
                <a:spcPct val="115000"/>
              </a:lnSpc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1.Fibrous: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544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immovable joint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544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held together by tough tissue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indent="-32544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example: cranium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2.Cartilaginous: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544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slightly moveable joint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indent="-325440">
              <a:lnSpc>
                <a:spcPct val="115000"/>
              </a:lnSpc>
              <a:buClr>
                <a:srgbClr val="434343"/>
              </a:buClr>
              <a:buSzPct val="399000"/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example: vertebral column              </a:t>
            </a:r>
            <a:r>
              <a:rPr lang="pl" sz="1800" b="0" strike="noStrike" spc="-1">
                <a:solidFill>
                  <a:srgbClr val="999999"/>
                </a:solidFill>
                <a:latin typeface="Roboto"/>
                <a:ea typeface="Roboto"/>
              </a:rPr>
              <a:t>                       </a:t>
            </a:r>
            <a:r>
              <a:rPr lang="pl" sz="45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2"/>
              </a:rPr>
              <a:t>https://d1whtlypfis84e.cloudfront.net/guides/wp-content/uploads/2018/02/08085444/types-of-joint-300x160.jp</a:t>
            </a:r>
            <a:r>
              <a:rPr lang="pl" sz="45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2"/>
              </a:rPr>
              <a:t>g</a:t>
            </a:r>
            <a:r>
              <a:rPr lang="pl" sz="450" b="0" strike="noStrike" spc="-1">
                <a:solidFill>
                  <a:srgbClr val="999999"/>
                </a:solidFill>
                <a:latin typeface="Roboto"/>
                <a:ea typeface="Roboto"/>
              </a:rPr>
              <a:t> </a:t>
            </a:r>
            <a:endParaRPr lang="pl-PL" sz="4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3.Synovial: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544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freely movable joint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544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allows movement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Google Shape;95;p14"/>
          <p:cNvPicPr/>
          <p:nvPr/>
        </p:nvPicPr>
        <p:blipFill>
          <a:blip r:embed="rId3"/>
          <a:stretch/>
        </p:blipFill>
        <p:spPr>
          <a:xfrm>
            <a:off x="5136480" y="1406160"/>
            <a:ext cx="3275280" cy="174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Synovial joints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11760" y="1143720"/>
            <a:ext cx="8520120" cy="3748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u="sng" strike="noStrike" spc="-1">
                <a:solidFill>
                  <a:srgbClr val="434343"/>
                </a:solidFill>
                <a:uFillTx/>
                <a:latin typeface="Roboto"/>
                <a:ea typeface="Roboto"/>
              </a:rPr>
              <a:t>synovial fluid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Char char="-"/>
            </a:pPr>
            <a:r>
              <a:rPr lang="pl" sz="1800" b="0" u="sng" strike="noStrike" spc="-1">
                <a:solidFill>
                  <a:srgbClr val="434343"/>
                </a:solidFill>
                <a:uFillTx/>
                <a:latin typeface="Roboto"/>
                <a:ea typeface="Roboto"/>
              </a:rPr>
              <a:t>joint capsule</a:t>
            </a: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Char char="-"/>
            </a:pPr>
            <a:r>
              <a:rPr lang="pl" sz="1800" b="0" u="sng" strike="noStrike" spc="-1">
                <a:solidFill>
                  <a:srgbClr val="434343"/>
                </a:solidFill>
                <a:uFillTx/>
                <a:latin typeface="Roboto"/>
                <a:ea typeface="Roboto"/>
              </a:rPr>
              <a:t>synovial membrane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434343"/>
              </a:buClr>
              <a:buFont typeface="Roboto"/>
              <a:buChar char="-"/>
            </a:pPr>
            <a:r>
              <a:rPr lang="pl" sz="1800" b="0" u="sng" strike="noStrike" spc="-1">
                <a:solidFill>
                  <a:srgbClr val="434343"/>
                </a:solidFill>
                <a:uFillTx/>
                <a:latin typeface="Roboto"/>
                <a:ea typeface="Roboto"/>
              </a:rPr>
              <a:t>articular cartilage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algn="ctr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lang="pl" sz="490" b="0" strike="noStrike" spc="-1">
                <a:solidFill>
                  <a:srgbClr val="999999"/>
                </a:solidFill>
                <a:latin typeface="Roboto"/>
                <a:ea typeface="Roboto"/>
              </a:rPr>
              <a:t> </a:t>
            </a:r>
            <a:r>
              <a:rPr lang="pl" sz="49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2"/>
              </a:rPr>
              <a:t>https://upload.wikimedia.org/wikipedia/commons/8/8b/907_Synovial_Joints.jpg</a:t>
            </a:r>
            <a:r>
              <a:rPr lang="pl" sz="490" b="0" strike="noStrike" spc="-1">
                <a:solidFill>
                  <a:srgbClr val="999999"/>
                </a:solidFill>
                <a:latin typeface="Roboto"/>
                <a:ea typeface="Roboto"/>
              </a:rPr>
              <a:t> </a:t>
            </a:r>
            <a:endParaRPr lang="pl-PL" sz="49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Google Shape;102;p15"/>
          <p:cNvPicPr/>
          <p:nvPr/>
        </p:nvPicPr>
        <p:blipFill>
          <a:blip r:embed="rId3"/>
          <a:stretch/>
        </p:blipFill>
        <p:spPr>
          <a:xfrm>
            <a:off x="3809520" y="579240"/>
            <a:ext cx="3339000" cy="369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11760" y="24768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Types of joints - Hinge joint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311760" y="978840"/>
            <a:ext cx="8520120" cy="3875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allows movement in one axis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Hinge joint allows to flexion and extension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example: Elbow or Knee joint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199"/>
              </a:spcBef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                                                                                 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lang="pl" sz="500" b="0" strike="noStrike" spc="-1">
                <a:solidFill>
                  <a:srgbClr val="434343"/>
                </a:solidFill>
                <a:latin typeface="Roboto"/>
                <a:ea typeface="Roboto"/>
              </a:rPr>
              <a:t>                                                 </a:t>
            </a:r>
            <a:r>
              <a:rPr lang="pl" sz="500" b="0" strike="noStrike" spc="-1">
                <a:solidFill>
                  <a:srgbClr val="999999"/>
                </a:solidFill>
                <a:latin typeface="Roboto"/>
                <a:ea typeface="Roboto"/>
              </a:rPr>
              <a:t> </a:t>
            </a:r>
            <a:r>
              <a:rPr lang="pl" sz="50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2"/>
              </a:rPr>
              <a:t>https://images.twinkl.co.uk/tr/image/upload/t_illustration/illustation/hinge-joint.png</a:t>
            </a:r>
            <a:r>
              <a:rPr lang="pl" sz="500" b="0" strike="noStrike" spc="-1">
                <a:solidFill>
                  <a:srgbClr val="999999"/>
                </a:solidFill>
                <a:latin typeface="Roboto"/>
                <a:ea typeface="Roboto"/>
              </a:rPr>
              <a:t> </a:t>
            </a:r>
            <a:endParaRPr lang="pl-PL" sz="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Google Shape;109;p16"/>
          <p:cNvPicPr/>
          <p:nvPr/>
        </p:nvPicPr>
        <p:blipFill>
          <a:blip r:embed="rId3"/>
          <a:stretch/>
        </p:blipFill>
        <p:spPr>
          <a:xfrm>
            <a:off x="140760" y="2167920"/>
            <a:ext cx="4523400" cy="2261520"/>
          </a:xfrm>
          <a:prstGeom prst="rect">
            <a:avLst/>
          </a:prstGeom>
          <a:ln>
            <a:noFill/>
          </a:ln>
        </p:spPr>
      </p:pic>
      <p:pic>
        <p:nvPicPr>
          <p:cNvPr id="188" name="Google Shape;110;p16"/>
          <p:cNvPicPr/>
          <p:nvPr/>
        </p:nvPicPr>
        <p:blipFill>
          <a:blip r:embed="rId4"/>
          <a:stretch/>
        </p:blipFill>
        <p:spPr>
          <a:xfrm>
            <a:off x="4157640" y="1889280"/>
            <a:ext cx="3799440" cy="189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Types of joints - Ball &amp; Socket joint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311760" y="1214280"/>
            <a:ext cx="8520120" cy="3756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allows greatest movement in all axes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Ball &amp; Socket joint allows to flexion, extension, abduction, adduction, rotation and circumduction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example: Shoulders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lang="pl" sz="50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2"/>
              </a:rPr>
              <a:t>https://encrypted-tbn0.gstatic.com/images?q=tbn:ANd9GcQYWqJVdZATh4OoMCEGpENQy9qGhV2uSPdDHw&amp;usqp=CAU</a:t>
            </a:r>
            <a:r>
              <a:rPr lang="pl" sz="500" b="0" strike="noStrike" spc="-1">
                <a:solidFill>
                  <a:srgbClr val="999999"/>
                </a:solidFill>
                <a:latin typeface="Roboto"/>
                <a:ea typeface="Roboto"/>
              </a:rPr>
              <a:t>              </a:t>
            </a:r>
            <a:r>
              <a:rPr lang="pl" sz="50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3"/>
              </a:rPr>
              <a:t>https://images.twinkl.co.uk/tr/image/upload/t_illustration/illustation/ball-and-socket-joint.png</a:t>
            </a:r>
            <a:r>
              <a:rPr lang="pl" sz="500" b="0" strike="noStrike" spc="-1">
                <a:solidFill>
                  <a:srgbClr val="999999"/>
                </a:solidFill>
                <a:latin typeface="Roboto"/>
                <a:ea typeface="Roboto"/>
              </a:rPr>
              <a:t> </a:t>
            </a:r>
            <a:endParaRPr lang="pl-PL" sz="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Google Shape;117;p17"/>
          <p:cNvPicPr/>
          <p:nvPr/>
        </p:nvPicPr>
        <p:blipFill>
          <a:blip r:embed="rId4"/>
          <a:stretch/>
        </p:blipFill>
        <p:spPr>
          <a:xfrm>
            <a:off x="3518280" y="2171520"/>
            <a:ext cx="4933800" cy="2466720"/>
          </a:xfrm>
          <a:prstGeom prst="rect">
            <a:avLst/>
          </a:prstGeom>
          <a:ln>
            <a:noFill/>
          </a:ln>
        </p:spPr>
      </p:pic>
      <p:pic>
        <p:nvPicPr>
          <p:cNvPr id="192" name="Google Shape;118;p17"/>
          <p:cNvPicPr/>
          <p:nvPr/>
        </p:nvPicPr>
        <p:blipFill>
          <a:blip r:embed="rId5"/>
          <a:stretch/>
        </p:blipFill>
        <p:spPr>
          <a:xfrm>
            <a:off x="609480" y="2737800"/>
            <a:ext cx="2592720" cy="172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Types of joints: Pivot joint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311760" y="1058040"/>
            <a:ext cx="8520120" cy="391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allows movement in one axis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Pivot joint allows rotation called supination and pronation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example: proximal and distal radio-ulnar joint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                            </a:t>
            </a:r>
            <a:r>
              <a:rPr lang="pl" sz="50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2"/>
              </a:rPr>
              <a:t>https://dwes9vv9u0550.cloudfront.net/images/10993919/4b08865c-5eef-45a5-9407-158e2ab148b2.jpg</a:t>
            </a:r>
            <a:r>
              <a:rPr lang="pl" sz="500" b="0" strike="noStrike" spc="-1">
                <a:solidFill>
                  <a:srgbClr val="999999"/>
                </a:solidFill>
                <a:latin typeface="Roboto"/>
                <a:ea typeface="Roboto"/>
              </a:rPr>
              <a:t> </a:t>
            </a:r>
            <a:endParaRPr lang="pl-PL" sz="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Google Shape;125;p18"/>
          <p:cNvPicPr/>
          <p:nvPr/>
        </p:nvPicPr>
        <p:blipFill>
          <a:blip r:embed="rId3"/>
          <a:srcRect t="2424" b="-2424"/>
          <a:stretch/>
        </p:blipFill>
        <p:spPr>
          <a:xfrm>
            <a:off x="1965240" y="2050560"/>
            <a:ext cx="3934440" cy="258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Types of joints - Ellipsoid/Condyloid joint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311760" y="1017720"/>
            <a:ext cx="8520120" cy="396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allows similar movement to Ball &amp; Socket joint in two axis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Ellipsoid joint allows to flexion, extension, abduction, adduction and circumduction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example: radiocarpal joint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lang="pl" sz="50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2"/>
              </a:rPr>
              <a:t>https://i.ytimg.com/vi/D6cIFG5wXF8/maxresdefault.jpg</a:t>
            </a:r>
            <a:r>
              <a:rPr lang="pl" sz="500" b="0" strike="noStrike" spc="-1">
                <a:solidFill>
                  <a:srgbClr val="999999"/>
                </a:solidFill>
                <a:latin typeface="Roboto"/>
                <a:ea typeface="Roboto"/>
              </a:rPr>
              <a:t>                                                                                                                 </a:t>
            </a:r>
            <a:r>
              <a:rPr lang="pl" sz="50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3"/>
              </a:rPr>
              <a:t>https://ouhsc.edu/bserdac/dthompso/web/namics/gifiles/wristap.gif</a:t>
            </a:r>
            <a:r>
              <a:rPr lang="pl" sz="500" b="0" strike="noStrike" spc="-1">
                <a:solidFill>
                  <a:srgbClr val="999999"/>
                </a:solidFill>
                <a:latin typeface="Roboto"/>
                <a:ea typeface="Roboto"/>
              </a:rPr>
              <a:t> </a:t>
            </a:r>
            <a:endParaRPr lang="pl-PL" sz="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Google Shape;132;p19"/>
          <p:cNvPicPr/>
          <p:nvPr/>
        </p:nvPicPr>
        <p:blipFill>
          <a:blip r:embed="rId4"/>
          <a:stretch/>
        </p:blipFill>
        <p:spPr>
          <a:xfrm>
            <a:off x="278280" y="2334240"/>
            <a:ext cx="3150000" cy="2250720"/>
          </a:xfrm>
          <a:prstGeom prst="rect">
            <a:avLst/>
          </a:prstGeom>
          <a:ln>
            <a:noFill/>
          </a:ln>
        </p:spPr>
      </p:pic>
      <p:pic>
        <p:nvPicPr>
          <p:cNvPr id="199" name="Google Shape;133;p19"/>
          <p:cNvPicPr/>
          <p:nvPr/>
        </p:nvPicPr>
        <p:blipFill>
          <a:blip r:embed="rId5"/>
          <a:stretch/>
        </p:blipFill>
        <p:spPr>
          <a:xfrm>
            <a:off x="3899880" y="2453040"/>
            <a:ext cx="2796840" cy="201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311760" y="2624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Types of joints - Saddle joint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311760" y="824040"/>
            <a:ext cx="8520120" cy="41706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allows similar movement to Ellipsoid joint in two axis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Saddle joint allows to flexion, extension, abduction ,adduction and circumduction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example: carpometacarpal joint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lang="pl" sz="50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2"/>
              </a:rPr>
              <a:t>https://i.pinimg.com/736x/4a/b8/6f/4ab86f60ba0c4d8175f6b97f85f362f2.jpg</a:t>
            </a:r>
            <a:r>
              <a:rPr lang="pl" sz="500" b="0" strike="noStrike" spc="-1">
                <a:solidFill>
                  <a:srgbClr val="999999"/>
                </a:solidFill>
                <a:latin typeface="Roboto"/>
                <a:ea typeface="Roboto"/>
              </a:rPr>
              <a:t> </a:t>
            </a:r>
            <a:endParaRPr lang="pl-PL" sz="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Google Shape;140;p20"/>
          <p:cNvPicPr/>
          <p:nvPr/>
        </p:nvPicPr>
        <p:blipFill>
          <a:blip r:embed="rId3"/>
          <a:stretch/>
        </p:blipFill>
        <p:spPr>
          <a:xfrm>
            <a:off x="434520" y="2123280"/>
            <a:ext cx="3805920" cy="2477880"/>
          </a:xfrm>
          <a:prstGeom prst="rect">
            <a:avLst/>
          </a:prstGeom>
          <a:ln>
            <a:noFill/>
          </a:ln>
        </p:spPr>
      </p:pic>
      <p:pic>
        <p:nvPicPr>
          <p:cNvPr id="203" name="Google Shape;141;p20"/>
          <p:cNvPicPr/>
          <p:nvPr/>
        </p:nvPicPr>
        <p:blipFill>
          <a:blip r:embed="rId4"/>
          <a:stretch/>
        </p:blipFill>
        <p:spPr>
          <a:xfrm>
            <a:off x="4772160" y="1929960"/>
            <a:ext cx="3014640" cy="171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1000"/>
          </a:bodyPr>
          <a:lstStyle/>
          <a:p>
            <a:pPr>
              <a:lnSpc>
                <a:spcPct val="100000"/>
              </a:lnSpc>
            </a:pPr>
            <a:r>
              <a:rPr lang="pl" sz="3000" b="0" strike="noStrike" spc="-1">
                <a:solidFill>
                  <a:srgbClr val="2A3990"/>
                </a:solidFill>
                <a:latin typeface="Roboto"/>
                <a:ea typeface="Roboto"/>
              </a:rPr>
              <a:t>Types of joints - Plane joint</a:t>
            </a:r>
            <a:endParaRPr lang="pl-PL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311760" y="1017720"/>
            <a:ext cx="8520120" cy="39610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allows glide and rotation between flat surfaces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Plane joint allows slipping movement on the another bone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-"/>
            </a:pPr>
            <a:r>
              <a:rPr lang="pl" sz="1800" b="0" strike="noStrike" spc="-1">
                <a:solidFill>
                  <a:srgbClr val="434343"/>
                </a:solidFill>
                <a:latin typeface="Roboto"/>
                <a:ea typeface="Roboto"/>
              </a:rPr>
              <a:t>example: carpals or tarsals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lang="pl" sz="50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2"/>
              </a:rPr>
              <a:t>https://img.tfd.com/medical/Davis/Tabers/th/j03d.jpg</a:t>
            </a:r>
            <a:r>
              <a:rPr lang="pl" sz="500" b="0" strike="noStrike" spc="-1">
                <a:solidFill>
                  <a:srgbClr val="999999"/>
                </a:solidFill>
                <a:latin typeface="Roboto"/>
                <a:ea typeface="Roboto"/>
              </a:rPr>
              <a:t>                                                             </a:t>
            </a:r>
            <a:r>
              <a:rPr lang="pl" sz="500" b="0" u="sng" strike="noStrike" spc="-1">
                <a:solidFill>
                  <a:srgbClr val="F06292"/>
                </a:solidFill>
                <a:uFillTx/>
                <a:latin typeface="Roboto"/>
                <a:ea typeface="Roboto"/>
                <a:hlinkClick r:id="rId3"/>
              </a:rPr>
              <a:t>https://www.sportsinjuryclinic.net/wp-content/uploads/2016/10/tarsal-coalition800.jpg</a:t>
            </a:r>
            <a:r>
              <a:rPr lang="pl" sz="500" b="0" strike="noStrike" spc="-1">
                <a:solidFill>
                  <a:srgbClr val="999999"/>
                </a:solidFill>
                <a:latin typeface="Roboto"/>
                <a:ea typeface="Roboto"/>
              </a:rPr>
              <a:t> </a:t>
            </a:r>
            <a:endParaRPr lang="pl-PL" sz="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Google Shape;148;p21"/>
          <p:cNvPicPr/>
          <p:nvPr/>
        </p:nvPicPr>
        <p:blipFill>
          <a:blip r:embed="rId4"/>
          <a:srcRect l="1240" t="-1235" r="-1240" b="1235"/>
          <a:stretch/>
        </p:blipFill>
        <p:spPr>
          <a:xfrm>
            <a:off x="648000" y="2001600"/>
            <a:ext cx="2391480" cy="2400840"/>
          </a:xfrm>
          <a:prstGeom prst="rect">
            <a:avLst/>
          </a:prstGeom>
          <a:ln>
            <a:noFill/>
          </a:ln>
        </p:spPr>
      </p:pic>
      <p:pic>
        <p:nvPicPr>
          <p:cNvPr id="207" name="Google Shape;149;p21"/>
          <p:cNvPicPr/>
          <p:nvPr/>
        </p:nvPicPr>
        <p:blipFill>
          <a:blip r:embed="rId5"/>
          <a:stretch/>
        </p:blipFill>
        <p:spPr>
          <a:xfrm>
            <a:off x="3711240" y="2384280"/>
            <a:ext cx="3978360" cy="211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Microsoft Office PowerPoint</Application>
  <PresentationFormat>Pokaz na ekranie (16:9)</PresentationFormat>
  <Slides>14</Slides>
  <Notes>0</Notes>
  <HiddenSlides>0</HiddenSlide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/>
  <dc:description/>
  <cp:lastModifiedBy/>
  <cp:revision>2</cp:revision>
  <dcterms:modified xsi:type="dcterms:W3CDTF">2022-12-11T14:43:18Z</dcterms:modified>
  <dc:language>pl-PL</dc:language>
</cp:coreProperties>
</file>