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48EEF18-AA2B-417C-9348-AE60EF162B10}">
  <a:tblStyle styleId="{748EEF18-AA2B-417C-9348-AE60EF162B10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EF4E7"/>
          </a:solidFill>
        </a:fill>
      </a:tcStyle>
    </a:wholeTbl>
    <a:band1H>
      <a:tcStyle>
        <a:fill>
          <a:solidFill>
            <a:srgbClr val="DBE9CB"/>
          </a:solidFill>
        </a:fill>
      </a:tcStyle>
    </a:band1H>
    <a:band1V>
      <a:tcStyle>
        <a:fill>
          <a:solidFill>
            <a:srgbClr val="DBE9CB"/>
          </a:solidFill>
        </a:fill>
      </a:tcStyle>
    </a:band1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ajd tytułow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9373453" y="0"/>
            <a:ext cx="1219518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Shape 27"/>
          <p:cNvCxnSpPr/>
          <p:nvPr/>
        </p:nvCxnSpPr>
        <p:spPr>
          <a:xfrm flipH="1" rot="10800000">
            <a:off x="7427200" y="3681413"/>
            <a:ext cx="4764799" cy="3176586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Shape 28"/>
          <p:cNvSpPr/>
          <p:nvPr/>
        </p:nvSpPr>
        <p:spPr>
          <a:xfrm>
            <a:off x="9188725" y="-8466"/>
            <a:ext cx="3006450" cy="6866467"/>
          </a:xfrm>
          <a:custGeom>
            <a:pathLst>
              <a:path extrusionOk="0" h="120000" w="120000">
                <a:moveTo>
                  <a:pt x="80788" y="147"/>
                </a:moveTo>
                <a:lnTo>
                  <a:pt x="0" y="119999"/>
                </a:lnTo>
                <a:lnTo>
                  <a:pt x="119661" y="119852"/>
                </a:lnTo>
                <a:cubicBezTo>
                  <a:pt x="119774" y="79901"/>
                  <a:pt x="119887" y="39950"/>
                  <a:pt x="120000" y="0"/>
                </a:cubicBezTo>
                <a:lnTo>
                  <a:pt x="80788" y="147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603700" y="-8466"/>
            <a:ext cx="2591475" cy="6866467"/>
          </a:xfrm>
          <a:custGeom>
            <a:pathLst>
              <a:path extrusionOk="0" h="120000" w="120000">
                <a:moveTo>
                  <a:pt x="0" y="0"/>
                </a:moveTo>
                <a:lnTo>
                  <a:pt x="55686" y="119999"/>
                </a:lnTo>
                <a:lnTo>
                  <a:pt x="120000" y="119999"/>
                </a:lnTo>
                <a:cubicBezTo>
                  <a:pt x="119869" y="80000"/>
                  <a:pt x="119738" y="39999"/>
                  <a:pt x="1196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934660" y="3048000"/>
            <a:ext cx="3260516" cy="380999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19688" y="0"/>
                </a:lnTo>
                <a:cubicBezTo>
                  <a:pt x="119792" y="40000"/>
                  <a:pt x="119896" y="80000"/>
                  <a:pt x="12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9341165" y="-8466"/>
            <a:ext cx="2854010" cy="6866467"/>
          </a:xfrm>
          <a:custGeom>
            <a:pathLst>
              <a:path extrusionOk="0" h="120000" w="120000">
                <a:moveTo>
                  <a:pt x="0" y="0"/>
                </a:moveTo>
                <a:lnTo>
                  <a:pt x="103976" y="119999"/>
                </a:lnTo>
                <a:lnTo>
                  <a:pt x="120000" y="119852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0907907" y="-8466"/>
            <a:ext cx="1287268" cy="6866467"/>
          </a:xfrm>
          <a:custGeom>
            <a:pathLst>
              <a:path extrusionOk="0" h="120000" w="120000">
                <a:moveTo>
                  <a:pt x="94736" y="0"/>
                </a:moveTo>
                <a:lnTo>
                  <a:pt x="0" y="119999"/>
                </a:lnTo>
                <a:lnTo>
                  <a:pt x="120000" y="119999"/>
                </a:lnTo>
                <a:cubicBezTo>
                  <a:pt x="119736" y="80000"/>
                  <a:pt x="119473" y="39999"/>
                  <a:pt x="119210" y="0"/>
                </a:cubicBezTo>
                <a:lnTo>
                  <a:pt x="94736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0941782" y="-8468"/>
            <a:ext cx="1270575" cy="6866467"/>
          </a:xfrm>
          <a:custGeom>
            <a:pathLst>
              <a:path extrusionOk="0" h="120000" w="120000">
                <a:moveTo>
                  <a:pt x="0" y="0"/>
                </a:moveTo>
                <a:lnTo>
                  <a:pt x="105579" y="119999"/>
                </a:lnTo>
                <a:lnTo>
                  <a:pt x="119976" y="119999"/>
                </a:lnTo>
                <a:cubicBezTo>
                  <a:pt x="120243" y="79950"/>
                  <a:pt x="118110" y="40049"/>
                  <a:pt x="11837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-8468" y="-8468"/>
            <a:ext cx="863824" cy="5698066"/>
          </a:xfrm>
          <a:custGeom>
            <a:pathLst>
              <a:path extrusionOk="0" h="120000" w="120000">
                <a:moveTo>
                  <a:pt x="0" y="178"/>
                </a:moveTo>
                <a:lnTo>
                  <a:pt x="120000" y="0"/>
                </a:lnTo>
                <a:lnTo>
                  <a:pt x="120000" y="356"/>
                </a:lnTo>
                <a:lnTo>
                  <a:pt x="0" y="120000"/>
                </a:lnTo>
                <a:lnTo>
                  <a:pt x="0" y="178"/>
                </a:ln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0374368" y="3589867"/>
            <a:ext cx="1820807" cy="3268132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19441" y="0"/>
                </a:lnTo>
                <a:cubicBezTo>
                  <a:pt x="119627" y="39896"/>
                  <a:pt x="119813" y="79792"/>
                  <a:pt x="120000" y="119689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Shape 36"/>
          <p:cNvSpPr txBox="1"/>
          <p:nvPr>
            <p:ph type="ctrTitle"/>
          </p:nvPr>
        </p:nvSpPr>
        <p:spPr>
          <a:xfrm>
            <a:off x="1507459" y="2404533"/>
            <a:ext cx="7768959" cy="1646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1507459" y="4050833"/>
            <a:ext cx="776895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l-PL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ytuł i podpi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77512" y="609600"/>
            <a:ext cx="8598906" cy="340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77512" y="4470400"/>
            <a:ext cx="8598906" cy="1570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ferta z podpisem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931576" y="609600"/>
            <a:ext cx="8096242" cy="30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77512" y="4470400"/>
            <a:ext cx="8598906" cy="1570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1366495" y="3632200"/>
            <a:ext cx="7226406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Shape 105"/>
          <p:cNvSpPr txBox="1"/>
          <p:nvPr/>
        </p:nvSpPr>
        <p:spPr>
          <a:xfrm>
            <a:off x="542010" y="790377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BFE471"/>
              </a:buClr>
              <a:buSzPct val="25000"/>
              <a:buFont typeface="Trebuchet MS"/>
              <a:buNone/>
            </a:pPr>
            <a:r>
              <a:rPr b="0" i="0" lang="pl-PL" sz="8000" cap="none">
                <a:solidFill>
                  <a:srgbClr val="BFE47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BFE471"/>
              </a:buClr>
              <a:buSzPct val="25000"/>
              <a:buFont typeface="Trebuchet MS"/>
              <a:buNone/>
            </a:pPr>
            <a:r>
              <a:rPr b="0" i="0" lang="pl-PL" sz="8000" cap="none">
                <a:solidFill>
                  <a:srgbClr val="BFE47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Karta nazw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77512" y="1931988"/>
            <a:ext cx="8598906" cy="25954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77512" y="4527448"/>
            <a:ext cx="8598906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Karta nazwy ofert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931576" y="609600"/>
            <a:ext cx="8096242" cy="30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77512" y="4527448"/>
            <a:ext cx="8598906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677508" y="4013200"/>
            <a:ext cx="8598908" cy="5142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Shape 120"/>
          <p:cNvSpPr txBox="1"/>
          <p:nvPr/>
        </p:nvSpPr>
        <p:spPr>
          <a:xfrm>
            <a:off x="542010" y="790377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BFE471"/>
              </a:buClr>
              <a:buSzPct val="25000"/>
              <a:buFont typeface="Trebuchet MS"/>
              <a:buNone/>
            </a:pPr>
            <a:r>
              <a:rPr b="0" i="0" lang="pl-PL" sz="8000" cap="none">
                <a:solidFill>
                  <a:srgbClr val="BFE47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BFE471"/>
              </a:buClr>
              <a:buSzPct val="25000"/>
              <a:buFont typeface="Trebuchet MS"/>
              <a:buNone/>
            </a:pPr>
            <a:r>
              <a:rPr b="0" i="0" lang="pl-PL" sz="8000" cap="none">
                <a:solidFill>
                  <a:srgbClr val="BFE47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rawda lub fałsz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85977" y="609600"/>
            <a:ext cx="8590440" cy="30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77512" y="4527448"/>
            <a:ext cx="8598906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677508" y="4013200"/>
            <a:ext cx="8598908" cy="5142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ytuł i tekst pionow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3036578" y="-198476"/>
            <a:ext cx="3880773" cy="85989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ytuł pionowy i teks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 rot="5400000">
            <a:off x="5996565" y="2582783"/>
            <a:ext cx="5251450" cy="1305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x="1582780" y="-295669"/>
            <a:ext cx="5251449" cy="706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ytuł i zawartość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77510" y="2160590"/>
            <a:ext cx="859890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l-PL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wa elementy zawartości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77510" y="2160589"/>
            <a:ext cx="4185125" cy="38807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5091296" y="2160590"/>
            <a:ext cx="418512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Nagłówek sekcji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77512" y="2700867"/>
            <a:ext cx="8598906" cy="1826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77512" y="4527448"/>
            <a:ext cx="8598906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orównani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75922" y="2160983"/>
            <a:ext cx="41867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675922" y="2737246"/>
            <a:ext cx="418671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5089708" y="2160983"/>
            <a:ext cx="418670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4" type="body"/>
          </p:nvPr>
        </p:nvSpPr>
        <p:spPr>
          <a:xfrm>
            <a:off x="5089710" y="2737246"/>
            <a:ext cx="4186706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ylko tytuł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ust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Zawartość z podpise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77510" y="1498604"/>
            <a:ext cx="3855532" cy="12784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61701" y="514925"/>
            <a:ext cx="451471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677510" y="2777068"/>
            <a:ext cx="3855532" cy="2584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562" lvl="1" marL="45706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425" lvl="2" marL="91412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288" lvl="3" marL="1371189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151" lvl="4" marL="182825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013" lvl="5" marL="228531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876" lvl="6" marL="274237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739" lvl="7" marL="319944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603" lvl="8" marL="365650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braz z podpise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77510" y="4800600"/>
            <a:ext cx="8598906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Shape 87"/>
          <p:cNvSpPr/>
          <p:nvPr>
            <p:ph idx="2" type="pic"/>
          </p:nvPr>
        </p:nvSpPr>
        <p:spPr>
          <a:xfrm>
            <a:off x="677510" y="609600"/>
            <a:ext cx="8598906" cy="3845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77510" y="5367337"/>
            <a:ext cx="8598906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 flipH="1" rot="10800000">
            <a:off x="7427200" y="3681413"/>
            <a:ext cx="4764799" cy="3176586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9373453" y="0"/>
            <a:ext cx="1219518" cy="6858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/>
          <p:nvPr/>
        </p:nvSpPr>
        <p:spPr>
          <a:xfrm>
            <a:off x="9188725" y="-8466"/>
            <a:ext cx="3006450" cy="6866467"/>
          </a:xfrm>
          <a:custGeom>
            <a:pathLst>
              <a:path extrusionOk="0" h="120000" w="120000">
                <a:moveTo>
                  <a:pt x="80788" y="147"/>
                </a:moveTo>
                <a:lnTo>
                  <a:pt x="0" y="119999"/>
                </a:lnTo>
                <a:lnTo>
                  <a:pt x="119661" y="119852"/>
                </a:lnTo>
                <a:cubicBezTo>
                  <a:pt x="119774" y="79901"/>
                  <a:pt x="119887" y="39950"/>
                  <a:pt x="120000" y="0"/>
                </a:cubicBezTo>
                <a:lnTo>
                  <a:pt x="80788" y="147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9603700" y="-8466"/>
            <a:ext cx="2591475" cy="6866467"/>
          </a:xfrm>
          <a:custGeom>
            <a:pathLst>
              <a:path extrusionOk="0" h="120000" w="120000">
                <a:moveTo>
                  <a:pt x="0" y="0"/>
                </a:moveTo>
                <a:lnTo>
                  <a:pt x="55686" y="119999"/>
                </a:lnTo>
                <a:lnTo>
                  <a:pt x="120000" y="119999"/>
                </a:lnTo>
                <a:cubicBezTo>
                  <a:pt x="119869" y="80000"/>
                  <a:pt x="119738" y="39999"/>
                  <a:pt x="1196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8934660" y="3048000"/>
            <a:ext cx="3260516" cy="3809999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19688" y="0"/>
                </a:lnTo>
                <a:cubicBezTo>
                  <a:pt x="119792" y="40000"/>
                  <a:pt x="119896" y="80000"/>
                  <a:pt x="12000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341165" y="-8466"/>
            <a:ext cx="2854010" cy="6866467"/>
          </a:xfrm>
          <a:custGeom>
            <a:pathLst>
              <a:path extrusionOk="0" h="120000" w="120000">
                <a:moveTo>
                  <a:pt x="0" y="0"/>
                </a:moveTo>
                <a:lnTo>
                  <a:pt x="103976" y="119999"/>
                </a:lnTo>
                <a:lnTo>
                  <a:pt x="120000" y="119852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0907907" y="-8466"/>
            <a:ext cx="1287268" cy="6866467"/>
          </a:xfrm>
          <a:custGeom>
            <a:pathLst>
              <a:path extrusionOk="0" h="120000" w="120000">
                <a:moveTo>
                  <a:pt x="94736" y="0"/>
                </a:moveTo>
                <a:lnTo>
                  <a:pt x="0" y="119999"/>
                </a:lnTo>
                <a:lnTo>
                  <a:pt x="120000" y="119999"/>
                </a:lnTo>
                <a:cubicBezTo>
                  <a:pt x="119736" y="80000"/>
                  <a:pt x="119473" y="39999"/>
                  <a:pt x="119210" y="0"/>
                </a:cubicBezTo>
                <a:lnTo>
                  <a:pt x="94736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10941782" y="-8468"/>
            <a:ext cx="1270575" cy="6866467"/>
          </a:xfrm>
          <a:custGeom>
            <a:pathLst>
              <a:path extrusionOk="0" h="120000" w="120000">
                <a:moveTo>
                  <a:pt x="0" y="0"/>
                </a:moveTo>
                <a:lnTo>
                  <a:pt x="105579" y="119999"/>
                </a:lnTo>
                <a:lnTo>
                  <a:pt x="119976" y="119999"/>
                </a:lnTo>
                <a:cubicBezTo>
                  <a:pt x="120243" y="79950"/>
                  <a:pt x="118110" y="40049"/>
                  <a:pt x="11837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0374368" y="3589867"/>
            <a:ext cx="1820807" cy="3268132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19441" y="0"/>
                </a:lnTo>
                <a:cubicBezTo>
                  <a:pt x="119627" y="39896"/>
                  <a:pt x="119813" y="79792"/>
                  <a:pt x="120000" y="119689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8469" y="4013201"/>
            <a:ext cx="457319" cy="285326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119643"/>
                </a:lnTo>
                <a:cubicBezTo>
                  <a:pt x="740" y="80118"/>
                  <a:pt x="1481" y="40593"/>
                  <a:pt x="0" y="0"/>
                </a:cubicBezTo>
                <a:close/>
              </a:path>
            </a:pathLst>
          </a:cu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77510" y="2160590"/>
            <a:ext cx="859890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7207010" y="6041362"/>
            <a:ext cx="912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77510" y="6041362"/>
            <a:ext cx="6299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92900" y="6041362"/>
            <a:ext cx="6835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l-PL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23.jpg"/><Relationship Id="rId6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1507459" y="2404533"/>
            <a:ext cx="7768959" cy="16463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b="0" i="0" lang="pl-PL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Accessories and methods used during rehabilitation process</a:t>
            </a:r>
          </a:p>
        </p:txBody>
      </p:sp>
      <p:sp>
        <p:nvSpPr>
          <p:cNvPr id="146" name="Shape 146"/>
          <p:cNvSpPr txBox="1"/>
          <p:nvPr>
            <p:ph idx="1" type="subTitle"/>
          </p:nvPr>
        </p:nvSpPr>
        <p:spPr>
          <a:xfrm>
            <a:off x="1507459" y="4050833"/>
            <a:ext cx="776895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l-PL" sz="112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Jan Wójcik</a:t>
            </a:r>
          </a:p>
          <a:p>
            <a:pPr indent="0" lvl="0" marL="0" marR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l-PL" sz="112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Fizjoterapia 2 rok, 2016/2017</a:t>
            </a:r>
          </a:p>
          <a:p>
            <a:pPr indent="0" lvl="0" marL="0" marR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l-PL" sz="112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Studia stacjonarne</a:t>
            </a:r>
          </a:p>
          <a:p>
            <a:pPr indent="0" lvl="0" marL="0" marR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pl-PL" sz="1125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Numer indeksu: 091699</a:t>
            </a:r>
          </a:p>
          <a:p>
            <a:pPr indent="0" lvl="0" marL="0" marR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25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logo urz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9964" y="0"/>
            <a:ext cx="2092035" cy="209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77512" y="609600"/>
            <a:ext cx="2356634" cy="99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Bosu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77512" y="2160590"/>
            <a:ext cx="2448073" cy="370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Coordination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Balance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Whole body training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Core strength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bosu rehabilitation" id="251" name="Shape 251"/>
          <p:cNvPicPr preferRelativeResize="0"/>
          <p:nvPr/>
        </p:nvPicPr>
        <p:blipFill rotWithShape="1">
          <a:blip r:embed="rId3">
            <a:alphaModFix/>
          </a:blip>
          <a:srcRect b="11803" l="-1" r="-122" t="-391"/>
          <a:stretch/>
        </p:blipFill>
        <p:spPr>
          <a:xfrm>
            <a:off x="5511337" y="3084973"/>
            <a:ext cx="6752418" cy="37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5511337" y="6642556"/>
            <a:ext cx="3000895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https://www.dreamstime.com/stock-video-footage-trainer-helping-elderly-client-to-use-bosu-ball-rehabilitation-center-video40129256</a:t>
            </a:r>
          </a:p>
        </p:txBody>
      </p:sp>
      <p:pic>
        <p:nvPicPr>
          <p:cNvPr descr="Znalezione obrazy dla zapytania bosu rehabilitation"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8187" y="338377"/>
            <a:ext cx="2920134" cy="277430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6359235" y="2897238"/>
            <a:ext cx="2152997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http://www.physioprescription.com/2013/09/30/sprained-ankle-treatment-rehab-exercises/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677512" y="609600"/>
            <a:ext cx="4526255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Exercises in water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77510" y="2160590"/>
            <a:ext cx="5141396" cy="189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Unweighting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Faster moves = higher resistance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Perfect for everybody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environment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ćwiczenia w wodzie"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0" y="4210048"/>
            <a:ext cx="40005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8191500" y="6691745"/>
            <a:ext cx="1742209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http://www.leksykonmasazu.pl/slowko/cwiczenia-w-wodzie/931</a:t>
            </a:r>
          </a:p>
        </p:txBody>
      </p:sp>
      <p:pic>
        <p:nvPicPr>
          <p:cNvPr descr="Znalezione obrazy dla zapytania ćwiczenia w wodzie"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4629" y="667154"/>
            <a:ext cx="4707370" cy="353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7426440" y="4056160"/>
            <a:ext cx="2058381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http://www.zabajka.home.pl/?pl_cwiczenia-w-wodzie,90</a:t>
            </a:r>
          </a:p>
        </p:txBody>
      </p:sp>
      <p:pic>
        <p:nvPicPr>
          <p:cNvPr descr="http://www.zabajka.home.pl/files/cwiczenia-w-wodzie_1x1%5b8%5d.jpg?t=1492783545901"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2487" y="4206569"/>
            <a:ext cx="3989012" cy="265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4202487" y="6625243"/>
            <a:ext cx="1994506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http://www.zabajka.home.pl/?pl_cwiczenia-w-wodzie,90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Test your knowledge!</a:t>
            </a:r>
          </a:p>
        </p:txBody>
      </p:sp>
      <p:graphicFrame>
        <p:nvGraphicFramePr>
          <p:cNvPr id="272" name="Shape 272"/>
          <p:cNvGraphicFramePr/>
          <p:nvPr/>
        </p:nvGraphicFramePr>
        <p:xfrm>
          <a:off x="677860" y="21605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{748EEF18-AA2B-417C-9348-AE60EF162B10}</a:tableStyleId>
              </a:tblPr>
              <a:tblGrid>
                <a:gridCol w="4860675"/>
                <a:gridCol w="4860675"/>
              </a:tblGrid>
              <a:tr h="69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 u="none" cap="none" strike="noStrike"/>
                        <a:t>A. Bosu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1. You can get wet</a:t>
                      </a:r>
                    </a:p>
                  </a:txBody>
                  <a:tcPr marT="45725" marB="45725" marR="91450" marL="91450"/>
                </a:tc>
              </a:tr>
              <a:tr h="69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B.</a:t>
                      </a:r>
                      <a:r>
                        <a:rPr lang="pl-PL" sz="1800"/>
                        <a:t> Medicine Ball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2. Flexible,</a:t>
                      </a:r>
                      <a:r>
                        <a:rPr lang="pl-PL" sz="1800"/>
                        <a:t> different colours</a:t>
                      </a:r>
                    </a:p>
                  </a:txBody>
                  <a:tcPr marT="45725" marB="45725" marR="91450" marL="91450"/>
                </a:tc>
              </a:tr>
              <a:tr h="69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c. Exercises</a:t>
                      </a:r>
                      <a:r>
                        <a:rPr lang="pl-PL" sz="1800"/>
                        <a:t> in water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3. It weights up to 10 kg</a:t>
                      </a:r>
                    </a:p>
                  </a:txBody>
                  <a:tcPr marT="45725" marB="45725" marR="91450" marL="91450"/>
                </a:tc>
              </a:tr>
              <a:tr h="69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D. Thera band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4.</a:t>
                      </a:r>
                      <a:r>
                        <a:rPr lang="pl-PL" sz="1800"/>
                        <a:t> </a:t>
                      </a:r>
                      <a:r>
                        <a:rPr lang="pl-PL" sz="1800"/>
                        <a:t>It looks like a ball cut in half</a:t>
                      </a:r>
                    </a:p>
                  </a:txBody>
                  <a:tcPr marT="45725" marB="45725" marR="91450" marL="91450"/>
                </a:tc>
              </a:tr>
              <a:tr h="69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E. Exercise ball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l-PL" sz="1800"/>
                        <a:t>5. Soft and comfortable sitting place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677510" y="609600"/>
            <a:ext cx="2345260" cy="928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Rebus</a:t>
            </a:r>
          </a:p>
        </p:txBody>
      </p:sp>
      <p:pic>
        <p:nvPicPr>
          <p:cNvPr descr="Znalezione obrazy dla zapytania dumb"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620" y="2019243"/>
            <a:ext cx="2752151" cy="273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3258589" y="3133898"/>
            <a:ext cx="5153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7680960" y="3133898"/>
            <a:ext cx="3823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=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8749754" y="3026175"/>
            <a:ext cx="136328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5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pic>
        <p:nvPicPr>
          <p:cNvPr descr="Podobny obraz" id="282" name="Shape 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4521" y="2019243"/>
            <a:ext cx="3285894" cy="30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69693" y="36853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Vocabulary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5561214" y="1363287"/>
            <a:ext cx="5353395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Walking lunge – wykrok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Flexible – elastyczny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Correct body posture – prawidłowa postawa ciała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Pregnant women – kobiety w ciąży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Agility – zręczność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Endurance – wytrzymałość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Unweighting – odciążenie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environment – naturalne środowisko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Whole body training – trening całego ciała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Resistance – opór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Catch – łapać, chwytać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Soft - miękki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407323" y="1363287"/>
            <a:ext cx="4572000" cy="3693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Accessories – akcesoria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Mile stone – kamień milowy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Potential – możliwości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Supervision – nadzór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Dumbbells – hantle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Portable – przenośny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Comfortable – wygodny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Press – wyciskanie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row – wiosłowanie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Swing – machać (tam i z powrotem)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Squat – przysiad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Grip – chwyt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73825" y="473825"/>
            <a:ext cx="8154200" cy="861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40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Bibliography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73825" y="2050253"/>
            <a:ext cx="8778239" cy="4001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http://www.over60health.info/health-articles/exercise-fitness/kettlebell-and-kettlebell-workouts/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https://www.bodybuilding.com/exercises/finder/lookup/filter/equipment/id/1/equipment/dumbbell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http://www.livestrong.com/article/480682-advantages-and-disadvantages-of-dumbbells/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pl-PL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http://www.livestrong.com/article/513433-bosu-ball-exercises-for-runners/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 approach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77510" y="2160590"/>
            <a:ext cx="3212845" cy="39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Rehabilitation process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Noto Sans Symbols"/>
              <a:buChar char="▶"/>
            </a:pPr>
            <a:r>
              <a:rPr b="0" i="0" lang="pl-PL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Mile stones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Potential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Noto Sans Symbols"/>
              <a:buChar char="▶"/>
            </a:pPr>
            <a:r>
              <a:rPr b="0" i="0" lang="pl-PL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adjusting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Noto Sans Symbols"/>
              <a:buChar char="▶"/>
            </a:pPr>
            <a:r>
              <a:rPr b="0" i="0" lang="pl-PL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Progress supervision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5079076" y="2160590"/>
            <a:ext cx="3657600" cy="3693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Accessories and methods: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Dumbbells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Kettlebells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bar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Thera band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 ball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Medicine ball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Step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Bosu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-"/>
            </a:pPr>
            <a:r>
              <a:rPr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Exercises in water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Dumbbells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77510" y="2160589"/>
            <a:ext cx="4185125" cy="388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up to 50 kg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Portable (easy to carry)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One or many muscle groups involved at a time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Very easy to use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Comfortable grip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Exercises: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Row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Hammer curl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dumbbell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6417" y="2964151"/>
            <a:ext cx="2979448" cy="2979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nalezione obrazy dla zapytania dumbbell rehabilitation"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5203" y="414275"/>
            <a:ext cx="4266795" cy="2250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rong neighborhood"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6964" y="3496167"/>
            <a:ext cx="3672684" cy="297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9276417" y="5818908"/>
            <a:ext cx="2045516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https://www.walmart.com/browse/sports-outdoors/dumbbells/4125_4134_1026285_1078284_1078285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925203" y="2535382"/>
            <a:ext cx="3014345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https://www.shutterstock.com/video/clip-5653094-stock-footage-pretty-physiotherapist-helping-elderly-patient-lift-hand-weights-at-the-rehabilitation-center.html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976964" y="6334298"/>
            <a:ext cx="2654120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https://www.123rf.com/stock-photo/rehabilitation_elderly.html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Kettlebells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08464" y="2770058"/>
            <a:ext cx="3994241" cy="2984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Noto Sans Symbols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up to 50 kg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Noto Sans Symbols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grip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Noto Sans Symbols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Swing option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Noto Sans Symbols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Exercises: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Arial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Swing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Arial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Arial"/>
              <a:buChar char="▶"/>
            </a:pPr>
            <a:r>
              <a:rPr b="0" i="0" lang="pl-PL" sz="224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Squat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1454"/>
              <a:buFont typeface="Arial"/>
              <a:buNone/>
            </a:pPr>
            <a:r>
              <a:t/>
            </a:r>
            <a:endParaRPr b="0" i="0" sz="224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kettlebell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7684" y="3931921"/>
            <a:ext cx="5200060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nalezione obrazy dla zapytania kettlebell w rehabilitacji"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9321" y="1579100"/>
            <a:ext cx="3485587" cy="2323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nalezione obrazy dla zapytania kettlebell w rehabilitacji" id="175" name="Shape 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2707" y="0"/>
            <a:ext cx="4286250" cy="263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8706413" y="3873730"/>
            <a:ext cx="3485587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http://www.trener-personalny.pl/trening-z-kettlebells-hkc/61/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771308" y="2515552"/>
            <a:ext cx="3599411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https://ortic.pl/pl/n/6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187684" y="6741621"/>
            <a:ext cx="3701989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http://www.over60health.info/health-articles/exercise-fitness/kettlebell-and-kettlebell-workouts/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677510" y="609600"/>
            <a:ext cx="859890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bar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77512" y="2160591"/>
            <a:ext cx="4127994" cy="3167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1-20 kg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Two handed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Exercises: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Squat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Walking lunge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Row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et of 5 PT Bars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1960" y="1791074"/>
            <a:ext cx="2510039" cy="251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9681960" y="4073235"/>
            <a:ext cx="2072236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http://www.clinton-ind.com/products/physical-therapy-equipment/exercise-weights/pt-weight-bars</a:t>
            </a:r>
          </a:p>
        </p:txBody>
      </p:sp>
      <p:pic>
        <p:nvPicPr>
          <p:cNvPr descr="MAX FITNESS 2PC CURL BAR WEIGHT BAR/LIFTING ARM EZ EASY CURLBAR/BARBELL SPINLOCK Enlarged Preview"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0182" y="3826223"/>
            <a:ext cx="3031777" cy="303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6650182" y="6570842"/>
            <a:ext cx="3031777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http://www.ebay.co.uk/itm/MAX-FITNESS-2PC-CURL-BAR-WEIGHT-BAR-LIFTING-ARM-EZ-EASY-CURLBAR-BARBELL-SPINLOCK-/400548340824</a:t>
            </a:r>
          </a:p>
        </p:txBody>
      </p:sp>
      <p:pic>
        <p:nvPicPr>
          <p:cNvPr descr="Znalezione obrazy dla zapytania weight bar with weights"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1226" y="1473837"/>
            <a:ext cx="3802205" cy="20724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627716" y="3574473"/>
            <a:ext cx="3424844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https://guide.alibaba.com/shop/new-reebok-polyurethane-rep-set-home-gym-exercise-and-fitness-weight-bar-and-collars_3801829.html</a:t>
            </a:r>
          </a:p>
        </p:txBody>
      </p:sp>
      <p:pic>
        <p:nvPicPr>
          <p:cNvPr descr="Znalezione obrazy dla zapytania walking lunges with bar" id="191" name="Shape 1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1959" y="4288680"/>
            <a:ext cx="2510041" cy="244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9640395" y="6601620"/>
            <a:ext cx="2155365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https://pl.pinterest.com/pin/312859505342653543/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Thera band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77510" y="2160590"/>
            <a:ext cx="4376626" cy="3068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Flexible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Alternative to conventional training accessories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Resistance depends on the colour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Easy and safe to use</a:t>
            </a:r>
          </a:p>
        </p:txBody>
      </p:sp>
      <p:pic>
        <p:nvPicPr>
          <p:cNvPr descr="Znalezione obrazy dla zapytania thera band resistance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50" y="0"/>
            <a:ext cx="451485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8321040" y="3165931"/>
            <a:ext cx="2319249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http://www.ebay.com/itm/1-Gold-Thera-Band-Theraband-Resistance-Band-5-Feet-Free-Shipping-Theraband-/251214250463</a:t>
            </a:r>
          </a:p>
        </p:txBody>
      </p:sp>
      <p:pic>
        <p:nvPicPr>
          <p:cNvPr descr="Znalezione obrazy dla zapytania thera band exercises"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1720" y="3381375"/>
            <a:ext cx="4491239" cy="1957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7761720" y="5228705"/>
            <a:ext cx="3028200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http://www.performancehealthacademy.com/announcing-the-new-thera-band-c2-ae-resistance-intensity-scale-for-exercise-rise.html</a:t>
            </a:r>
          </a:p>
        </p:txBody>
      </p:sp>
      <p:pic>
        <p:nvPicPr>
          <p:cNvPr descr="Znalezione obrazy dla zapytania theraband exercises" id="203" name="Shape 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5285" y="4564755"/>
            <a:ext cx="2221865" cy="222186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5536276" y="6519446"/>
            <a:ext cx="18703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http://ukfitnessdirectory.com/shop/resistance-bands-best-fitness-bands-exercise-equipment-a-home-gym-multi-gym-for-strength-training-workouts-travel-physio-rehab-recuperation-theraband-pilates-yoga-mat-exercises-seated-ex/</a:t>
            </a:r>
          </a:p>
        </p:txBody>
      </p:sp>
      <p:pic>
        <p:nvPicPr>
          <p:cNvPr descr="Znalezione obrazy dla zapytania theraband exercises" id="205" name="Shape 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0839" y="5336426"/>
            <a:ext cx="4392120" cy="1526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7860839" y="6608617"/>
            <a:ext cx="433116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http://blog.performancehealthacademy.com/2016/04/14/how-to-improve-neck-stabilization-exercise/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677510" y="609600"/>
            <a:ext cx="8598906" cy="81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 ball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77510" y="2110713"/>
            <a:ext cx="3620168" cy="403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Comfortable sit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Supporting Correct body posture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Recommended for pregnant women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Balance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Soft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gymnastic ball exercises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839" y="3600076"/>
            <a:ext cx="4328160" cy="32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7863839" y="6616931"/>
            <a:ext cx="2477192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http://stylesatlife.com/articles/swiss-ball-exercises/</a:t>
            </a:r>
          </a:p>
        </p:txBody>
      </p:sp>
      <p:pic>
        <p:nvPicPr>
          <p:cNvPr descr="Znalezione obrazy dla zapytania gymnastic ball exercises"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4862" y="0"/>
            <a:ext cx="6228504" cy="3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931130" y="3446187"/>
            <a:ext cx="2158236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http://www.wisegeek.com/what-is-a-swiss-ball.htm</a:t>
            </a:r>
          </a:p>
        </p:txBody>
      </p:sp>
      <p:pic>
        <p:nvPicPr>
          <p:cNvPr descr="Znalezione obrazy dla zapytania gymnastic ball pregnant" id="217" name="Shape 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6223" y="3600076"/>
            <a:ext cx="4286250" cy="32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3536223" y="6683432"/>
            <a:ext cx="1808861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https://www.123rf.com/stock-photo/pregnant_with_fitness_ball.html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Medicine ball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77510" y="2160589"/>
            <a:ext cx="4185125" cy="388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Weight up to 10 kg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Easy to catch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Strength, agility and endurance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Exercises: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„Wallball”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Ball catching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Arial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Lifting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medicine ball rehabilitation"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084" y="3059083"/>
            <a:ext cx="3798915" cy="379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8404167" y="6675120"/>
            <a:ext cx="2261061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https://pl.pinterest.com/leemaggio/perform-better-latest-equipment-ideas-about-full-b/</a:t>
            </a:r>
          </a:p>
        </p:txBody>
      </p:sp>
      <p:pic>
        <p:nvPicPr>
          <p:cNvPr descr="Znalezione obrazy dla zapytania medicine ball rehabilitation"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1325" y="677833"/>
            <a:ext cx="1590674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0607039" y="2859577"/>
            <a:ext cx="1354975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http://wiselygreen.com/fitness-benefits-of-medicine-ball-exercises-for-everyone/</a:t>
            </a:r>
          </a:p>
        </p:txBody>
      </p:sp>
      <p:pic>
        <p:nvPicPr>
          <p:cNvPr descr="Znalezione obrazy dla zapytania medicine ball rehabilitation"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6210" y="23105"/>
            <a:ext cx="4047970" cy="303597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6553353" y="2911583"/>
            <a:ext cx="2355032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http://strengthandrehab.blogspot.com/2010/09/tennis-injury-prerehabilitation.html</a:t>
            </a:r>
          </a:p>
        </p:txBody>
      </p:sp>
      <p:pic>
        <p:nvPicPr>
          <p:cNvPr descr="Znalezione obrazy dla zapytania medicine ball rehabilitation" id="231" name="Shape 2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3621" y="4040269"/>
            <a:ext cx="4333920" cy="281773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3964919" y="6704111"/>
            <a:ext cx="2338866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https://www.youtube.com/watch?v=o9ccn-OVCoo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77510" y="609600"/>
            <a:ext cx="859890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b="0" i="0" lang="pl-PL" sz="3600" u="none" cap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Step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77510" y="2160591"/>
            <a:ext cx="3370787" cy="3824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Whole body training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Coordination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Condition training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Char char="▶"/>
            </a:pPr>
            <a:r>
              <a:rPr b="0" i="0" lang="pl-PL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Cardiovascular and muscular endurance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step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125" y="0"/>
            <a:ext cx="3571874" cy="47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8561935" y="4608612"/>
            <a:ext cx="1785937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https://2ptc1.wordpress.com/what-is-queens-college-step-test/</a:t>
            </a:r>
          </a:p>
        </p:txBody>
      </p:sp>
      <p:pic>
        <p:nvPicPr>
          <p:cNvPr descr="Znalezione obrazy dla zapytania step exercises" id="241" name="Shape 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7214" y="4762500"/>
            <a:ext cx="3314785" cy="210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9335192" y="6704111"/>
            <a:ext cx="1629293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http://cathe.com/aerobic-step/</a:t>
            </a:r>
          </a:p>
        </p:txBody>
      </p:sp>
      <p:pic>
        <p:nvPicPr>
          <p:cNvPr descr="Step DVD still photo 3" id="243" name="Shape 2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2339" y="3568046"/>
            <a:ext cx="4370937" cy="3289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493732" y="6715681"/>
            <a:ext cx="1810270" cy="15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l-PL" sz="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http://cathe.com/aerobic-step/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