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2" r:id="rId2"/>
    <p:sldId id="256" r:id="rId3"/>
    <p:sldId id="262" r:id="rId4"/>
    <p:sldId id="264" r:id="rId5"/>
    <p:sldId id="263" r:id="rId6"/>
    <p:sldId id="269" r:id="rId7"/>
    <p:sldId id="265" r:id="rId8"/>
    <p:sldId id="267" r:id="rId9"/>
    <p:sldId id="268" r:id="rId10"/>
    <p:sldId id="266" r:id="rId11"/>
    <p:sldId id="270" r:id="rId12"/>
    <p:sldId id="271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89242" autoAdjust="0"/>
  </p:normalViewPr>
  <p:slideViewPr>
    <p:cSldViewPr>
      <p:cViewPr>
        <p:scale>
          <a:sx n="60" d="100"/>
          <a:sy n="60" d="100"/>
        </p:scale>
        <p:origin x="-172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7CF2-C9BD-43E3-A7AF-DE7A8C6CB122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0FFF-5E94-4A82-8E20-C1C3799F6D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09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0FFF-5E94-4A82-8E20-C1C3799F6DC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93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0FFF-5E94-4A82-8E20-C1C3799F6DC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91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2022-04-21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79712" y="278895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UNIWERSYTET  RZESZOWSKI</a:t>
            </a:r>
            <a:endParaRPr lang="pl-PL" sz="2400" dirty="0" smtClean="0"/>
          </a:p>
          <a:p>
            <a:pPr algn="ctr"/>
            <a:r>
              <a:rPr lang="pl-PL" sz="2400" b="1" dirty="0" smtClean="0"/>
              <a:t>KOLEGIUM NAUK MEDYCZNYCH</a:t>
            </a:r>
            <a:endParaRPr lang="pl-PL" sz="2400" dirty="0" smtClean="0"/>
          </a:p>
          <a:p>
            <a:pPr algn="ctr"/>
            <a:r>
              <a:rPr lang="pl-PL" sz="2400" b="1" dirty="0" smtClean="0"/>
              <a:t>INSTYTUT NAUK O ZDROWIU</a:t>
            </a:r>
          </a:p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Patrycja Ficek</a:t>
            </a:r>
          </a:p>
          <a:p>
            <a:pPr algn="ctr"/>
            <a:r>
              <a:rPr lang="pl-PL" sz="2400" b="1" dirty="0" smtClean="0"/>
              <a:t>Fizjoterapia JMN </a:t>
            </a:r>
            <a:r>
              <a:rPr lang="pl-PL" sz="2400" b="1" dirty="0" smtClean="0"/>
              <a:t>3 </a:t>
            </a:r>
            <a:r>
              <a:rPr lang="pl-PL" sz="2400" b="1" dirty="0" smtClean="0"/>
              <a:t>rok, VI </a:t>
            </a:r>
            <a:r>
              <a:rPr lang="pl-PL" sz="2400" b="1" dirty="0" err="1" smtClean="0"/>
              <a:t>sem</a:t>
            </a:r>
            <a:r>
              <a:rPr lang="pl-PL" sz="2400" b="1" dirty="0" smtClean="0"/>
              <a:t>.</a:t>
            </a:r>
          </a:p>
          <a:p>
            <a:pPr algn="ctr"/>
            <a:r>
              <a:rPr lang="pl-PL" sz="2400" b="1" dirty="0" smtClean="0"/>
              <a:t>2021/2022</a:t>
            </a:r>
            <a:endParaRPr lang="pl-PL" sz="2400" dirty="0"/>
          </a:p>
        </p:txBody>
      </p:sp>
      <p:pic>
        <p:nvPicPr>
          <p:cNvPr id="5" name="Obraz 4" descr="Opis: Uniwersytet Rzeszows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5087" r="33731" b="5087"/>
          <a:stretch>
            <a:fillRect/>
          </a:stretch>
        </p:blipFill>
        <p:spPr bwMode="auto">
          <a:xfrm>
            <a:off x="755576" y="823633"/>
            <a:ext cx="1859915" cy="196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Synovial</a:t>
            </a:r>
            <a:r>
              <a:rPr lang="pl-PL" dirty="0"/>
              <a:t> </a:t>
            </a:r>
            <a:r>
              <a:rPr lang="pl-PL" dirty="0" err="1"/>
              <a:t>Joints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99919" y="1923218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Pivot</a:t>
            </a:r>
            <a:r>
              <a:rPr lang="pl-PL" dirty="0"/>
              <a:t> </a:t>
            </a:r>
            <a:r>
              <a:rPr lang="pl-PL" dirty="0" smtClean="0"/>
              <a:t>Joint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rotation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5" y="2680043"/>
            <a:ext cx="4875025" cy="2740923"/>
          </a:xfrm>
        </p:spPr>
      </p:pic>
      <p:sp>
        <p:nvSpPr>
          <p:cNvPr id="9" name="pole tekstowe 8"/>
          <p:cNvSpPr txBox="1"/>
          <p:nvPr/>
        </p:nvSpPr>
        <p:spPr>
          <a:xfrm>
            <a:off x="395536" y="5373216"/>
            <a:ext cx="35958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https://study.com/learn/lesson/pivot-joint-examples-movement.html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3316224" cy="294436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764823" y="6268249"/>
            <a:ext cx="42755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https://courses.lumenlearning.com/wm-biology2/chapter/types-of-synovial-joints/</a:t>
            </a:r>
          </a:p>
        </p:txBody>
      </p:sp>
    </p:spTree>
    <p:extLst>
      <p:ext uri="{BB962C8B-B14F-4D97-AF65-F5344CB8AC3E}">
        <p14:creationId xmlns:p14="http://schemas.microsoft.com/office/powerpoint/2010/main" val="2229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Synovial</a:t>
            </a:r>
            <a:r>
              <a:rPr lang="pl-PL" dirty="0"/>
              <a:t> </a:t>
            </a:r>
            <a:r>
              <a:rPr lang="pl-PL" dirty="0" err="1"/>
              <a:t>Joints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24536" cy="2986618"/>
          </a:xfrm>
        </p:spPr>
      </p:pic>
      <p:sp>
        <p:nvSpPr>
          <p:cNvPr id="4" name="pole tekstowe 3"/>
          <p:cNvSpPr txBox="1"/>
          <p:nvPr/>
        </p:nvSpPr>
        <p:spPr>
          <a:xfrm>
            <a:off x="5292080" y="1835532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Gliding</a:t>
            </a:r>
            <a:r>
              <a:rPr lang="pl-PL" dirty="0"/>
              <a:t> </a:t>
            </a:r>
            <a:r>
              <a:rPr lang="pl-PL" dirty="0" smtClean="0"/>
              <a:t>Joint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small </a:t>
            </a:r>
            <a:r>
              <a:rPr lang="pl-PL" dirty="0" smtClean="0"/>
              <a:t>and </a:t>
            </a:r>
            <a:r>
              <a:rPr lang="pl-PL" dirty="0" err="1" smtClean="0"/>
              <a:t>limited</a:t>
            </a:r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50414" y="4869160"/>
            <a:ext cx="3198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https://www.twinkl.it/teaching-wiki/joints-in-the-human-body</a:t>
            </a:r>
          </a:p>
        </p:txBody>
      </p:sp>
    </p:spTree>
    <p:extLst>
      <p:ext uri="{BB962C8B-B14F-4D97-AF65-F5344CB8AC3E}">
        <p14:creationId xmlns:p14="http://schemas.microsoft.com/office/powerpoint/2010/main" val="40101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Synovial</a:t>
            </a:r>
            <a:r>
              <a:rPr lang="pl-PL" dirty="0"/>
              <a:t> </a:t>
            </a:r>
            <a:r>
              <a:rPr lang="pl-PL" dirty="0" err="1"/>
              <a:t>Joints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3182"/>
            <a:ext cx="3538537" cy="3538537"/>
          </a:xfrm>
        </p:spPr>
      </p:pic>
      <p:sp>
        <p:nvSpPr>
          <p:cNvPr id="4" name="pole tekstowe 3"/>
          <p:cNvSpPr txBox="1"/>
          <p:nvPr/>
        </p:nvSpPr>
        <p:spPr>
          <a:xfrm>
            <a:off x="539552" y="226758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Saddle</a:t>
            </a:r>
            <a:r>
              <a:rPr lang="pl-PL" dirty="0"/>
              <a:t> </a:t>
            </a:r>
            <a:r>
              <a:rPr lang="pl-PL" dirty="0" smtClean="0"/>
              <a:t>Joint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8419" y="6223681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https://radiopaedia.org/articles/saddle-joint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41" y="3051540"/>
            <a:ext cx="4226900" cy="246569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148064" y="226758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</a:t>
            </a:r>
            <a:r>
              <a:rPr lang="pl-PL" dirty="0" err="1" smtClean="0"/>
              <a:t>llipsoidal</a:t>
            </a:r>
            <a:r>
              <a:rPr lang="pl-PL" dirty="0"/>
              <a:t> </a:t>
            </a:r>
            <a:r>
              <a:rPr lang="pl-PL" dirty="0" smtClean="0"/>
              <a:t> </a:t>
            </a:r>
            <a:r>
              <a:rPr lang="pl-PL" dirty="0" err="1" smtClean="0"/>
              <a:t>Joints</a:t>
            </a:r>
            <a:endParaRPr lang="pl-PL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4578492" y="5517232"/>
            <a:ext cx="2749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https://pl.pinterest.com/pin/485403666064307387/</a:t>
            </a:r>
          </a:p>
        </p:txBody>
      </p:sp>
    </p:spTree>
    <p:extLst>
      <p:ext uri="{BB962C8B-B14F-4D97-AF65-F5344CB8AC3E}">
        <p14:creationId xmlns:p14="http://schemas.microsoft.com/office/powerpoint/2010/main" val="42288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FUNCTINS OF THE SKELETON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87773" y="1565999"/>
            <a:ext cx="2448272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b="1" dirty="0" smtClean="0"/>
              <a:t>Shape</a:t>
            </a:r>
            <a:endParaRPr lang="pl-PL" sz="1800" b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9093"/>
            <a:ext cx="2941754" cy="34986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2" y="2899881"/>
            <a:ext cx="3037878" cy="303787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416494" y="36801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Movement</a:t>
            </a:r>
            <a:r>
              <a:rPr lang="pl-PL" dirty="0" smtClean="0"/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99992" y="5937759"/>
            <a:ext cx="47628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https://www.turbosquid.com/pl/3d-models/male-body-skeleton-running-3d-model-1229826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-125" y="5064669"/>
            <a:ext cx="376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https://www.istockphoto.com/pl/zdj%C4%99cie/chodzi%C4%87-szkielet-gm472173119-35265262</a:t>
            </a:r>
          </a:p>
        </p:txBody>
      </p:sp>
    </p:spTree>
    <p:extLst>
      <p:ext uri="{BB962C8B-B14F-4D97-AF65-F5344CB8AC3E}">
        <p14:creationId xmlns:p14="http://schemas.microsoft.com/office/powerpoint/2010/main" val="26966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l-PL" dirty="0"/>
              <a:t>FUNCTINS OF THE SKELETON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16881"/>
            <a:ext cx="2653902" cy="3538537"/>
          </a:xfrm>
        </p:spPr>
      </p:pic>
      <p:sp>
        <p:nvSpPr>
          <p:cNvPr id="5" name="pole tekstowe 4"/>
          <p:cNvSpPr txBox="1"/>
          <p:nvPr/>
        </p:nvSpPr>
        <p:spPr>
          <a:xfrm>
            <a:off x="4283968" y="14847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Protection</a:t>
            </a:r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481" y="2451570"/>
            <a:ext cx="3314700" cy="138112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23728" y="14847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Blood Cell </a:t>
            </a:r>
            <a:r>
              <a:rPr lang="pl-PL" dirty="0" err="1"/>
              <a:t>Production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09120"/>
            <a:ext cx="2160240" cy="216024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83968" y="450912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Store</a:t>
            </a:r>
            <a:r>
              <a:rPr lang="pl-PL" dirty="0" smtClean="0"/>
              <a:t> </a:t>
            </a:r>
            <a:r>
              <a:rPr lang="pl-PL" dirty="0" err="1"/>
              <a:t>Minerals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23728" y="6627168"/>
            <a:ext cx="39901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https://pl.depositphotos.com/vector-images/calcium.html?qview=15395649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2177" y="4799483"/>
            <a:ext cx="151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https://zdrowie.radiozet.pl/Medycyna/Diagnostyka-medyczna/Erytrocyty-czerwone-krwinki-niskie-wysokie.-Jakie-sa-przyczyny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00192" y="5013176"/>
            <a:ext cx="211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https://www.pngegg.com/pl/png-pdggj</a:t>
            </a:r>
          </a:p>
        </p:txBody>
      </p:sp>
    </p:spTree>
    <p:extLst>
      <p:ext uri="{BB962C8B-B14F-4D97-AF65-F5344CB8AC3E}">
        <p14:creationId xmlns:p14="http://schemas.microsoft.com/office/powerpoint/2010/main" val="36138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dirty="0" err="1" smtClean="0"/>
              <a:t>References</a:t>
            </a:r>
            <a:endParaRPr lang="pl-PL" sz="3600" dirty="0" smtClean="0"/>
          </a:p>
          <a:p>
            <a:pPr marL="45720" indent="0">
              <a:buNone/>
            </a:pPr>
            <a:endParaRPr lang="pl-PL" dirty="0" smtClean="0"/>
          </a:p>
          <a:p>
            <a:r>
              <a:rPr lang="pl-PL" dirty="0" err="1" smtClean="0"/>
              <a:t>Elise</a:t>
            </a:r>
            <a:r>
              <a:rPr lang="pl-PL" dirty="0" smtClean="0"/>
              <a:t> </a:t>
            </a:r>
            <a:r>
              <a:rPr lang="pl-PL" dirty="0"/>
              <a:t>F. Morgan, Ginu U. </a:t>
            </a:r>
            <a:r>
              <a:rPr lang="pl-PL" dirty="0" err="1"/>
              <a:t>Unnikrisnan</a:t>
            </a:r>
            <a:r>
              <a:rPr lang="pl-PL" dirty="0"/>
              <a:t>, and </a:t>
            </a:r>
            <a:r>
              <a:rPr lang="pl-PL" dirty="0" err="1"/>
              <a:t>Amira</a:t>
            </a:r>
            <a:r>
              <a:rPr lang="pl-PL" dirty="0"/>
              <a:t> I. </a:t>
            </a:r>
            <a:r>
              <a:rPr lang="pl-PL" dirty="0" smtClean="0"/>
              <a:t>Hussein. </a:t>
            </a:r>
            <a:r>
              <a:rPr lang="en-US" dirty="0" smtClean="0"/>
              <a:t>Bone </a:t>
            </a:r>
            <a:r>
              <a:rPr lang="en-US" dirty="0"/>
              <a:t>Mechanical Properties in Healthy and Diseased </a:t>
            </a:r>
            <a:r>
              <a:rPr lang="en-US" dirty="0" smtClean="0"/>
              <a:t>States</a:t>
            </a:r>
            <a:r>
              <a:rPr lang="pl-PL" dirty="0" smtClean="0"/>
              <a:t>. </a:t>
            </a:r>
            <a:r>
              <a:rPr lang="pl-PL" dirty="0" err="1"/>
              <a:t>Rev</a:t>
            </a:r>
            <a:r>
              <a:rPr lang="pl-PL" dirty="0"/>
              <a:t> </a:t>
            </a:r>
            <a:r>
              <a:rPr lang="pl-PL" dirty="0" err="1"/>
              <a:t>Biomed</a:t>
            </a:r>
            <a:r>
              <a:rPr lang="pl-PL" dirty="0"/>
              <a:t> </a:t>
            </a:r>
            <a:r>
              <a:rPr lang="pl-PL" dirty="0" err="1"/>
              <a:t>Eng</a:t>
            </a:r>
            <a:r>
              <a:rPr lang="pl-PL" dirty="0"/>
              <a:t>. 2018 </a:t>
            </a:r>
            <a:r>
              <a:rPr lang="pl-PL" dirty="0" err="1"/>
              <a:t>Jun</a:t>
            </a:r>
            <a:r>
              <a:rPr lang="pl-PL" dirty="0"/>
              <a:t> 4; 20: 119–143</a:t>
            </a:r>
            <a:r>
              <a:rPr lang="pl-PL" dirty="0" smtClean="0"/>
              <a:t>.</a:t>
            </a:r>
          </a:p>
          <a:p>
            <a:r>
              <a:rPr lang="pl-PL" dirty="0" smtClean="0"/>
              <a:t>Bart Clarke. </a:t>
            </a:r>
            <a:r>
              <a:rPr lang="en-US" dirty="0" smtClean="0"/>
              <a:t>Normal </a:t>
            </a:r>
            <a:r>
              <a:rPr lang="en-US" dirty="0"/>
              <a:t>Bone Anatomy and </a:t>
            </a:r>
            <a:r>
              <a:rPr lang="en-US" dirty="0" smtClean="0"/>
              <a:t>Physiology</a:t>
            </a:r>
            <a:r>
              <a:rPr lang="pl-PL" dirty="0" smtClean="0"/>
              <a:t>. </a:t>
            </a:r>
            <a:r>
              <a:rPr lang="en-US" dirty="0" err="1"/>
              <a:t>Clin</a:t>
            </a:r>
            <a:r>
              <a:rPr lang="en-US" dirty="0"/>
              <a:t> J Am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Nephrol</a:t>
            </a:r>
            <a:r>
              <a:rPr lang="en-US" dirty="0"/>
              <a:t>. 2008 </a:t>
            </a:r>
            <a:r>
              <a:rPr lang="en-US" dirty="0" smtClean="0"/>
              <a:t>Nov</a:t>
            </a:r>
            <a:endParaRPr lang="pl-PL" dirty="0"/>
          </a:p>
          <a:p>
            <a:r>
              <a:rPr lang="pl-PL" dirty="0" smtClean="0"/>
              <a:t>Bradley W. Anderson; John </a:t>
            </a:r>
            <a:r>
              <a:rPr lang="pl-PL" dirty="0" err="1" smtClean="0"/>
              <a:t>Ekblad</a:t>
            </a:r>
            <a:r>
              <a:rPr lang="pl-PL" dirty="0" smtClean="0"/>
              <a:t>; Bruno </a:t>
            </a:r>
            <a:r>
              <a:rPr lang="pl-PL" dirty="0" err="1" smtClean="0"/>
              <a:t>Bordoni</a:t>
            </a:r>
            <a:r>
              <a:rPr lang="pl-PL" dirty="0"/>
              <a:t>. </a:t>
            </a:r>
            <a:r>
              <a:rPr lang="pl-PL" dirty="0" err="1"/>
              <a:t>Anatomy</a:t>
            </a:r>
            <a:r>
              <a:rPr lang="pl-PL" dirty="0"/>
              <a:t>, </a:t>
            </a:r>
            <a:r>
              <a:rPr lang="pl-PL" dirty="0" err="1"/>
              <a:t>Appendicular</a:t>
            </a:r>
            <a:r>
              <a:rPr lang="pl-PL" dirty="0"/>
              <a:t> </a:t>
            </a:r>
            <a:r>
              <a:rPr lang="pl-PL" dirty="0" smtClean="0"/>
              <a:t>Skeleton. </a:t>
            </a:r>
            <a:r>
              <a:rPr lang="en-US" dirty="0" err="1"/>
              <a:t>StatPearls</a:t>
            </a:r>
            <a:r>
              <a:rPr lang="en-US" dirty="0"/>
              <a:t> Publishing; </a:t>
            </a:r>
            <a:r>
              <a:rPr lang="en-US" dirty="0" smtClean="0"/>
              <a:t>202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846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9368" y="476672"/>
            <a:ext cx="7772400" cy="118199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The </a:t>
            </a:r>
            <a:r>
              <a:rPr lang="pl-PL" dirty="0" err="1" smtClean="0"/>
              <a:t>Skeletal</a:t>
            </a:r>
            <a:r>
              <a:rPr lang="pl-PL" dirty="0" smtClean="0"/>
              <a:t> System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5282"/>
            <a:ext cx="7200800" cy="514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6627168"/>
            <a:ext cx="54745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Arial" pitchFamily="34" charset="0"/>
                <a:cs typeface="Arial" pitchFamily="34" charset="0"/>
              </a:rPr>
              <a:t>https://pl.depositphotos.com/5872085/stock-illustration-human-skeleton-vintage-nineteenth-century.html</a:t>
            </a:r>
          </a:p>
        </p:txBody>
      </p:sp>
    </p:spTree>
    <p:extLst>
      <p:ext uri="{BB962C8B-B14F-4D97-AF65-F5344CB8AC3E}">
        <p14:creationId xmlns:p14="http://schemas.microsoft.com/office/powerpoint/2010/main" val="16103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Axial</a:t>
            </a:r>
            <a:r>
              <a:rPr lang="pl-PL" dirty="0" smtClean="0"/>
              <a:t> </a:t>
            </a:r>
            <a:r>
              <a:rPr lang="pl-PL" dirty="0"/>
              <a:t>skeleton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3915674" cy="5152372"/>
          </a:xfrm>
        </p:spPr>
      </p:pic>
      <p:sp>
        <p:nvSpPr>
          <p:cNvPr id="5" name="pole tekstowe 4"/>
          <p:cNvSpPr txBox="1"/>
          <p:nvPr/>
        </p:nvSpPr>
        <p:spPr>
          <a:xfrm>
            <a:off x="4499992" y="6237312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https://en.wikipedia.org/wiki/Axial_skeleton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23529" y="191683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dirty="0"/>
              <a:t>206 </a:t>
            </a:r>
            <a:r>
              <a:rPr lang="pl-PL" sz="2000" dirty="0" err="1" smtClean="0"/>
              <a:t>bones</a:t>
            </a:r>
            <a:endParaRPr lang="pl-P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Skull</a:t>
            </a:r>
            <a:r>
              <a:rPr lang="pl-PL" sz="2000" dirty="0"/>
              <a:t>;</a:t>
            </a:r>
            <a:r>
              <a:rPr lang="en-US" sz="2000" dirty="0" smtClean="0"/>
              <a:t> spine</a:t>
            </a:r>
            <a:r>
              <a:rPr lang="pl-PL" sz="2000" dirty="0" smtClean="0"/>
              <a:t>;</a:t>
            </a:r>
            <a:r>
              <a:rPr lang="en-US" sz="2000" dirty="0" smtClean="0"/>
              <a:t> </a:t>
            </a:r>
            <a:r>
              <a:rPr lang="en-US" sz="2000" dirty="0"/>
              <a:t>rib </a:t>
            </a:r>
            <a:r>
              <a:rPr lang="en-US" sz="2000" dirty="0" smtClean="0"/>
              <a:t>cage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/>
              <a:t>P</a:t>
            </a:r>
            <a:r>
              <a:rPr lang="en-US" sz="2000" dirty="0" err="1" smtClean="0"/>
              <a:t>rotecting</a:t>
            </a:r>
            <a:r>
              <a:rPr lang="en-US" sz="2000" dirty="0" smtClean="0"/>
              <a:t> </a:t>
            </a:r>
            <a:r>
              <a:rPr lang="en-US" sz="2000" dirty="0"/>
              <a:t>the brain, spinal cord, heart and lungs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236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154097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Appendicular</a:t>
            </a:r>
            <a:r>
              <a:rPr lang="pl-PL" dirty="0" smtClean="0"/>
              <a:t> </a:t>
            </a:r>
            <a:r>
              <a:rPr lang="pl-PL" dirty="0"/>
              <a:t>skeleton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2686192" cy="4191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942874" y="6135687"/>
            <a:ext cx="442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https://bio.libretexts.org/Courses/West_Hills_College_-_Lemoore/Human_Anatomy_Laboratory_Manual_(Hartline)/</a:t>
            </a:r>
            <a:r>
              <a:rPr lang="pl-PL" sz="900" dirty="0" smtClean="0"/>
              <a:t>07%3A_Introduction_to_the _</a:t>
            </a:r>
            <a:r>
              <a:rPr lang="pl-PL" sz="900" dirty="0" err="1" smtClean="0"/>
              <a:t>Skeletal_System</a:t>
            </a:r>
            <a:r>
              <a:rPr lang="pl-PL" sz="900" dirty="0" smtClean="0"/>
              <a:t>/7.03%3A_Axial_Skeleton_and_Appendicular_Skeleton</a:t>
            </a:r>
          </a:p>
          <a:p>
            <a:endParaRPr lang="pl-PL" sz="9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76056" y="179566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arms, legs, shoulder girdle and pelvic </a:t>
            </a:r>
            <a:r>
              <a:rPr lang="en-US" sz="2000" dirty="0" smtClean="0"/>
              <a:t>girdle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err="1"/>
              <a:t>protects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46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2871" y="404664"/>
            <a:ext cx="7315200" cy="1154097"/>
          </a:xfrm>
        </p:spPr>
        <p:txBody>
          <a:bodyPr/>
          <a:lstStyle/>
          <a:p>
            <a:r>
              <a:rPr lang="pl-PL" dirty="0" err="1" smtClean="0"/>
              <a:t>Classification</a:t>
            </a:r>
            <a:r>
              <a:rPr lang="pl-PL" dirty="0" smtClean="0"/>
              <a:t> of </a:t>
            </a:r>
            <a:r>
              <a:rPr lang="pl-PL" dirty="0" err="1" smtClean="0"/>
              <a:t>bones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0230"/>
            <a:ext cx="3600400" cy="2106234"/>
          </a:xfrm>
        </p:spPr>
      </p:pic>
      <p:sp>
        <p:nvSpPr>
          <p:cNvPr id="5" name="pole tekstowe 4"/>
          <p:cNvSpPr txBox="1"/>
          <p:nvPr/>
        </p:nvSpPr>
        <p:spPr>
          <a:xfrm>
            <a:off x="179512" y="3966602"/>
            <a:ext cx="2627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https://nrpt.co.uk/training/body/skeletal/long.htm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51" y="4344588"/>
            <a:ext cx="3456384" cy="18430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86593" y="6165304"/>
            <a:ext cx="2217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https://en.wikipedia.org/wiki/Short_bone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67944" y="1844824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 smtClean="0"/>
              <a:t>bone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 smtClean="0"/>
              <a:t>Places</a:t>
            </a:r>
            <a:r>
              <a:rPr lang="pl-PL" dirty="0" smtClean="0"/>
              <a:t> for the </a:t>
            </a:r>
            <a:r>
              <a:rPr lang="pl-PL" dirty="0" err="1" smtClean="0"/>
              <a:t>attachment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051720" y="479715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54136" y="44393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Short</a:t>
            </a:r>
            <a:r>
              <a:rPr lang="pl-PL" dirty="0" smtClean="0"/>
              <a:t> </a:t>
            </a:r>
            <a:r>
              <a:rPr lang="pl-PL" dirty="0" err="1" smtClean="0"/>
              <a:t>bone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pl-PL" dirty="0" err="1"/>
              <a:t>Classification</a:t>
            </a:r>
            <a:r>
              <a:rPr lang="pl-PL" dirty="0"/>
              <a:t> of </a:t>
            </a:r>
            <a:r>
              <a:rPr lang="pl-PL" dirty="0" err="1"/>
              <a:t>bones</a:t>
            </a:r>
            <a:r>
              <a:rPr lang="pl-PL" dirty="0"/>
              <a:t>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3852"/>
            <a:ext cx="2532288" cy="1788864"/>
          </a:xfrm>
        </p:spPr>
      </p:pic>
      <p:sp>
        <p:nvSpPr>
          <p:cNvPr id="5" name="pole tekstowe 4"/>
          <p:cNvSpPr txBox="1"/>
          <p:nvPr/>
        </p:nvSpPr>
        <p:spPr>
          <a:xfrm>
            <a:off x="-10522" y="5002716"/>
            <a:ext cx="49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google.com/search?q=ko%C5%9B%C4%87+p%C5%82aska+&amp;tbm=isch&amp;ved=2ahUKEwjfxpiR0Mj2AhXkolwKHfMNDrgQ2-cCegQIABAA&amp;oq=ko%C5%9B%C4%87+p%C5%82aska+&amp;gs_lcp=CgNpbWcQAzIECAAQHlCAEFiAEGCkFGgAcAB4AIABUIgBkQGSAQEymAEAoAEBqgELZ3dzLXdpei1pbWfAAQE&amp;sclient=img&amp;ei=x8owYp_HDOTF8gLzm7jACw&amp;bih=558&amp;biw=784&amp;rlz=1C1CHBD_enPL885PL885#imgrc=5aU5wbTGrxrGu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07132"/>
            <a:ext cx="3657600" cy="36576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50171" y="6093296"/>
            <a:ext cx="29738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https://medicum.umed.lodz.pl/MediaObject/Details/545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2286164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Flat </a:t>
            </a:r>
            <a:r>
              <a:rPr lang="pl-PL" dirty="0" err="1" smtClean="0"/>
              <a:t>bone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 smtClean="0"/>
              <a:t>Skinny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 smtClean="0"/>
              <a:t>Protect</a:t>
            </a:r>
            <a:r>
              <a:rPr lang="pl-PL" dirty="0" smtClean="0"/>
              <a:t> </a:t>
            </a:r>
            <a:r>
              <a:rPr lang="pl-PL" dirty="0" err="1" smtClean="0"/>
              <a:t>internal</a:t>
            </a:r>
            <a:r>
              <a:rPr lang="pl-PL" dirty="0" smtClean="0"/>
              <a:t> </a:t>
            </a:r>
            <a:r>
              <a:rPr lang="pl-PL" dirty="0" err="1" smtClean="0"/>
              <a:t>organs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508104" y="19168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Irregular</a:t>
            </a:r>
            <a:r>
              <a:rPr lang="pl-PL" dirty="0"/>
              <a:t> </a:t>
            </a:r>
            <a:r>
              <a:rPr lang="pl-PL" dirty="0" err="1"/>
              <a:t>bone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74703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Joints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" y="3074978"/>
            <a:ext cx="2607298" cy="3259122"/>
          </a:xfrm>
        </p:spPr>
      </p:pic>
      <p:sp>
        <p:nvSpPr>
          <p:cNvPr id="6" name="pole tekstowe 5"/>
          <p:cNvSpPr txBox="1"/>
          <p:nvPr/>
        </p:nvSpPr>
        <p:spPr>
          <a:xfrm>
            <a:off x="249573" y="6287722"/>
            <a:ext cx="324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https://www.zoology.ubc.ca/~biomania/tutorial/bonejt/jt01aa02.htm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68" y="3074978"/>
            <a:ext cx="2331640" cy="233164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635896" y="5409567"/>
            <a:ext cx="2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https://www.kenhub.com/en/library/anatomy/the-ribs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66" y="3084970"/>
            <a:ext cx="2448272" cy="216824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372200" y="5253211"/>
            <a:ext cx="254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https://rehab-gdansk.pl/zamrozony-bark-co-to-jest-i-jak-go-leczyc-objawy-i-cwiczenia/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187624" y="20373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Fibrous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141020" y="203735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Cartilaginous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139994" y="203735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Synovial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5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Synovial</a:t>
            </a:r>
            <a:r>
              <a:rPr lang="pl-PL" dirty="0"/>
              <a:t> </a:t>
            </a:r>
            <a:r>
              <a:rPr lang="pl-PL" dirty="0" err="1"/>
              <a:t>Joints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7" y="2276872"/>
            <a:ext cx="3543103" cy="3137847"/>
          </a:xfrm>
        </p:spPr>
      </p:pic>
      <p:sp>
        <p:nvSpPr>
          <p:cNvPr id="5" name="pole tekstowe 4"/>
          <p:cNvSpPr txBox="1"/>
          <p:nvPr/>
        </p:nvSpPr>
        <p:spPr>
          <a:xfrm>
            <a:off x="4139952" y="2255641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Ball and </a:t>
            </a:r>
            <a:r>
              <a:rPr lang="pl-PL" dirty="0" err="1"/>
              <a:t>Socket</a:t>
            </a:r>
            <a:r>
              <a:rPr lang="pl-PL" dirty="0"/>
              <a:t> </a:t>
            </a:r>
            <a:r>
              <a:rPr lang="pl-PL" dirty="0" err="1" smtClean="0"/>
              <a:t>Joints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greatest range of </a:t>
            </a:r>
            <a:r>
              <a:rPr lang="en-US" dirty="0" smtClean="0"/>
              <a:t>movement</a:t>
            </a:r>
            <a:endParaRPr lang="pl-PL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5435932"/>
            <a:ext cx="254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https://rehab-gdansk.pl/zamrozony-bark-co-to-jest-i-jak-go-leczyc-objawy-i-cwiczenia/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46" y="3411885"/>
            <a:ext cx="3090596" cy="28974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465846" y="6309321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https://pl.wikipedia.org/wiki/Staw_biodrowy</a:t>
            </a:r>
          </a:p>
        </p:txBody>
      </p:sp>
    </p:spTree>
    <p:extLst>
      <p:ext uri="{BB962C8B-B14F-4D97-AF65-F5344CB8AC3E}">
        <p14:creationId xmlns:p14="http://schemas.microsoft.com/office/powerpoint/2010/main" val="16631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1154097"/>
          </a:xfrm>
        </p:spPr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Synovial</a:t>
            </a:r>
            <a:r>
              <a:rPr lang="pl-PL" dirty="0"/>
              <a:t> </a:t>
            </a:r>
            <a:r>
              <a:rPr lang="pl-PL" dirty="0" err="1"/>
              <a:t>Joints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46" y="1844824"/>
            <a:ext cx="6000750" cy="3000375"/>
          </a:xfrm>
        </p:spPr>
      </p:pic>
      <p:sp>
        <p:nvSpPr>
          <p:cNvPr id="5" name="pole tekstowe 4"/>
          <p:cNvSpPr txBox="1"/>
          <p:nvPr/>
        </p:nvSpPr>
        <p:spPr>
          <a:xfrm>
            <a:off x="611560" y="5134344"/>
            <a:ext cx="2339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https://www.twinkl.pl/illustration/hinge-joint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76056" y="1989473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Hinge</a:t>
            </a:r>
            <a:r>
              <a:rPr lang="pl-PL" dirty="0" smtClean="0"/>
              <a:t> joint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err="1"/>
              <a:t>flexion</a:t>
            </a:r>
            <a:r>
              <a:rPr lang="pl-PL" dirty="0"/>
              <a:t> and </a:t>
            </a:r>
            <a:r>
              <a:rPr lang="pl-PL" dirty="0" err="1"/>
              <a:t>extension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58192"/>
            <a:ext cx="4704606" cy="235230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713410" y="6310495"/>
            <a:ext cx="24416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https://www.twinkl.pl/illustration/hinge-joint-1</a:t>
            </a:r>
          </a:p>
        </p:txBody>
      </p:sp>
    </p:spTree>
    <p:extLst>
      <p:ext uri="{BB962C8B-B14F-4D97-AF65-F5344CB8AC3E}">
        <p14:creationId xmlns:p14="http://schemas.microsoft.com/office/powerpoint/2010/main" val="12008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15873</TotalTime>
  <Words>249</Words>
  <Application>Microsoft Office PowerPoint</Application>
  <PresentationFormat>Pokaz na ekranie (4:3)</PresentationFormat>
  <Paragraphs>82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Perspektywa</vt:lpstr>
      <vt:lpstr>Prezentacja programu PowerPoint</vt:lpstr>
      <vt:lpstr>The Skeletal System</vt:lpstr>
      <vt:lpstr>The Axial skeleton </vt:lpstr>
      <vt:lpstr>The Appendicular skeleton</vt:lpstr>
      <vt:lpstr>Classification of bones </vt:lpstr>
      <vt:lpstr>Classification of bones </vt:lpstr>
      <vt:lpstr>Types of Joints</vt:lpstr>
      <vt:lpstr>Types of Synovial Joints</vt:lpstr>
      <vt:lpstr>Types of Synovial Joints</vt:lpstr>
      <vt:lpstr>Types of Synovial Joints</vt:lpstr>
      <vt:lpstr>Types of Synovial Joints</vt:lpstr>
      <vt:lpstr>Types of Synovial Joints</vt:lpstr>
      <vt:lpstr>FUNCTINS OF THE SKELETON</vt:lpstr>
      <vt:lpstr>FUNCTINS OF THE SKELETON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Pati</dc:creator>
  <cp:lastModifiedBy>Pati</cp:lastModifiedBy>
  <cp:revision>188</cp:revision>
  <dcterms:created xsi:type="dcterms:W3CDTF">2021-12-07T14:54:42Z</dcterms:created>
  <dcterms:modified xsi:type="dcterms:W3CDTF">2022-04-22T11:10:42Z</dcterms:modified>
</cp:coreProperties>
</file>