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60" r:id="rId3"/>
    <p:sldId id="261" r:id="rId4"/>
    <p:sldId id="262" r:id="rId5"/>
    <p:sldId id="263" r:id="rId6"/>
    <p:sldId id="259" r:id="rId7"/>
    <p:sldId id="264" r:id="rId8"/>
    <p:sldId id="265" r:id="rId9"/>
    <p:sldId id="266" r:id="rId10"/>
    <p:sldId id="267" r:id="rId11"/>
    <p:sldId id="270" r:id="rId12"/>
    <p:sldId id="271" r:id="rId13"/>
    <p:sldId id="272" r:id="rId14"/>
    <p:sldId id="268" r:id="rId15"/>
    <p:sldId id="258" r:id="rId16"/>
    <p:sldId id="25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5AB71-334A-4AE6-B8F7-D934306C1B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F38DA6-8892-4EEB-98F4-8D72C0B8380B}">
      <dgm:prSet/>
      <dgm:spPr/>
      <dgm:t>
        <a:bodyPr/>
        <a:lstStyle/>
        <a:p>
          <a:r>
            <a:rPr lang="pl-PL" b="1" dirty="0" err="1"/>
            <a:t>Symptoms</a:t>
          </a:r>
          <a:r>
            <a:rPr lang="pl-PL" b="1" dirty="0"/>
            <a:t>:</a:t>
          </a:r>
          <a:endParaRPr lang="en-US" dirty="0"/>
        </a:p>
      </dgm:t>
    </dgm:pt>
    <dgm:pt modelId="{6BA2DB4E-F074-48DC-98ED-251668BAF6DC}" type="parTrans" cxnId="{1C1C4F1D-6AA5-4EB9-AA9B-849D2992CC94}">
      <dgm:prSet/>
      <dgm:spPr/>
      <dgm:t>
        <a:bodyPr/>
        <a:lstStyle/>
        <a:p>
          <a:endParaRPr lang="en-US"/>
        </a:p>
      </dgm:t>
    </dgm:pt>
    <dgm:pt modelId="{23EB6E2D-A617-45FB-BC2C-C4B1B1E596F7}" type="sibTrans" cxnId="{1C1C4F1D-6AA5-4EB9-AA9B-849D2992CC94}">
      <dgm:prSet/>
      <dgm:spPr/>
      <dgm:t>
        <a:bodyPr/>
        <a:lstStyle/>
        <a:p>
          <a:endParaRPr lang="en-US"/>
        </a:p>
      </dgm:t>
    </dgm:pt>
    <dgm:pt modelId="{1F43E15B-B9C8-4238-B8C2-EF4A753D939A}">
      <dgm:prSet/>
      <dgm:spPr/>
      <dgm:t>
        <a:bodyPr/>
        <a:lstStyle/>
        <a:p>
          <a:r>
            <a:rPr lang="en-US" dirty="0"/>
            <a:t>Shortness of breath with activity or when lying down</a:t>
          </a:r>
        </a:p>
      </dgm:t>
    </dgm:pt>
    <dgm:pt modelId="{D16BF57F-F254-4F2A-AE3F-B78AE331FBBB}" type="parTrans" cxnId="{CD50439A-B62F-4AA9-942B-D13BD351712D}">
      <dgm:prSet/>
      <dgm:spPr/>
      <dgm:t>
        <a:bodyPr/>
        <a:lstStyle/>
        <a:p>
          <a:endParaRPr lang="en-US"/>
        </a:p>
      </dgm:t>
    </dgm:pt>
    <dgm:pt modelId="{3BA3821B-A2CB-47F3-9029-2E0BB40F33F4}" type="sibTrans" cxnId="{CD50439A-B62F-4AA9-942B-D13BD351712D}">
      <dgm:prSet/>
      <dgm:spPr/>
      <dgm:t>
        <a:bodyPr/>
        <a:lstStyle/>
        <a:p>
          <a:endParaRPr lang="en-US"/>
        </a:p>
      </dgm:t>
    </dgm:pt>
    <dgm:pt modelId="{1109E5E6-4BF3-487D-8B7D-A7C9039FD2DC}">
      <dgm:prSet/>
      <dgm:spPr/>
      <dgm:t>
        <a:bodyPr/>
        <a:lstStyle/>
        <a:p>
          <a:r>
            <a:rPr lang="pl-PL" dirty="0" err="1"/>
            <a:t>Fatigue</a:t>
          </a:r>
          <a:r>
            <a:rPr lang="pl-PL" dirty="0"/>
            <a:t> and </a:t>
          </a:r>
          <a:r>
            <a:rPr lang="pl-PL" dirty="0" err="1"/>
            <a:t>weakness</a:t>
          </a:r>
          <a:endParaRPr lang="en-US" dirty="0"/>
        </a:p>
      </dgm:t>
    </dgm:pt>
    <dgm:pt modelId="{0770F089-330D-4711-859A-4C61A546F536}" type="parTrans" cxnId="{06976224-484C-419E-AF78-BA752A152E66}">
      <dgm:prSet/>
      <dgm:spPr/>
      <dgm:t>
        <a:bodyPr/>
        <a:lstStyle/>
        <a:p>
          <a:endParaRPr lang="en-US"/>
        </a:p>
      </dgm:t>
    </dgm:pt>
    <dgm:pt modelId="{09445733-30F0-40B8-B402-FB64A53DC400}" type="sibTrans" cxnId="{06976224-484C-419E-AF78-BA752A152E66}">
      <dgm:prSet/>
      <dgm:spPr/>
      <dgm:t>
        <a:bodyPr/>
        <a:lstStyle/>
        <a:p>
          <a:endParaRPr lang="en-US"/>
        </a:p>
      </dgm:t>
    </dgm:pt>
    <dgm:pt modelId="{A3473754-AF39-44A2-9E85-EB58F400A2A9}">
      <dgm:prSet/>
      <dgm:spPr/>
      <dgm:t>
        <a:bodyPr/>
        <a:lstStyle/>
        <a:p>
          <a:r>
            <a:rPr lang="en-US" dirty="0"/>
            <a:t>Swelling in the legs, ankles and feet</a:t>
          </a:r>
        </a:p>
      </dgm:t>
    </dgm:pt>
    <dgm:pt modelId="{4AA3F079-635B-4B24-B9EA-9033E4A7DC24}" type="parTrans" cxnId="{025CE765-F298-4E76-B897-6294253A6C07}">
      <dgm:prSet/>
      <dgm:spPr/>
      <dgm:t>
        <a:bodyPr/>
        <a:lstStyle/>
        <a:p>
          <a:endParaRPr lang="en-US"/>
        </a:p>
      </dgm:t>
    </dgm:pt>
    <dgm:pt modelId="{A19AA847-7ADD-497B-99FF-642135AD3AE3}" type="sibTrans" cxnId="{025CE765-F298-4E76-B897-6294253A6C07}">
      <dgm:prSet/>
      <dgm:spPr/>
      <dgm:t>
        <a:bodyPr/>
        <a:lstStyle/>
        <a:p>
          <a:endParaRPr lang="en-US"/>
        </a:p>
      </dgm:t>
    </dgm:pt>
    <dgm:pt modelId="{DAFA18A7-2C0A-49DB-A8ED-5061CB10203E}">
      <dgm:prSet/>
      <dgm:spPr/>
      <dgm:t>
        <a:bodyPr/>
        <a:lstStyle/>
        <a:p>
          <a:r>
            <a:rPr lang="pl-PL" dirty="0" err="1"/>
            <a:t>Rapid</a:t>
          </a:r>
          <a:r>
            <a:rPr lang="pl-PL" dirty="0"/>
            <a:t> </a:t>
          </a:r>
          <a:r>
            <a:rPr lang="pl-PL" dirty="0" err="1"/>
            <a:t>or</a:t>
          </a:r>
          <a:r>
            <a:rPr lang="pl-PL" dirty="0"/>
            <a:t> </a:t>
          </a:r>
          <a:r>
            <a:rPr lang="pl-PL" dirty="0" err="1"/>
            <a:t>irregular</a:t>
          </a:r>
          <a:r>
            <a:rPr lang="pl-PL" dirty="0"/>
            <a:t> </a:t>
          </a:r>
          <a:r>
            <a:rPr lang="pl-PL" dirty="0" err="1"/>
            <a:t>heartbeat</a:t>
          </a:r>
          <a:endParaRPr lang="en-US" dirty="0"/>
        </a:p>
      </dgm:t>
    </dgm:pt>
    <dgm:pt modelId="{A27CB878-2645-4E88-AF39-459A19BCA9E6}" type="parTrans" cxnId="{E10045E3-436D-4E6E-8875-7F27CA120C41}">
      <dgm:prSet/>
      <dgm:spPr/>
      <dgm:t>
        <a:bodyPr/>
        <a:lstStyle/>
        <a:p>
          <a:endParaRPr lang="en-US"/>
        </a:p>
      </dgm:t>
    </dgm:pt>
    <dgm:pt modelId="{FCF9B295-723F-48FD-AFC0-E00B2FB8A2A5}" type="sibTrans" cxnId="{E10045E3-436D-4E6E-8875-7F27CA120C41}">
      <dgm:prSet/>
      <dgm:spPr/>
      <dgm:t>
        <a:bodyPr/>
        <a:lstStyle/>
        <a:p>
          <a:endParaRPr lang="en-US"/>
        </a:p>
      </dgm:t>
    </dgm:pt>
    <dgm:pt modelId="{A62AE518-7041-45BF-8634-40DA888AF560}">
      <dgm:prSet/>
      <dgm:spPr/>
      <dgm:t>
        <a:bodyPr/>
        <a:lstStyle/>
        <a:p>
          <a:r>
            <a:rPr lang="pl-PL" dirty="0" err="1"/>
            <a:t>Reduced</a:t>
          </a:r>
          <a:r>
            <a:rPr lang="pl-PL" dirty="0"/>
            <a:t> </a:t>
          </a:r>
          <a:r>
            <a:rPr lang="pl-PL" dirty="0" err="1"/>
            <a:t>ability</a:t>
          </a:r>
          <a:r>
            <a:rPr lang="pl-PL" dirty="0"/>
            <a:t> to </a:t>
          </a:r>
          <a:r>
            <a:rPr lang="pl-PL" dirty="0" err="1"/>
            <a:t>exercise</a:t>
          </a:r>
          <a:endParaRPr lang="en-US" dirty="0"/>
        </a:p>
      </dgm:t>
    </dgm:pt>
    <dgm:pt modelId="{B0594E21-E000-4550-A022-509EC69A462C}" type="parTrans" cxnId="{A5A78100-CEE3-4EAA-86A3-E0D05A57B68B}">
      <dgm:prSet/>
      <dgm:spPr/>
      <dgm:t>
        <a:bodyPr/>
        <a:lstStyle/>
        <a:p>
          <a:endParaRPr lang="en-US"/>
        </a:p>
      </dgm:t>
    </dgm:pt>
    <dgm:pt modelId="{F6F6F235-F8A3-4F26-B17D-3F0666A2E1C8}" type="sibTrans" cxnId="{A5A78100-CEE3-4EAA-86A3-E0D05A57B68B}">
      <dgm:prSet/>
      <dgm:spPr/>
      <dgm:t>
        <a:bodyPr/>
        <a:lstStyle/>
        <a:p>
          <a:endParaRPr lang="en-US"/>
        </a:p>
      </dgm:t>
    </dgm:pt>
    <dgm:pt modelId="{E3D5FD60-5E91-4F21-8550-D716D0DF74AA}">
      <dgm:prSet/>
      <dgm:spPr/>
      <dgm:t>
        <a:bodyPr/>
        <a:lstStyle/>
        <a:p>
          <a:r>
            <a:rPr lang="pl-PL" dirty="0" err="1"/>
            <a:t>Persistent</a:t>
          </a:r>
          <a:r>
            <a:rPr lang="pl-PL" dirty="0"/>
            <a:t> </a:t>
          </a:r>
          <a:r>
            <a:rPr lang="pl-PL" dirty="0" err="1"/>
            <a:t>cough</a:t>
          </a:r>
          <a:r>
            <a:rPr lang="pl-PL" dirty="0"/>
            <a:t> </a:t>
          </a:r>
          <a:r>
            <a:rPr lang="pl-PL" dirty="0" err="1"/>
            <a:t>or</a:t>
          </a:r>
          <a:r>
            <a:rPr lang="pl-PL" dirty="0"/>
            <a:t> </a:t>
          </a:r>
          <a:r>
            <a:rPr lang="pl-PL" dirty="0" err="1"/>
            <a:t>wheezing</a:t>
          </a:r>
          <a:endParaRPr lang="en-US" dirty="0"/>
        </a:p>
      </dgm:t>
    </dgm:pt>
    <dgm:pt modelId="{7C176DED-EFB5-4815-9CA8-74787635996C}" type="parTrans" cxnId="{50389694-E101-4EE2-9B15-EA82CC00E02F}">
      <dgm:prSet/>
      <dgm:spPr/>
      <dgm:t>
        <a:bodyPr/>
        <a:lstStyle/>
        <a:p>
          <a:endParaRPr lang="en-US"/>
        </a:p>
      </dgm:t>
    </dgm:pt>
    <dgm:pt modelId="{90B2FE4E-1A4B-4AA0-BA66-42FDEB971842}" type="sibTrans" cxnId="{50389694-E101-4EE2-9B15-EA82CC00E02F}">
      <dgm:prSet/>
      <dgm:spPr/>
      <dgm:t>
        <a:bodyPr/>
        <a:lstStyle/>
        <a:p>
          <a:endParaRPr lang="en-US"/>
        </a:p>
      </dgm:t>
    </dgm:pt>
    <dgm:pt modelId="{AFA28D6D-D1AF-4DF6-923C-CDE4914AE81A}">
      <dgm:prSet/>
      <dgm:spPr/>
      <dgm:t>
        <a:bodyPr/>
        <a:lstStyle/>
        <a:p>
          <a:r>
            <a:rPr lang="pl-PL" dirty="0" err="1"/>
            <a:t>Rapid</a:t>
          </a:r>
          <a:r>
            <a:rPr lang="pl-PL" dirty="0"/>
            <a:t> </a:t>
          </a:r>
          <a:r>
            <a:rPr lang="pl-PL" dirty="0" err="1"/>
            <a:t>weight</a:t>
          </a:r>
          <a:r>
            <a:rPr lang="pl-PL" dirty="0"/>
            <a:t> </a:t>
          </a:r>
          <a:r>
            <a:rPr lang="pl-PL" dirty="0" err="1"/>
            <a:t>gain</a:t>
          </a:r>
          <a:endParaRPr lang="en-US" dirty="0"/>
        </a:p>
      </dgm:t>
    </dgm:pt>
    <dgm:pt modelId="{C2CDE68A-0BFE-4D68-B971-3B31709E3C8A}" type="parTrans" cxnId="{69583F99-6FB3-45BF-868B-FF14EA39F191}">
      <dgm:prSet/>
      <dgm:spPr/>
      <dgm:t>
        <a:bodyPr/>
        <a:lstStyle/>
        <a:p>
          <a:endParaRPr lang="en-US"/>
        </a:p>
      </dgm:t>
    </dgm:pt>
    <dgm:pt modelId="{AA8F0B9F-6700-4039-8264-0DE157A535EA}" type="sibTrans" cxnId="{69583F99-6FB3-45BF-868B-FF14EA39F191}">
      <dgm:prSet/>
      <dgm:spPr/>
      <dgm:t>
        <a:bodyPr/>
        <a:lstStyle/>
        <a:p>
          <a:endParaRPr lang="en-US"/>
        </a:p>
      </dgm:t>
    </dgm:pt>
    <dgm:pt modelId="{A0466CBC-058B-41A4-A867-3CFE60EDA953}" type="pres">
      <dgm:prSet presAssocID="{03F5AB71-334A-4AE6-B8F7-D934306C1BEA}" presName="linear" presStyleCnt="0">
        <dgm:presLayoutVars>
          <dgm:animLvl val="lvl"/>
          <dgm:resizeHandles val="exact"/>
        </dgm:presLayoutVars>
      </dgm:prSet>
      <dgm:spPr/>
    </dgm:pt>
    <dgm:pt modelId="{F9C3E232-2074-4EA8-85E5-E2C5A6B9F454}" type="pres">
      <dgm:prSet presAssocID="{DAF38DA6-8892-4EEB-98F4-8D72C0B8380B}" presName="parentText" presStyleLbl="node1" presStyleIdx="0" presStyleCnt="8">
        <dgm:presLayoutVars>
          <dgm:chMax val="0"/>
          <dgm:bulletEnabled val="1"/>
        </dgm:presLayoutVars>
      </dgm:prSet>
      <dgm:spPr/>
    </dgm:pt>
    <dgm:pt modelId="{F01A3C1C-1290-40A0-A006-B36266D0CE6F}" type="pres">
      <dgm:prSet presAssocID="{23EB6E2D-A617-45FB-BC2C-C4B1B1E596F7}" presName="spacer" presStyleCnt="0"/>
      <dgm:spPr/>
    </dgm:pt>
    <dgm:pt modelId="{ACD4EC8E-1EDA-4421-BCD3-115580D8AF43}" type="pres">
      <dgm:prSet presAssocID="{1F43E15B-B9C8-4238-B8C2-EF4A753D939A}" presName="parentText" presStyleLbl="node1" presStyleIdx="1" presStyleCnt="8">
        <dgm:presLayoutVars>
          <dgm:chMax val="0"/>
          <dgm:bulletEnabled val="1"/>
        </dgm:presLayoutVars>
      </dgm:prSet>
      <dgm:spPr/>
    </dgm:pt>
    <dgm:pt modelId="{721EE0F6-E969-4BD5-BC40-E493808BCA56}" type="pres">
      <dgm:prSet presAssocID="{3BA3821B-A2CB-47F3-9029-2E0BB40F33F4}" presName="spacer" presStyleCnt="0"/>
      <dgm:spPr/>
    </dgm:pt>
    <dgm:pt modelId="{84B1F2AB-6779-4CB6-ACDC-DB2F316ABADD}" type="pres">
      <dgm:prSet presAssocID="{1109E5E6-4BF3-487D-8B7D-A7C9039FD2DC}" presName="parentText" presStyleLbl="node1" presStyleIdx="2" presStyleCnt="8">
        <dgm:presLayoutVars>
          <dgm:chMax val="0"/>
          <dgm:bulletEnabled val="1"/>
        </dgm:presLayoutVars>
      </dgm:prSet>
      <dgm:spPr/>
    </dgm:pt>
    <dgm:pt modelId="{600D8583-F64B-43FA-98D1-EF6327452E44}" type="pres">
      <dgm:prSet presAssocID="{09445733-30F0-40B8-B402-FB64A53DC400}" presName="spacer" presStyleCnt="0"/>
      <dgm:spPr/>
    </dgm:pt>
    <dgm:pt modelId="{0FC9B5E3-E151-49A2-AEE6-D906C37CD249}" type="pres">
      <dgm:prSet presAssocID="{A3473754-AF39-44A2-9E85-EB58F400A2A9}" presName="parentText" presStyleLbl="node1" presStyleIdx="3" presStyleCnt="8">
        <dgm:presLayoutVars>
          <dgm:chMax val="0"/>
          <dgm:bulletEnabled val="1"/>
        </dgm:presLayoutVars>
      </dgm:prSet>
      <dgm:spPr/>
    </dgm:pt>
    <dgm:pt modelId="{81AD93AD-1CEC-46D4-828F-1964CF1A84F3}" type="pres">
      <dgm:prSet presAssocID="{A19AA847-7ADD-497B-99FF-642135AD3AE3}" presName="spacer" presStyleCnt="0"/>
      <dgm:spPr/>
    </dgm:pt>
    <dgm:pt modelId="{57E73A39-B2E1-4E39-BDEC-C882B2748A6E}" type="pres">
      <dgm:prSet presAssocID="{DAFA18A7-2C0A-49DB-A8ED-5061CB10203E}" presName="parentText" presStyleLbl="node1" presStyleIdx="4" presStyleCnt="8">
        <dgm:presLayoutVars>
          <dgm:chMax val="0"/>
          <dgm:bulletEnabled val="1"/>
        </dgm:presLayoutVars>
      </dgm:prSet>
      <dgm:spPr/>
    </dgm:pt>
    <dgm:pt modelId="{200170BE-14C8-4C94-92A6-A2FB94B9D94E}" type="pres">
      <dgm:prSet presAssocID="{FCF9B295-723F-48FD-AFC0-E00B2FB8A2A5}" presName="spacer" presStyleCnt="0"/>
      <dgm:spPr/>
    </dgm:pt>
    <dgm:pt modelId="{B01DBF14-C59A-4A8B-A79E-12F74480A804}" type="pres">
      <dgm:prSet presAssocID="{A62AE518-7041-45BF-8634-40DA888AF560}" presName="parentText" presStyleLbl="node1" presStyleIdx="5" presStyleCnt="8">
        <dgm:presLayoutVars>
          <dgm:chMax val="0"/>
          <dgm:bulletEnabled val="1"/>
        </dgm:presLayoutVars>
      </dgm:prSet>
      <dgm:spPr/>
    </dgm:pt>
    <dgm:pt modelId="{3D09C350-D11E-44E9-9BB3-3AAC7F78C1FD}" type="pres">
      <dgm:prSet presAssocID="{F6F6F235-F8A3-4F26-B17D-3F0666A2E1C8}" presName="spacer" presStyleCnt="0"/>
      <dgm:spPr/>
    </dgm:pt>
    <dgm:pt modelId="{C5EFFD8C-88CC-4635-BCAB-2A29E616FDB4}" type="pres">
      <dgm:prSet presAssocID="{E3D5FD60-5E91-4F21-8550-D716D0DF74AA}" presName="parentText" presStyleLbl="node1" presStyleIdx="6" presStyleCnt="8">
        <dgm:presLayoutVars>
          <dgm:chMax val="0"/>
          <dgm:bulletEnabled val="1"/>
        </dgm:presLayoutVars>
      </dgm:prSet>
      <dgm:spPr/>
    </dgm:pt>
    <dgm:pt modelId="{5BFCAA10-7D94-480C-BEC6-EA5AE5F102E2}" type="pres">
      <dgm:prSet presAssocID="{90B2FE4E-1A4B-4AA0-BA66-42FDEB971842}" presName="spacer" presStyleCnt="0"/>
      <dgm:spPr/>
    </dgm:pt>
    <dgm:pt modelId="{3FA75056-7B7E-4876-9AB6-315EEEAA80E5}" type="pres">
      <dgm:prSet presAssocID="{AFA28D6D-D1AF-4DF6-923C-CDE4914AE81A}" presName="parentText" presStyleLbl="node1" presStyleIdx="7" presStyleCnt="8">
        <dgm:presLayoutVars>
          <dgm:chMax val="0"/>
          <dgm:bulletEnabled val="1"/>
        </dgm:presLayoutVars>
      </dgm:prSet>
      <dgm:spPr/>
    </dgm:pt>
  </dgm:ptLst>
  <dgm:cxnLst>
    <dgm:cxn modelId="{A5A78100-CEE3-4EAA-86A3-E0D05A57B68B}" srcId="{03F5AB71-334A-4AE6-B8F7-D934306C1BEA}" destId="{A62AE518-7041-45BF-8634-40DA888AF560}" srcOrd="5" destOrd="0" parTransId="{B0594E21-E000-4550-A022-509EC69A462C}" sibTransId="{F6F6F235-F8A3-4F26-B17D-3F0666A2E1C8}"/>
    <dgm:cxn modelId="{1D00C308-0009-4DB0-8DAD-2441B0F7581C}" type="presOf" srcId="{A62AE518-7041-45BF-8634-40DA888AF560}" destId="{B01DBF14-C59A-4A8B-A79E-12F74480A804}" srcOrd="0" destOrd="0" presId="urn:microsoft.com/office/officeart/2005/8/layout/vList2"/>
    <dgm:cxn modelId="{31E2A50B-46C9-4B4C-9DB0-94BA1B164298}" type="presOf" srcId="{DAF38DA6-8892-4EEB-98F4-8D72C0B8380B}" destId="{F9C3E232-2074-4EA8-85E5-E2C5A6B9F454}" srcOrd="0" destOrd="0" presId="urn:microsoft.com/office/officeart/2005/8/layout/vList2"/>
    <dgm:cxn modelId="{3F4AC111-1403-4273-909B-C5FB835296BD}" type="presOf" srcId="{1F43E15B-B9C8-4238-B8C2-EF4A753D939A}" destId="{ACD4EC8E-1EDA-4421-BCD3-115580D8AF43}" srcOrd="0" destOrd="0" presId="urn:microsoft.com/office/officeart/2005/8/layout/vList2"/>
    <dgm:cxn modelId="{1C1C4F1D-6AA5-4EB9-AA9B-849D2992CC94}" srcId="{03F5AB71-334A-4AE6-B8F7-D934306C1BEA}" destId="{DAF38DA6-8892-4EEB-98F4-8D72C0B8380B}" srcOrd="0" destOrd="0" parTransId="{6BA2DB4E-F074-48DC-98ED-251668BAF6DC}" sibTransId="{23EB6E2D-A617-45FB-BC2C-C4B1B1E596F7}"/>
    <dgm:cxn modelId="{06976224-484C-419E-AF78-BA752A152E66}" srcId="{03F5AB71-334A-4AE6-B8F7-D934306C1BEA}" destId="{1109E5E6-4BF3-487D-8B7D-A7C9039FD2DC}" srcOrd="2" destOrd="0" parTransId="{0770F089-330D-4711-859A-4C61A546F536}" sibTransId="{09445733-30F0-40B8-B402-FB64A53DC400}"/>
    <dgm:cxn modelId="{C5AA295D-49D2-47FD-BBE6-C76D8AA318A6}" type="presOf" srcId="{E3D5FD60-5E91-4F21-8550-D716D0DF74AA}" destId="{C5EFFD8C-88CC-4635-BCAB-2A29E616FDB4}" srcOrd="0" destOrd="0" presId="urn:microsoft.com/office/officeart/2005/8/layout/vList2"/>
    <dgm:cxn modelId="{025CE765-F298-4E76-B897-6294253A6C07}" srcId="{03F5AB71-334A-4AE6-B8F7-D934306C1BEA}" destId="{A3473754-AF39-44A2-9E85-EB58F400A2A9}" srcOrd="3" destOrd="0" parTransId="{4AA3F079-635B-4B24-B9EA-9033E4A7DC24}" sibTransId="{A19AA847-7ADD-497B-99FF-642135AD3AE3}"/>
    <dgm:cxn modelId="{46DC2983-7D44-4E1D-87B8-92BBF96C94B2}" type="presOf" srcId="{1109E5E6-4BF3-487D-8B7D-A7C9039FD2DC}" destId="{84B1F2AB-6779-4CB6-ACDC-DB2F316ABADD}" srcOrd="0" destOrd="0" presId="urn:microsoft.com/office/officeart/2005/8/layout/vList2"/>
    <dgm:cxn modelId="{50389694-E101-4EE2-9B15-EA82CC00E02F}" srcId="{03F5AB71-334A-4AE6-B8F7-D934306C1BEA}" destId="{E3D5FD60-5E91-4F21-8550-D716D0DF74AA}" srcOrd="6" destOrd="0" parTransId="{7C176DED-EFB5-4815-9CA8-74787635996C}" sibTransId="{90B2FE4E-1A4B-4AA0-BA66-42FDEB971842}"/>
    <dgm:cxn modelId="{69583F99-6FB3-45BF-868B-FF14EA39F191}" srcId="{03F5AB71-334A-4AE6-B8F7-D934306C1BEA}" destId="{AFA28D6D-D1AF-4DF6-923C-CDE4914AE81A}" srcOrd="7" destOrd="0" parTransId="{C2CDE68A-0BFE-4D68-B971-3B31709E3C8A}" sibTransId="{AA8F0B9F-6700-4039-8264-0DE157A535EA}"/>
    <dgm:cxn modelId="{CD50439A-B62F-4AA9-942B-D13BD351712D}" srcId="{03F5AB71-334A-4AE6-B8F7-D934306C1BEA}" destId="{1F43E15B-B9C8-4238-B8C2-EF4A753D939A}" srcOrd="1" destOrd="0" parTransId="{D16BF57F-F254-4F2A-AE3F-B78AE331FBBB}" sibTransId="{3BA3821B-A2CB-47F3-9029-2E0BB40F33F4}"/>
    <dgm:cxn modelId="{EFA3FA9C-A476-4840-88E5-F200DAED2794}" type="presOf" srcId="{AFA28D6D-D1AF-4DF6-923C-CDE4914AE81A}" destId="{3FA75056-7B7E-4876-9AB6-315EEEAA80E5}" srcOrd="0" destOrd="0" presId="urn:microsoft.com/office/officeart/2005/8/layout/vList2"/>
    <dgm:cxn modelId="{42850FB0-202E-4E2A-9482-C97273FD0952}" type="presOf" srcId="{A3473754-AF39-44A2-9E85-EB58F400A2A9}" destId="{0FC9B5E3-E151-49A2-AEE6-D906C37CD249}" srcOrd="0" destOrd="0" presId="urn:microsoft.com/office/officeart/2005/8/layout/vList2"/>
    <dgm:cxn modelId="{59429CCB-A623-4CE3-9862-D9E9D396271E}" type="presOf" srcId="{DAFA18A7-2C0A-49DB-A8ED-5061CB10203E}" destId="{57E73A39-B2E1-4E39-BDEC-C882B2748A6E}" srcOrd="0" destOrd="0" presId="urn:microsoft.com/office/officeart/2005/8/layout/vList2"/>
    <dgm:cxn modelId="{B8A268DB-70D6-4E7C-BE5B-8DF5849DA68C}" type="presOf" srcId="{03F5AB71-334A-4AE6-B8F7-D934306C1BEA}" destId="{A0466CBC-058B-41A4-A867-3CFE60EDA953}" srcOrd="0" destOrd="0" presId="urn:microsoft.com/office/officeart/2005/8/layout/vList2"/>
    <dgm:cxn modelId="{E10045E3-436D-4E6E-8875-7F27CA120C41}" srcId="{03F5AB71-334A-4AE6-B8F7-D934306C1BEA}" destId="{DAFA18A7-2C0A-49DB-A8ED-5061CB10203E}" srcOrd="4" destOrd="0" parTransId="{A27CB878-2645-4E88-AF39-459A19BCA9E6}" sibTransId="{FCF9B295-723F-48FD-AFC0-E00B2FB8A2A5}"/>
    <dgm:cxn modelId="{780F78CA-B645-4B87-8ECF-CE1D3CB0B25B}" type="presParOf" srcId="{A0466CBC-058B-41A4-A867-3CFE60EDA953}" destId="{F9C3E232-2074-4EA8-85E5-E2C5A6B9F454}" srcOrd="0" destOrd="0" presId="urn:microsoft.com/office/officeart/2005/8/layout/vList2"/>
    <dgm:cxn modelId="{7522EA47-13B1-4030-82A9-34D370860160}" type="presParOf" srcId="{A0466CBC-058B-41A4-A867-3CFE60EDA953}" destId="{F01A3C1C-1290-40A0-A006-B36266D0CE6F}" srcOrd="1" destOrd="0" presId="urn:microsoft.com/office/officeart/2005/8/layout/vList2"/>
    <dgm:cxn modelId="{D80B826A-CB57-4999-981D-8AFF9EA65EB8}" type="presParOf" srcId="{A0466CBC-058B-41A4-A867-3CFE60EDA953}" destId="{ACD4EC8E-1EDA-4421-BCD3-115580D8AF43}" srcOrd="2" destOrd="0" presId="urn:microsoft.com/office/officeart/2005/8/layout/vList2"/>
    <dgm:cxn modelId="{4D93684D-8CE5-4688-BF61-F124CDFD6C9C}" type="presParOf" srcId="{A0466CBC-058B-41A4-A867-3CFE60EDA953}" destId="{721EE0F6-E969-4BD5-BC40-E493808BCA56}" srcOrd="3" destOrd="0" presId="urn:microsoft.com/office/officeart/2005/8/layout/vList2"/>
    <dgm:cxn modelId="{5D67735F-3DD8-4305-8E56-9514C386F1A8}" type="presParOf" srcId="{A0466CBC-058B-41A4-A867-3CFE60EDA953}" destId="{84B1F2AB-6779-4CB6-ACDC-DB2F316ABADD}" srcOrd="4" destOrd="0" presId="urn:microsoft.com/office/officeart/2005/8/layout/vList2"/>
    <dgm:cxn modelId="{6A48F2B4-BB5E-4100-86EC-A3F4CDC1135D}" type="presParOf" srcId="{A0466CBC-058B-41A4-A867-3CFE60EDA953}" destId="{600D8583-F64B-43FA-98D1-EF6327452E44}" srcOrd="5" destOrd="0" presId="urn:microsoft.com/office/officeart/2005/8/layout/vList2"/>
    <dgm:cxn modelId="{855106B2-5561-4338-9460-E4FEE431F064}" type="presParOf" srcId="{A0466CBC-058B-41A4-A867-3CFE60EDA953}" destId="{0FC9B5E3-E151-49A2-AEE6-D906C37CD249}" srcOrd="6" destOrd="0" presId="urn:microsoft.com/office/officeart/2005/8/layout/vList2"/>
    <dgm:cxn modelId="{1EC2E88C-8733-4D99-A730-CFBB3FC99842}" type="presParOf" srcId="{A0466CBC-058B-41A4-A867-3CFE60EDA953}" destId="{81AD93AD-1CEC-46D4-828F-1964CF1A84F3}" srcOrd="7" destOrd="0" presId="urn:microsoft.com/office/officeart/2005/8/layout/vList2"/>
    <dgm:cxn modelId="{1FB82C8D-777B-43C1-A3F7-CC3A9B298BBE}" type="presParOf" srcId="{A0466CBC-058B-41A4-A867-3CFE60EDA953}" destId="{57E73A39-B2E1-4E39-BDEC-C882B2748A6E}" srcOrd="8" destOrd="0" presId="urn:microsoft.com/office/officeart/2005/8/layout/vList2"/>
    <dgm:cxn modelId="{FBA14C9E-6730-41C5-B798-884D3C4DFB8A}" type="presParOf" srcId="{A0466CBC-058B-41A4-A867-3CFE60EDA953}" destId="{200170BE-14C8-4C94-92A6-A2FB94B9D94E}" srcOrd="9" destOrd="0" presId="urn:microsoft.com/office/officeart/2005/8/layout/vList2"/>
    <dgm:cxn modelId="{6512340E-0D94-45E2-8BA7-5B7057C219F7}" type="presParOf" srcId="{A0466CBC-058B-41A4-A867-3CFE60EDA953}" destId="{B01DBF14-C59A-4A8B-A79E-12F74480A804}" srcOrd="10" destOrd="0" presId="urn:microsoft.com/office/officeart/2005/8/layout/vList2"/>
    <dgm:cxn modelId="{9963779B-86D9-4F30-B7D5-C5E7C09BAD3E}" type="presParOf" srcId="{A0466CBC-058B-41A4-A867-3CFE60EDA953}" destId="{3D09C350-D11E-44E9-9BB3-3AAC7F78C1FD}" srcOrd="11" destOrd="0" presId="urn:microsoft.com/office/officeart/2005/8/layout/vList2"/>
    <dgm:cxn modelId="{1A62128C-E8D8-44AD-BD65-1F501EE71472}" type="presParOf" srcId="{A0466CBC-058B-41A4-A867-3CFE60EDA953}" destId="{C5EFFD8C-88CC-4635-BCAB-2A29E616FDB4}" srcOrd="12" destOrd="0" presId="urn:microsoft.com/office/officeart/2005/8/layout/vList2"/>
    <dgm:cxn modelId="{29049C2A-FE5D-4B76-9740-BA6D889E4E89}" type="presParOf" srcId="{A0466CBC-058B-41A4-A867-3CFE60EDA953}" destId="{5BFCAA10-7D94-480C-BEC6-EA5AE5F102E2}" srcOrd="13" destOrd="0" presId="urn:microsoft.com/office/officeart/2005/8/layout/vList2"/>
    <dgm:cxn modelId="{8C972D07-FA95-419A-97EF-3E55BC6DEF5B}" type="presParOf" srcId="{A0466CBC-058B-41A4-A867-3CFE60EDA953}" destId="{3FA75056-7B7E-4876-9AB6-315EEEAA80E5}"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3E232-2074-4EA8-85E5-E2C5A6B9F454}">
      <dsp:nvSpPr>
        <dsp:cNvPr id="0" name=""/>
        <dsp:cNvSpPr/>
      </dsp:nvSpPr>
      <dsp:spPr>
        <a:xfrm>
          <a:off x="0" y="170100"/>
          <a:ext cx="5451259"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b="1" kern="1200" dirty="0" err="1"/>
            <a:t>Symptoms</a:t>
          </a:r>
          <a:r>
            <a:rPr lang="pl-PL" sz="1700" b="1" kern="1200" dirty="0"/>
            <a:t>:</a:t>
          </a:r>
          <a:endParaRPr lang="en-US" sz="1700" kern="1200" dirty="0"/>
        </a:p>
      </dsp:txBody>
      <dsp:txXfrm>
        <a:off x="19904" y="190004"/>
        <a:ext cx="5411451" cy="367937"/>
      </dsp:txXfrm>
    </dsp:sp>
    <dsp:sp modelId="{ACD4EC8E-1EDA-4421-BCD3-115580D8AF43}">
      <dsp:nvSpPr>
        <dsp:cNvPr id="0" name=""/>
        <dsp:cNvSpPr/>
      </dsp:nvSpPr>
      <dsp:spPr>
        <a:xfrm>
          <a:off x="0" y="626806"/>
          <a:ext cx="5451259"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Shortness of breath with activity or when lying down</a:t>
          </a:r>
        </a:p>
      </dsp:txBody>
      <dsp:txXfrm>
        <a:off x="19904" y="646710"/>
        <a:ext cx="5411451" cy="367937"/>
      </dsp:txXfrm>
    </dsp:sp>
    <dsp:sp modelId="{84B1F2AB-6779-4CB6-ACDC-DB2F316ABADD}">
      <dsp:nvSpPr>
        <dsp:cNvPr id="0" name=""/>
        <dsp:cNvSpPr/>
      </dsp:nvSpPr>
      <dsp:spPr>
        <a:xfrm>
          <a:off x="0" y="1083511"/>
          <a:ext cx="5451259"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err="1"/>
            <a:t>Fatigue</a:t>
          </a:r>
          <a:r>
            <a:rPr lang="pl-PL" sz="1700" kern="1200" dirty="0"/>
            <a:t> and </a:t>
          </a:r>
          <a:r>
            <a:rPr lang="pl-PL" sz="1700" kern="1200" dirty="0" err="1"/>
            <a:t>weakness</a:t>
          </a:r>
          <a:endParaRPr lang="en-US" sz="1700" kern="1200" dirty="0"/>
        </a:p>
      </dsp:txBody>
      <dsp:txXfrm>
        <a:off x="19904" y="1103415"/>
        <a:ext cx="5411451" cy="367937"/>
      </dsp:txXfrm>
    </dsp:sp>
    <dsp:sp modelId="{0FC9B5E3-E151-49A2-AEE6-D906C37CD249}">
      <dsp:nvSpPr>
        <dsp:cNvPr id="0" name=""/>
        <dsp:cNvSpPr/>
      </dsp:nvSpPr>
      <dsp:spPr>
        <a:xfrm>
          <a:off x="0" y="1540216"/>
          <a:ext cx="5451259"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Swelling in the legs, ankles and feet</a:t>
          </a:r>
        </a:p>
      </dsp:txBody>
      <dsp:txXfrm>
        <a:off x="19904" y="1560120"/>
        <a:ext cx="5411451" cy="367937"/>
      </dsp:txXfrm>
    </dsp:sp>
    <dsp:sp modelId="{57E73A39-B2E1-4E39-BDEC-C882B2748A6E}">
      <dsp:nvSpPr>
        <dsp:cNvPr id="0" name=""/>
        <dsp:cNvSpPr/>
      </dsp:nvSpPr>
      <dsp:spPr>
        <a:xfrm>
          <a:off x="0" y="1996921"/>
          <a:ext cx="5451259"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err="1"/>
            <a:t>Rapid</a:t>
          </a:r>
          <a:r>
            <a:rPr lang="pl-PL" sz="1700" kern="1200" dirty="0"/>
            <a:t> </a:t>
          </a:r>
          <a:r>
            <a:rPr lang="pl-PL" sz="1700" kern="1200" dirty="0" err="1"/>
            <a:t>or</a:t>
          </a:r>
          <a:r>
            <a:rPr lang="pl-PL" sz="1700" kern="1200" dirty="0"/>
            <a:t> </a:t>
          </a:r>
          <a:r>
            <a:rPr lang="pl-PL" sz="1700" kern="1200" dirty="0" err="1"/>
            <a:t>irregular</a:t>
          </a:r>
          <a:r>
            <a:rPr lang="pl-PL" sz="1700" kern="1200" dirty="0"/>
            <a:t> </a:t>
          </a:r>
          <a:r>
            <a:rPr lang="pl-PL" sz="1700" kern="1200" dirty="0" err="1"/>
            <a:t>heartbeat</a:t>
          </a:r>
          <a:endParaRPr lang="en-US" sz="1700" kern="1200" dirty="0"/>
        </a:p>
      </dsp:txBody>
      <dsp:txXfrm>
        <a:off x="19904" y="2016825"/>
        <a:ext cx="5411451" cy="367937"/>
      </dsp:txXfrm>
    </dsp:sp>
    <dsp:sp modelId="{B01DBF14-C59A-4A8B-A79E-12F74480A804}">
      <dsp:nvSpPr>
        <dsp:cNvPr id="0" name=""/>
        <dsp:cNvSpPr/>
      </dsp:nvSpPr>
      <dsp:spPr>
        <a:xfrm>
          <a:off x="0" y="2453626"/>
          <a:ext cx="5451259"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err="1"/>
            <a:t>Reduced</a:t>
          </a:r>
          <a:r>
            <a:rPr lang="pl-PL" sz="1700" kern="1200" dirty="0"/>
            <a:t> </a:t>
          </a:r>
          <a:r>
            <a:rPr lang="pl-PL" sz="1700" kern="1200" dirty="0" err="1"/>
            <a:t>ability</a:t>
          </a:r>
          <a:r>
            <a:rPr lang="pl-PL" sz="1700" kern="1200" dirty="0"/>
            <a:t> to </a:t>
          </a:r>
          <a:r>
            <a:rPr lang="pl-PL" sz="1700" kern="1200" dirty="0" err="1"/>
            <a:t>exercise</a:t>
          </a:r>
          <a:endParaRPr lang="en-US" sz="1700" kern="1200" dirty="0"/>
        </a:p>
      </dsp:txBody>
      <dsp:txXfrm>
        <a:off x="19904" y="2473530"/>
        <a:ext cx="5411451" cy="367937"/>
      </dsp:txXfrm>
    </dsp:sp>
    <dsp:sp modelId="{C5EFFD8C-88CC-4635-BCAB-2A29E616FDB4}">
      <dsp:nvSpPr>
        <dsp:cNvPr id="0" name=""/>
        <dsp:cNvSpPr/>
      </dsp:nvSpPr>
      <dsp:spPr>
        <a:xfrm>
          <a:off x="0" y="2910331"/>
          <a:ext cx="5451259"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err="1"/>
            <a:t>Persistent</a:t>
          </a:r>
          <a:r>
            <a:rPr lang="pl-PL" sz="1700" kern="1200" dirty="0"/>
            <a:t> </a:t>
          </a:r>
          <a:r>
            <a:rPr lang="pl-PL" sz="1700" kern="1200" dirty="0" err="1"/>
            <a:t>cough</a:t>
          </a:r>
          <a:r>
            <a:rPr lang="pl-PL" sz="1700" kern="1200" dirty="0"/>
            <a:t> </a:t>
          </a:r>
          <a:r>
            <a:rPr lang="pl-PL" sz="1700" kern="1200" dirty="0" err="1"/>
            <a:t>or</a:t>
          </a:r>
          <a:r>
            <a:rPr lang="pl-PL" sz="1700" kern="1200" dirty="0"/>
            <a:t> </a:t>
          </a:r>
          <a:r>
            <a:rPr lang="pl-PL" sz="1700" kern="1200" dirty="0" err="1"/>
            <a:t>wheezing</a:t>
          </a:r>
          <a:endParaRPr lang="en-US" sz="1700" kern="1200" dirty="0"/>
        </a:p>
      </dsp:txBody>
      <dsp:txXfrm>
        <a:off x="19904" y="2930235"/>
        <a:ext cx="5411451" cy="367937"/>
      </dsp:txXfrm>
    </dsp:sp>
    <dsp:sp modelId="{3FA75056-7B7E-4876-9AB6-315EEEAA80E5}">
      <dsp:nvSpPr>
        <dsp:cNvPr id="0" name=""/>
        <dsp:cNvSpPr/>
      </dsp:nvSpPr>
      <dsp:spPr>
        <a:xfrm>
          <a:off x="0" y="3367036"/>
          <a:ext cx="5451259"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err="1"/>
            <a:t>Rapid</a:t>
          </a:r>
          <a:r>
            <a:rPr lang="pl-PL" sz="1700" kern="1200" dirty="0"/>
            <a:t> </a:t>
          </a:r>
          <a:r>
            <a:rPr lang="pl-PL" sz="1700" kern="1200" dirty="0" err="1"/>
            <a:t>weight</a:t>
          </a:r>
          <a:r>
            <a:rPr lang="pl-PL" sz="1700" kern="1200" dirty="0"/>
            <a:t> </a:t>
          </a:r>
          <a:r>
            <a:rPr lang="pl-PL" sz="1700" kern="1200" dirty="0" err="1"/>
            <a:t>gain</a:t>
          </a:r>
          <a:endParaRPr lang="en-US" sz="1700" kern="1200" dirty="0"/>
        </a:p>
      </dsp:txBody>
      <dsp:txXfrm>
        <a:off x="19904" y="3386940"/>
        <a:ext cx="5411451"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11/18/2022</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13600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11/18/2022</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968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11/18/2022</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96142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11/18/2022</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474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11/18/2022</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78897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11/18/2022</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84089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11/18/2022</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4215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11/18/2022</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08127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11/18/2022</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9633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11/18/2022</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53268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11/18/2022</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9655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11/18/2022</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14174505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0" r:id="rId6"/>
    <p:sldLayoutId id="2147483726" r:id="rId7"/>
    <p:sldLayoutId id="2147483727" r:id="rId8"/>
    <p:sldLayoutId id="2147483728" r:id="rId9"/>
    <p:sldLayoutId id="2147483729" r:id="rId10"/>
    <p:sldLayoutId id="2147483731"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hajournals.org/doi/10.1161/CIR.0000000000000663" TargetMode="External"/><Relationship Id="rId7" Type="http://schemas.openxmlformats.org/officeDocument/2006/relationships/hyperlink" Target="https://www.mayoclinic.org/diseases-conditions/heart-failure/symptoms-causes/syc-20373142" TargetMode="External"/><Relationship Id="rId2" Type="http://schemas.openxmlformats.org/officeDocument/2006/relationships/hyperlink" Target="https://www.ncbi.nlm.nih.gov/pmc/articles/PMC8445013/" TargetMode="External"/><Relationship Id="rId1" Type="http://schemas.openxmlformats.org/officeDocument/2006/relationships/slideLayout" Target="../slideLayouts/slideLayout2.xml"/><Relationship Id="rId6" Type="http://schemas.openxmlformats.org/officeDocument/2006/relationships/hyperlink" Target="https://www.nature.com/articles/s41569-021-00611-7#Sec1" TargetMode="External"/><Relationship Id="rId5" Type="http://schemas.openxmlformats.org/officeDocument/2006/relationships/hyperlink" Target="https://journals.viamedica.pl/kardiologia_polska/article/view/KP.a2021.0066/63478" TargetMode="External"/><Relationship Id="rId4" Type="http://schemas.openxmlformats.org/officeDocument/2006/relationships/hyperlink" Target="https://www.ncbi.nlm.nih.gov/pmc/articles/PMC795338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6F4257-8A8B-4687-A362-2FB0FD59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1B8C1AD-4C0C-D4C8-CC31-40094932FB54}"/>
              </a:ext>
            </a:extLst>
          </p:cNvPr>
          <p:cNvSpPr>
            <a:spLocks noGrp="1"/>
          </p:cNvSpPr>
          <p:nvPr>
            <p:ph type="ctrTitle"/>
          </p:nvPr>
        </p:nvSpPr>
        <p:spPr>
          <a:xfrm>
            <a:off x="0" y="0"/>
            <a:ext cx="5215672" cy="1867711"/>
          </a:xfrm>
        </p:spPr>
        <p:txBody>
          <a:bodyPr>
            <a:normAutofit/>
          </a:bodyPr>
          <a:lstStyle/>
          <a:p>
            <a:pPr algn="ctr"/>
            <a:r>
              <a:rPr lang="pl-PL" dirty="0" err="1"/>
              <a:t>Cardiac</a:t>
            </a:r>
            <a:r>
              <a:rPr lang="pl-PL" dirty="0"/>
              <a:t> </a:t>
            </a:r>
            <a:r>
              <a:rPr lang="pl-PL" dirty="0" err="1"/>
              <a:t>rehabilitation</a:t>
            </a:r>
            <a:endParaRPr lang="pl-PL" dirty="0"/>
          </a:p>
        </p:txBody>
      </p:sp>
      <p:sp>
        <p:nvSpPr>
          <p:cNvPr id="3" name="Podtytuł 2">
            <a:extLst>
              <a:ext uri="{FF2B5EF4-FFF2-40B4-BE49-F238E27FC236}">
                <a16:creationId xmlns:a16="http://schemas.microsoft.com/office/drawing/2014/main" id="{B6EE66B1-366C-9010-F748-EE3BB64A122F}"/>
              </a:ext>
            </a:extLst>
          </p:cNvPr>
          <p:cNvSpPr>
            <a:spLocks noGrp="1"/>
          </p:cNvSpPr>
          <p:nvPr>
            <p:ph type="subTitle" idx="1"/>
          </p:nvPr>
        </p:nvSpPr>
        <p:spPr>
          <a:xfrm>
            <a:off x="992020" y="2809875"/>
            <a:ext cx="3231633" cy="2333625"/>
          </a:xfrm>
        </p:spPr>
        <p:txBody>
          <a:bodyPr>
            <a:normAutofit/>
          </a:bodyPr>
          <a:lstStyle/>
          <a:p>
            <a:r>
              <a:rPr lang="pl-PL" dirty="0"/>
              <a:t>Kacper Józefczyk</a:t>
            </a:r>
          </a:p>
          <a:p>
            <a:r>
              <a:rPr lang="pl-PL" dirty="0"/>
              <a:t>University of Rzeszów</a:t>
            </a:r>
          </a:p>
          <a:p>
            <a:r>
              <a:rPr lang="pl-PL" dirty="0" err="1"/>
              <a:t>Faculty</a:t>
            </a:r>
            <a:r>
              <a:rPr lang="pl-PL" dirty="0"/>
              <a:t> of </a:t>
            </a:r>
            <a:r>
              <a:rPr lang="pl-PL" dirty="0" err="1"/>
              <a:t>Medicine</a:t>
            </a:r>
            <a:endParaRPr lang="pl-PL" dirty="0"/>
          </a:p>
          <a:p>
            <a:r>
              <a:rPr lang="pl-PL" dirty="0"/>
              <a:t>3rd </a:t>
            </a:r>
            <a:r>
              <a:rPr lang="pl-PL" dirty="0" err="1"/>
              <a:t>year</a:t>
            </a:r>
            <a:r>
              <a:rPr lang="pl-PL" dirty="0"/>
              <a:t> of </a:t>
            </a:r>
            <a:r>
              <a:rPr lang="pl-PL" dirty="0" err="1"/>
              <a:t>Physiotherapy</a:t>
            </a:r>
            <a:endParaRPr lang="pl-PL" dirty="0"/>
          </a:p>
          <a:p>
            <a:r>
              <a:rPr lang="pl-PL" dirty="0"/>
              <a:t>2022/2023</a:t>
            </a:r>
          </a:p>
        </p:txBody>
      </p:sp>
      <p:sp>
        <p:nvSpPr>
          <p:cNvPr id="11" name="Rectangle 10">
            <a:extLst>
              <a:ext uri="{FF2B5EF4-FFF2-40B4-BE49-F238E27FC236}">
                <a16:creationId xmlns:a16="http://schemas.microsoft.com/office/drawing/2014/main" id="{875B7E46-FCBF-464B-8083-9AF1A059E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5672" y="-1263"/>
            <a:ext cx="3484819" cy="34302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79A868-152F-4392-8D0D-C56B1C229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5672" y="3429000"/>
            <a:ext cx="348387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4">
            <a:extLst>
              <a:ext uri="{FF2B5EF4-FFF2-40B4-BE49-F238E27FC236}">
                <a16:creationId xmlns:a16="http://schemas.microsoft.com/office/drawing/2014/main" id="{613F7046-4879-4110-98EC-7B7416E55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243582" y="3407228"/>
            <a:ext cx="3428999" cy="348481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E14A411-88B5-46A6-AD90-72073BCB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9837" y="3431225"/>
            <a:ext cx="3482163" cy="3430264"/>
          </a:xfrm>
          <a:custGeom>
            <a:avLst/>
            <a:gdLst>
              <a:gd name="connsiteX0" fmla="*/ 3478283 w 3482163"/>
              <a:gd name="connsiteY0" fmla="*/ 0 h 3430264"/>
              <a:gd name="connsiteX1" fmla="*/ 3482163 w 3482163"/>
              <a:gd name="connsiteY1" fmla="*/ 0 h 3430264"/>
              <a:gd name="connsiteX2" fmla="*/ 3482163 w 3482163"/>
              <a:gd name="connsiteY2" fmla="*/ 3430264 h 3430264"/>
              <a:gd name="connsiteX3" fmla="*/ 0 w 3482163"/>
              <a:gd name="connsiteY3" fmla="*/ 3430264 h 3430264"/>
              <a:gd name="connsiteX4" fmla="*/ 0 w 3482163"/>
              <a:gd name="connsiteY4" fmla="*/ 3426283 h 3430264"/>
              <a:gd name="connsiteX5" fmla="*/ 335407 w 3482163"/>
              <a:gd name="connsiteY5" fmla="*/ 3410137 h 3430264"/>
              <a:gd name="connsiteX6" fmla="*/ 3473897 w 3482163"/>
              <a:gd name="connsiteY6" fmla="*/ 170675 h 343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2163" h="3430264">
                <a:moveTo>
                  <a:pt x="3478283" y="0"/>
                </a:moveTo>
                <a:lnTo>
                  <a:pt x="3482163" y="0"/>
                </a:lnTo>
                <a:lnTo>
                  <a:pt x="3482163" y="3430264"/>
                </a:lnTo>
                <a:lnTo>
                  <a:pt x="0" y="3430264"/>
                </a:lnTo>
                <a:lnTo>
                  <a:pt x="0" y="3426283"/>
                </a:lnTo>
                <a:lnTo>
                  <a:pt x="335407" y="3410137"/>
                </a:lnTo>
                <a:cubicBezTo>
                  <a:pt x="2041201" y="3245035"/>
                  <a:pt x="3386298" y="1871077"/>
                  <a:pt x="3473897" y="17067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bstrakcyjne tło z dymem">
            <a:extLst>
              <a:ext uri="{FF2B5EF4-FFF2-40B4-BE49-F238E27FC236}">
                <a16:creationId xmlns:a16="http://schemas.microsoft.com/office/drawing/2014/main" id="{B377E0C2-B358-1323-D150-CD2128633348}"/>
              </a:ext>
            </a:extLst>
          </p:cNvPr>
          <p:cNvPicPr>
            <a:picLocks noChangeAspect="1"/>
          </p:cNvPicPr>
          <p:nvPr/>
        </p:nvPicPr>
        <p:blipFill rotWithShape="1">
          <a:blip r:embed="rId2"/>
          <a:srcRect l="29646" r="36488"/>
          <a:stretch/>
        </p:blipFill>
        <p:spPr>
          <a:xfrm>
            <a:off x="8699542" y="2"/>
            <a:ext cx="3492458" cy="6858001"/>
          </a:xfrm>
          <a:custGeom>
            <a:avLst/>
            <a:gdLst/>
            <a:ahLst/>
            <a:cxnLst/>
            <a:rect l="l" t="t" r="r" b="b"/>
            <a:pathLst>
              <a:path w="3492458" h="6858001">
                <a:moveTo>
                  <a:pt x="0" y="0"/>
                </a:moveTo>
                <a:lnTo>
                  <a:pt x="3492458" y="0"/>
                </a:lnTo>
                <a:lnTo>
                  <a:pt x="3492458" y="3430264"/>
                </a:lnTo>
                <a:lnTo>
                  <a:pt x="3488603" y="3430264"/>
                </a:lnTo>
                <a:lnTo>
                  <a:pt x="3484192" y="3601898"/>
                </a:lnTo>
                <a:cubicBezTo>
                  <a:pt x="3390753" y="5415660"/>
                  <a:pt x="1866561" y="6858001"/>
                  <a:pt x="0" y="6858001"/>
                </a:cubicBezTo>
                <a:lnTo>
                  <a:pt x="0" y="3430264"/>
                </a:lnTo>
                <a:lnTo>
                  <a:pt x="0" y="3425249"/>
                </a:lnTo>
                <a:close/>
              </a:path>
            </a:pathLst>
          </a:custGeom>
        </p:spPr>
      </p:pic>
      <p:pic>
        <p:nvPicPr>
          <p:cNvPr id="5" name="Shape 147" descr="Znalezione obrazy dla zapytania logo urz">
            <a:extLst>
              <a:ext uri="{FF2B5EF4-FFF2-40B4-BE49-F238E27FC236}">
                <a16:creationId xmlns:a16="http://schemas.microsoft.com/office/drawing/2014/main" id="{3AE41865-BA55-F513-E96C-EFB90DCB8F6E}"/>
              </a:ext>
            </a:extLst>
          </p:cNvPr>
          <p:cNvPicPr preferRelativeResize="0"/>
          <p:nvPr/>
        </p:nvPicPr>
        <p:blipFill rotWithShape="1">
          <a:blip r:embed="rId3">
            <a:alphaModFix/>
          </a:blip>
          <a:srcRect/>
          <a:stretch/>
        </p:blipFill>
        <p:spPr>
          <a:xfrm>
            <a:off x="5911590" y="667851"/>
            <a:ext cx="2092035" cy="2092035"/>
          </a:xfrm>
          <a:prstGeom prst="rect">
            <a:avLst/>
          </a:prstGeom>
          <a:noFill/>
          <a:ln>
            <a:noFill/>
          </a:ln>
        </p:spPr>
      </p:pic>
    </p:spTree>
    <p:extLst>
      <p:ext uri="{BB962C8B-B14F-4D97-AF65-F5344CB8AC3E}">
        <p14:creationId xmlns:p14="http://schemas.microsoft.com/office/powerpoint/2010/main" val="61036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FD98B53-28E4-83A4-33D9-46A02D6A6058}"/>
              </a:ext>
            </a:extLst>
          </p:cNvPr>
          <p:cNvSpPr>
            <a:spLocks noGrp="1"/>
          </p:cNvSpPr>
          <p:nvPr>
            <p:ph type="title"/>
          </p:nvPr>
        </p:nvSpPr>
        <p:spPr>
          <a:xfrm>
            <a:off x="1077362" y="720435"/>
            <a:ext cx="4855352" cy="1507375"/>
          </a:xfrm>
        </p:spPr>
        <p:txBody>
          <a:bodyPr>
            <a:normAutofit/>
          </a:bodyPr>
          <a:lstStyle/>
          <a:p>
            <a:r>
              <a:rPr lang="pl-PL" dirty="0"/>
              <a:t>Second </a:t>
            </a:r>
            <a:r>
              <a:rPr lang="pl-PL" dirty="0" err="1"/>
              <a:t>stage</a:t>
            </a:r>
            <a:r>
              <a:rPr lang="pl-PL" dirty="0"/>
              <a:t> of </a:t>
            </a:r>
            <a:r>
              <a:rPr lang="pl-PL" dirty="0" err="1"/>
              <a:t>rehabilitation</a:t>
            </a:r>
            <a:endParaRPr lang="pl-PL" dirty="0"/>
          </a:p>
        </p:txBody>
      </p:sp>
      <p:sp>
        <p:nvSpPr>
          <p:cNvPr id="3" name="Symbol zastępczy zawartości 2">
            <a:extLst>
              <a:ext uri="{FF2B5EF4-FFF2-40B4-BE49-F238E27FC236}">
                <a16:creationId xmlns:a16="http://schemas.microsoft.com/office/drawing/2014/main" id="{D69CDFDE-3EAC-D45F-ECAA-2753DB8993A6}"/>
              </a:ext>
            </a:extLst>
          </p:cNvPr>
          <p:cNvSpPr>
            <a:spLocks noGrp="1"/>
          </p:cNvSpPr>
          <p:nvPr>
            <p:ph idx="1"/>
          </p:nvPr>
        </p:nvSpPr>
        <p:spPr>
          <a:xfrm>
            <a:off x="1077362" y="2427316"/>
            <a:ext cx="4855352" cy="3513514"/>
          </a:xfrm>
        </p:spPr>
        <p:txBody>
          <a:bodyPr>
            <a:normAutofit/>
          </a:bodyPr>
          <a:lstStyle/>
          <a:p>
            <a:pPr marL="0" indent="0">
              <a:lnSpc>
                <a:spcPct val="110000"/>
              </a:lnSpc>
              <a:buNone/>
            </a:pPr>
            <a:r>
              <a:rPr lang="pl-PL" sz="2400" b="1" dirty="0"/>
              <a:t>Model A:</a:t>
            </a:r>
          </a:p>
          <a:p>
            <a:pPr>
              <a:lnSpc>
                <a:spcPct val="110000"/>
              </a:lnSpc>
            </a:pPr>
            <a:r>
              <a:rPr lang="pl-PL" sz="1500" dirty="0" err="1"/>
              <a:t>Low</a:t>
            </a:r>
            <a:r>
              <a:rPr lang="pl-PL" sz="1500" dirty="0"/>
              <a:t> </a:t>
            </a:r>
            <a:r>
              <a:rPr lang="pl-PL" sz="1500" dirty="0" err="1"/>
              <a:t>risk</a:t>
            </a:r>
            <a:endParaRPr lang="pl-PL" sz="1500" dirty="0"/>
          </a:p>
          <a:p>
            <a:pPr>
              <a:lnSpc>
                <a:spcPct val="110000"/>
              </a:lnSpc>
            </a:pPr>
            <a:r>
              <a:rPr lang="pl-PL" sz="1500" dirty="0"/>
              <a:t>High </a:t>
            </a:r>
            <a:r>
              <a:rPr lang="pl-PL" sz="1500" dirty="0" err="1"/>
              <a:t>exercise</a:t>
            </a:r>
            <a:r>
              <a:rPr lang="pl-PL" sz="1500" dirty="0"/>
              <a:t> </a:t>
            </a:r>
            <a:r>
              <a:rPr lang="pl-PL" sz="1500" dirty="0" err="1"/>
              <a:t>tolerance</a:t>
            </a:r>
            <a:endParaRPr lang="pl-PL" sz="1500" dirty="0"/>
          </a:p>
          <a:p>
            <a:pPr>
              <a:lnSpc>
                <a:spcPct val="110000"/>
              </a:lnSpc>
            </a:pPr>
            <a:r>
              <a:rPr lang="pl-PL" sz="1500" dirty="0"/>
              <a:t>C</a:t>
            </a:r>
            <a:r>
              <a:rPr lang="en-US" sz="1500" dirty="0" err="1"/>
              <a:t>ontinuous</a:t>
            </a:r>
            <a:r>
              <a:rPr lang="en-US" sz="1500" dirty="0"/>
              <a:t> endurance training on a bicycle ergometer or treadmill</a:t>
            </a:r>
            <a:endParaRPr lang="pl-PL" sz="1500" dirty="0"/>
          </a:p>
          <a:p>
            <a:pPr>
              <a:lnSpc>
                <a:spcPct val="110000"/>
              </a:lnSpc>
            </a:pPr>
            <a:r>
              <a:rPr lang="pl-PL" sz="1500" dirty="0" err="1"/>
              <a:t>Resistance</a:t>
            </a:r>
            <a:r>
              <a:rPr lang="pl-PL" sz="1500" dirty="0"/>
              <a:t> </a:t>
            </a:r>
            <a:r>
              <a:rPr lang="pl-PL" sz="1500" dirty="0" err="1"/>
              <a:t>training</a:t>
            </a:r>
            <a:endParaRPr lang="pl-PL" sz="1500" dirty="0"/>
          </a:p>
          <a:p>
            <a:pPr>
              <a:lnSpc>
                <a:spcPct val="110000"/>
              </a:lnSpc>
            </a:pPr>
            <a:r>
              <a:rPr lang="pl-PL" sz="1500" dirty="0"/>
              <a:t>General </a:t>
            </a:r>
            <a:r>
              <a:rPr lang="pl-PL" sz="1500" dirty="0" err="1"/>
              <a:t>improvement</a:t>
            </a:r>
            <a:r>
              <a:rPr lang="pl-PL" sz="1500" dirty="0"/>
              <a:t> </a:t>
            </a:r>
            <a:r>
              <a:rPr lang="pl-PL" sz="1500" dirty="0" err="1"/>
              <a:t>exercises</a:t>
            </a:r>
            <a:endParaRPr lang="pl-PL" sz="1500" dirty="0"/>
          </a:p>
          <a:p>
            <a:pPr>
              <a:lnSpc>
                <a:spcPct val="110000"/>
              </a:lnSpc>
            </a:pPr>
            <a:r>
              <a:rPr lang="pl-PL" sz="1500" dirty="0"/>
              <a:t>Time 60-90min</a:t>
            </a:r>
          </a:p>
          <a:p>
            <a:pPr>
              <a:lnSpc>
                <a:spcPct val="110000"/>
              </a:lnSpc>
            </a:pPr>
            <a:r>
              <a:rPr lang="pl-PL" sz="1500" dirty="0"/>
              <a:t>60-80% </a:t>
            </a:r>
            <a:r>
              <a:rPr lang="pl-PL" sz="1500" dirty="0" err="1"/>
              <a:t>Heart</a:t>
            </a:r>
            <a:r>
              <a:rPr lang="pl-PL" sz="1500" dirty="0"/>
              <a:t> </a:t>
            </a:r>
            <a:r>
              <a:rPr lang="pl-PL" sz="1500" dirty="0" err="1"/>
              <a:t>rate</a:t>
            </a:r>
            <a:r>
              <a:rPr lang="pl-PL" sz="1500" dirty="0"/>
              <a:t> </a:t>
            </a:r>
            <a:r>
              <a:rPr lang="pl-PL" sz="1500" dirty="0" err="1"/>
              <a:t>reserve</a:t>
            </a:r>
            <a:endParaRPr lang="pl-PL" sz="1500" dirty="0"/>
          </a:p>
          <a:p>
            <a:pPr>
              <a:lnSpc>
                <a:spcPct val="110000"/>
              </a:lnSpc>
            </a:pPr>
            <a:endParaRPr lang="pl-PL" sz="1500" dirty="0"/>
          </a:p>
        </p:txBody>
      </p:sp>
      <p:sp>
        <p:nvSpPr>
          <p:cNvPr id="17"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descr="Obraz zawierający sport, urządzenie do ćwiczeń&#10;&#10;Opis wygenerowany automatycznie">
            <a:extLst>
              <a:ext uri="{FF2B5EF4-FFF2-40B4-BE49-F238E27FC236}">
                <a16:creationId xmlns:a16="http://schemas.microsoft.com/office/drawing/2014/main" id="{E8176150-726D-E262-8813-46CD6C32D409}"/>
              </a:ext>
            </a:extLst>
          </p:cNvPr>
          <p:cNvPicPr>
            <a:picLocks noChangeAspect="1"/>
          </p:cNvPicPr>
          <p:nvPr/>
        </p:nvPicPr>
        <p:blipFill rotWithShape="1">
          <a:blip r:embed="rId2">
            <a:extLst>
              <a:ext uri="{28A0092B-C50C-407E-A947-70E740481C1C}">
                <a14:useLocalDpi xmlns:a14="http://schemas.microsoft.com/office/drawing/2010/main" val="0"/>
              </a:ext>
            </a:extLst>
          </a:blip>
          <a:srcRect l="25363" r="31052" b="-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
        <p:nvSpPr>
          <p:cNvPr id="7" name="pole tekstowe 6">
            <a:extLst>
              <a:ext uri="{FF2B5EF4-FFF2-40B4-BE49-F238E27FC236}">
                <a16:creationId xmlns:a16="http://schemas.microsoft.com/office/drawing/2014/main" id="{81706B7C-1CD4-71FA-9DF7-8016DF866923}"/>
              </a:ext>
            </a:extLst>
          </p:cNvPr>
          <p:cNvSpPr txBox="1"/>
          <p:nvPr/>
        </p:nvSpPr>
        <p:spPr>
          <a:xfrm>
            <a:off x="6193976" y="6457880"/>
            <a:ext cx="6096000" cy="400110"/>
          </a:xfrm>
          <a:prstGeom prst="rect">
            <a:avLst/>
          </a:prstGeom>
          <a:noFill/>
        </p:spPr>
        <p:txBody>
          <a:bodyPr wrap="square">
            <a:spAutoFit/>
          </a:bodyPr>
          <a:lstStyle/>
          <a:p>
            <a:r>
              <a:rPr lang="pl-PL" sz="1000" dirty="0"/>
              <a:t>https://www.hpcosmos.com/sites/default/files/styles/produktbild/public/uploads/images/20170110_cos30021emf-med600_torqualizer_01_web.jpg?itok=UHjM648D</a:t>
            </a:r>
          </a:p>
        </p:txBody>
      </p:sp>
    </p:spTree>
    <p:extLst>
      <p:ext uri="{BB962C8B-B14F-4D97-AF65-F5344CB8AC3E}">
        <p14:creationId xmlns:p14="http://schemas.microsoft.com/office/powerpoint/2010/main" val="119401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F99638A-3724-C63B-B87F-C43A6C2E45F1}"/>
              </a:ext>
            </a:extLst>
          </p:cNvPr>
          <p:cNvSpPr>
            <a:spLocks noGrp="1"/>
          </p:cNvSpPr>
          <p:nvPr>
            <p:ph type="title"/>
          </p:nvPr>
        </p:nvSpPr>
        <p:spPr>
          <a:xfrm>
            <a:off x="1077364" y="720435"/>
            <a:ext cx="4140096" cy="1507375"/>
          </a:xfrm>
        </p:spPr>
        <p:txBody>
          <a:bodyPr>
            <a:normAutofit/>
          </a:bodyPr>
          <a:lstStyle/>
          <a:p>
            <a:r>
              <a:rPr lang="pl-PL" dirty="0"/>
              <a:t>Second </a:t>
            </a:r>
            <a:r>
              <a:rPr lang="pl-PL" dirty="0" err="1"/>
              <a:t>stage</a:t>
            </a:r>
            <a:r>
              <a:rPr lang="pl-PL" dirty="0"/>
              <a:t> of </a:t>
            </a:r>
            <a:r>
              <a:rPr lang="pl-PL" dirty="0" err="1"/>
              <a:t>rehabilitation</a:t>
            </a:r>
            <a:endParaRPr lang="pl-PL" dirty="0"/>
          </a:p>
        </p:txBody>
      </p:sp>
      <p:sp>
        <p:nvSpPr>
          <p:cNvPr id="3" name="Symbol zastępczy zawartości 2">
            <a:extLst>
              <a:ext uri="{FF2B5EF4-FFF2-40B4-BE49-F238E27FC236}">
                <a16:creationId xmlns:a16="http://schemas.microsoft.com/office/drawing/2014/main" id="{BA2FA788-8CCF-CC18-6D7F-80E0CDA0DD0A}"/>
              </a:ext>
            </a:extLst>
          </p:cNvPr>
          <p:cNvSpPr>
            <a:spLocks noGrp="1"/>
          </p:cNvSpPr>
          <p:nvPr>
            <p:ph idx="1"/>
          </p:nvPr>
        </p:nvSpPr>
        <p:spPr>
          <a:xfrm>
            <a:off x="1077364" y="2427316"/>
            <a:ext cx="4140096" cy="3513514"/>
          </a:xfrm>
        </p:spPr>
        <p:txBody>
          <a:bodyPr>
            <a:normAutofit/>
          </a:bodyPr>
          <a:lstStyle/>
          <a:p>
            <a:pPr marL="0" indent="0">
              <a:lnSpc>
                <a:spcPct val="110000"/>
              </a:lnSpc>
              <a:buNone/>
            </a:pPr>
            <a:r>
              <a:rPr lang="pl-PL" sz="2400" b="1" dirty="0"/>
              <a:t>Model B:</a:t>
            </a:r>
          </a:p>
          <a:p>
            <a:pPr>
              <a:lnSpc>
                <a:spcPct val="110000"/>
              </a:lnSpc>
            </a:pPr>
            <a:r>
              <a:rPr lang="pl-PL" sz="1500" dirty="0"/>
              <a:t>Medium </a:t>
            </a:r>
            <a:r>
              <a:rPr lang="pl-PL" sz="1500" dirty="0" err="1"/>
              <a:t>risk</a:t>
            </a:r>
            <a:endParaRPr lang="pl-PL" sz="1500" dirty="0"/>
          </a:p>
          <a:p>
            <a:pPr>
              <a:lnSpc>
                <a:spcPct val="110000"/>
              </a:lnSpc>
            </a:pPr>
            <a:r>
              <a:rPr lang="pl-PL" sz="1500" dirty="0"/>
              <a:t>High and medium </a:t>
            </a:r>
            <a:r>
              <a:rPr lang="pl-PL" sz="1500" dirty="0" err="1"/>
              <a:t>exercise</a:t>
            </a:r>
            <a:r>
              <a:rPr lang="pl-PL" sz="1500" dirty="0"/>
              <a:t> </a:t>
            </a:r>
            <a:r>
              <a:rPr lang="pl-PL" sz="1500" dirty="0" err="1"/>
              <a:t>tolerance</a:t>
            </a:r>
            <a:endParaRPr lang="pl-PL" sz="1500" dirty="0"/>
          </a:p>
          <a:p>
            <a:pPr>
              <a:lnSpc>
                <a:spcPct val="110000"/>
              </a:lnSpc>
            </a:pPr>
            <a:r>
              <a:rPr lang="pl-PL" sz="1500" dirty="0"/>
              <a:t>C</a:t>
            </a:r>
            <a:r>
              <a:rPr lang="en-US" sz="1500" dirty="0" err="1"/>
              <a:t>ontinuous</a:t>
            </a:r>
            <a:r>
              <a:rPr lang="en-US" sz="1500" dirty="0"/>
              <a:t> </a:t>
            </a:r>
            <a:r>
              <a:rPr lang="pl-PL" sz="1500" dirty="0" err="1"/>
              <a:t>or</a:t>
            </a:r>
            <a:r>
              <a:rPr lang="pl-PL" sz="1500" dirty="0"/>
              <a:t> </a:t>
            </a:r>
            <a:r>
              <a:rPr lang="pl-PL" sz="1500" dirty="0" err="1"/>
              <a:t>interval</a:t>
            </a:r>
            <a:r>
              <a:rPr lang="pl-PL" sz="1500" dirty="0"/>
              <a:t> </a:t>
            </a:r>
            <a:r>
              <a:rPr lang="en-US" sz="1500" dirty="0"/>
              <a:t>endurance training on a bicycle ergometer or treadmill</a:t>
            </a:r>
            <a:endParaRPr lang="pl-PL" sz="1500" dirty="0"/>
          </a:p>
          <a:p>
            <a:pPr>
              <a:lnSpc>
                <a:spcPct val="110000"/>
              </a:lnSpc>
            </a:pPr>
            <a:r>
              <a:rPr lang="pl-PL" sz="1500" dirty="0" err="1"/>
              <a:t>Resistance</a:t>
            </a:r>
            <a:r>
              <a:rPr lang="pl-PL" sz="1500" dirty="0"/>
              <a:t> </a:t>
            </a:r>
            <a:r>
              <a:rPr lang="pl-PL" sz="1500" dirty="0" err="1"/>
              <a:t>training</a:t>
            </a:r>
            <a:endParaRPr lang="pl-PL" sz="1500" dirty="0"/>
          </a:p>
          <a:p>
            <a:pPr>
              <a:lnSpc>
                <a:spcPct val="110000"/>
              </a:lnSpc>
            </a:pPr>
            <a:r>
              <a:rPr lang="pl-PL" sz="1500" dirty="0"/>
              <a:t>General </a:t>
            </a:r>
            <a:r>
              <a:rPr lang="pl-PL" sz="1500" dirty="0" err="1"/>
              <a:t>improvement</a:t>
            </a:r>
            <a:r>
              <a:rPr lang="pl-PL" sz="1500" dirty="0"/>
              <a:t> </a:t>
            </a:r>
            <a:r>
              <a:rPr lang="pl-PL" sz="1500" dirty="0" err="1"/>
              <a:t>exercises</a:t>
            </a:r>
            <a:endParaRPr lang="pl-PL" sz="1500" dirty="0"/>
          </a:p>
          <a:p>
            <a:pPr>
              <a:lnSpc>
                <a:spcPct val="110000"/>
              </a:lnSpc>
            </a:pPr>
            <a:r>
              <a:rPr lang="pl-PL" sz="1500" dirty="0"/>
              <a:t>Time 45-60min</a:t>
            </a:r>
          </a:p>
          <a:p>
            <a:pPr>
              <a:lnSpc>
                <a:spcPct val="110000"/>
              </a:lnSpc>
            </a:pPr>
            <a:r>
              <a:rPr lang="pl-PL" sz="1500" dirty="0"/>
              <a:t>50-60% </a:t>
            </a:r>
            <a:r>
              <a:rPr lang="pl-PL" sz="1500" dirty="0" err="1"/>
              <a:t>Heart</a:t>
            </a:r>
            <a:r>
              <a:rPr lang="pl-PL" sz="1500" dirty="0"/>
              <a:t> </a:t>
            </a:r>
            <a:r>
              <a:rPr lang="pl-PL" sz="1500" dirty="0" err="1"/>
              <a:t>rate</a:t>
            </a:r>
            <a:r>
              <a:rPr lang="pl-PL" sz="1500" dirty="0"/>
              <a:t> </a:t>
            </a:r>
            <a:r>
              <a:rPr lang="pl-PL" sz="1500" dirty="0" err="1"/>
              <a:t>reserve</a:t>
            </a:r>
            <a:endParaRPr lang="pl-PL" sz="1500" dirty="0"/>
          </a:p>
          <a:p>
            <a:pPr>
              <a:lnSpc>
                <a:spcPct val="110000"/>
              </a:lnSpc>
            </a:pPr>
            <a:endParaRPr lang="pl-PL" sz="1500" dirty="0"/>
          </a:p>
        </p:txBody>
      </p:sp>
      <p:sp>
        <p:nvSpPr>
          <p:cNvPr id="16"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a:extLst>
              <a:ext uri="{FF2B5EF4-FFF2-40B4-BE49-F238E27FC236}">
                <a16:creationId xmlns:a16="http://schemas.microsoft.com/office/drawing/2014/main" id="{76EB66D3-6AD1-D732-ED70-9052420B6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9227"/>
            <a:ext cx="6096000" cy="6896453"/>
          </a:xfrm>
          <a:prstGeom prst="rect">
            <a:avLst/>
          </a:prstGeom>
        </p:spPr>
      </p:pic>
      <p:sp>
        <p:nvSpPr>
          <p:cNvPr id="7" name="pole tekstowe 6">
            <a:extLst>
              <a:ext uri="{FF2B5EF4-FFF2-40B4-BE49-F238E27FC236}">
                <a16:creationId xmlns:a16="http://schemas.microsoft.com/office/drawing/2014/main" id="{2EBFC4CF-6A3F-C153-0AEE-CC2642E6C0E3}"/>
              </a:ext>
            </a:extLst>
          </p:cNvPr>
          <p:cNvSpPr txBox="1"/>
          <p:nvPr/>
        </p:nvSpPr>
        <p:spPr>
          <a:xfrm>
            <a:off x="6256723" y="6188567"/>
            <a:ext cx="5961449" cy="707886"/>
          </a:xfrm>
          <a:prstGeom prst="rect">
            <a:avLst/>
          </a:prstGeom>
          <a:noFill/>
        </p:spPr>
        <p:txBody>
          <a:bodyPr wrap="square">
            <a:spAutoFit/>
          </a:bodyPr>
          <a:lstStyle/>
          <a:p>
            <a:r>
              <a:rPr lang="pl-PL" sz="1000" dirty="0"/>
              <a:t>https://media.istockphoto.com/vectors/set-sporty-woman-doing-different-exercises-with-resistance-band-girl-vector-id1140186982?k=20&amp;m=1140186982&amp;s=612x612&amp;w=0&amp;h=MveAKEmIblYDbaAjrutEl3EQZgUX978_CwQ00xoaQ5o=</a:t>
            </a:r>
          </a:p>
        </p:txBody>
      </p:sp>
    </p:spTree>
    <p:extLst>
      <p:ext uri="{BB962C8B-B14F-4D97-AF65-F5344CB8AC3E}">
        <p14:creationId xmlns:p14="http://schemas.microsoft.com/office/powerpoint/2010/main" val="161830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99638A-3724-C63B-B87F-C43A6C2E45F1}"/>
              </a:ext>
            </a:extLst>
          </p:cNvPr>
          <p:cNvSpPr>
            <a:spLocks noGrp="1"/>
          </p:cNvSpPr>
          <p:nvPr>
            <p:ph type="title"/>
          </p:nvPr>
        </p:nvSpPr>
        <p:spPr/>
        <p:txBody>
          <a:bodyPr/>
          <a:lstStyle/>
          <a:p>
            <a:r>
              <a:rPr lang="pl-PL" dirty="0"/>
              <a:t>Second </a:t>
            </a:r>
            <a:r>
              <a:rPr lang="pl-PL" dirty="0" err="1"/>
              <a:t>stage</a:t>
            </a:r>
            <a:r>
              <a:rPr lang="pl-PL" dirty="0"/>
              <a:t> of </a:t>
            </a:r>
            <a:r>
              <a:rPr lang="pl-PL" dirty="0" err="1"/>
              <a:t>rehabilitation</a:t>
            </a:r>
            <a:endParaRPr lang="pl-PL" dirty="0"/>
          </a:p>
        </p:txBody>
      </p:sp>
      <p:sp>
        <p:nvSpPr>
          <p:cNvPr id="3" name="Symbol zastępczy zawartości 2">
            <a:extLst>
              <a:ext uri="{FF2B5EF4-FFF2-40B4-BE49-F238E27FC236}">
                <a16:creationId xmlns:a16="http://schemas.microsoft.com/office/drawing/2014/main" id="{BA2FA788-8CCF-CC18-6D7F-80E0CDA0DD0A}"/>
              </a:ext>
            </a:extLst>
          </p:cNvPr>
          <p:cNvSpPr>
            <a:spLocks noGrp="1"/>
          </p:cNvSpPr>
          <p:nvPr>
            <p:ph idx="1"/>
          </p:nvPr>
        </p:nvSpPr>
        <p:spPr/>
        <p:txBody>
          <a:bodyPr/>
          <a:lstStyle/>
          <a:p>
            <a:pPr marL="0" indent="0">
              <a:buNone/>
            </a:pPr>
            <a:r>
              <a:rPr lang="pl-PL" sz="2400" b="1" dirty="0"/>
              <a:t>Model C:</a:t>
            </a:r>
          </a:p>
          <a:p>
            <a:r>
              <a:rPr lang="pl-PL" dirty="0"/>
              <a:t>Medium </a:t>
            </a:r>
            <a:r>
              <a:rPr lang="pl-PL" dirty="0" err="1"/>
              <a:t>risk</a:t>
            </a:r>
            <a:endParaRPr lang="pl-PL" dirty="0"/>
          </a:p>
          <a:p>
            <a:r>
              <a:rPr lang="pl-PL" dirty="0" err="1"/>
              <a:t>Low</a:t>
            </a:r>
            <a:r>
              <a:rPr lang="pl-PL" dirty="0"/>
              <a:t> </a:t>
            </a:r>
            <a:r>
              <a:rPr lang="pl-PL" dirty="0" err="1"/>
              <a:t>exercise</a:t>
            </a:r>
            <a:r>
              <a:rPr lang="pl-PL" dirty="0"/>
              <a:t> </a:t>
            </a:r>
            <a:r>
              <a:rPr lang="pl-PL" dirty="0" err="1"/>
              <a:t>tolerance</a:t>
            </a:r>
            <a:endParaRPr lang="pl-PL" dirty="0"/>
          </a:p>
          <a:p>
            <a:r>
              <a:rPr lang="pl-PL" dirty="0" err="1"/>
              <a:t>Interval</a:t>
            </a:r>
            <a:r>
              <a:rPr lang="pl-PL" dirty="0"/>
              <a:t> </a:t>
            </a:r>
            <a:r>
              <a:rPr lang="en-US" dirty="0"/>
              <a:t>endurance training on a bicycle ergometer </a:t>
            </a:r>
            <a:r>
              <a:rPr lang="pl-PL" dirty="0"/>
              <a:t>and</a:t>
            </a:r>
            <a:r>
              <a:rPr lang="en-US" dirty="0"/>
              <a:t> treadmill</a:t>
            </a:r>
            <a:endParaRPr lang="pl-PL" dirty="0"/>
          </a:p>
          <a:p>
            <a:r>
              <a:rPr lang="pl-PL" dirty="0"/>
              <a:t>Time 45min</a:t>
            </a:r>
          </a:p>
          <a:p>
            <a:r>
              <a:rPr lang="pl-PL" dirty="0"/>
              <a:t>40-50% </a:t>
            </a:r>
            <a:r>
              <a:rPr lang="pl-PL" dirty="0" err="1"/>
              <a:t>heart</a:t>
            </a:r>
            <a:r>
              <a:rPr lang="pl-PL" dirty="0"/>
              <a:t> </a:t>
            </a:r>
            <a:r>
              <a:rPr lang="pl-PL" dirty="0" err="1"/>
              <a:t>rate</a:t>
            </a:r>
            <a:r>
              <a:rPr lang="pl-PL" dirty="0"/>
              <a:t> </a:t>
            </a:r>
            <a:r>
              <a:rPr lang="pl-PL" dirty="0" err="1"/>
              <a:t>reserve</a:t>
            </a:r>
            <a:endParaRPr lang="pl-PL" dirty="0"/>
          </a:p>
          <a:p>
            <a:endParaRPr lang="pl-PL" dirty="0"/>
          </a:p>
        </p:txBody>
      </p:sp>
    </p:spTree>
    <p:extLst>
      <p:ext uri="{BB962C8B-B14F-4D97-AF65-F5344CB8AC3E}">
        <p14:creationId xmlns:p14="http://schemas.microsoft.com/office/powerpoint/2010/main" val="40614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F99638A-3724-C63B-B87F-C43A6C2E45F1}"/>
              </a:ext>
            </a:extLst>
          </p:cNvPr>
          <p:cNvSpPr>
            <a:spLocks noGrp="1"/>
          </p:cNvSpPr>
          <p:nvPr>
            <p:ph type="title"/>
          </p:nvPr>
        </p:nvSpPr>
        <p:spPr>
          <a:xfrm>
            <a:off x="1077362" y="720435"/>
            <a:ext cx="4855352" cy="1507375"/>
          </a:xfrm>
        </p:spPr>
        <p:txBody>
          <a:bodyPr>
            <a:normAutofit/>
          </a:bodyPr>
          <a:lstStyle/>
          <a:p>
            <a:r>
              <a:rPr lang="pl-PL" dirty="0"/>
              <a:t>Second </a:t>
            </a:r>
            <a:r>
              <a:rPr lang="pl-PL" dirty="0" err="1"/>
              <a:t>stage</a:t>
            </a:r>
            <a:r>
              <a:rPr lang="pl-PL" dirty="0"/>
              <a:t> of </a:t>
            </a:r>
            <a:r>
              <a:rPr lang="pl-PL" dirty="0" err="1"/>
              <a:t>rehabilitation</a:t>
            </a:r>
            <a:endParaRPr lang="pl-PL" dirty="0"/>
          </a:p>
        </p:txBody>
      </p:sp>
      <p:sp>
        <p:nvSpPr>
          <p:cNvPr id="3" name="Symbol zastępczy zawartości 2">
            <a:extLst>
              <a:ext uri="{FF2B5EF4-FFF2-40B4-BE49-F238E27FC236}">
                <a16:creationId xmlns:a16="http://schemas.microsoft.com/office/drawing/2014/main" id="{BA2FA788-8CCF-CC18-6D7F-80E0CDA0DD0A}"/>
              </a:ext>
            </a:extLst>
          </p:cNvPr>
          <p:cNvSpPr>
            <a:spLocks noGrp="1"/>
          </p:cNvSpPr>
          <p:nvPr>
            <p:ph idx="1"/>
          </p:nvPr>
        </p:nvSpPr>
        <p:spPr>
          <a:xfrm>
            <a:off x="1077362" y="2427316"/>
            <a:ext cx="4855352" cy="3513514"/>
          </a:xfrm>
        </p:spPr>
        <p:txBody>
          <a:bodyPr>
            <a:normAutofit/>
          </a:bodyPr>
          <a:lstStyle/>
          <a:p>
            <a:pPr marL="0" indent="0">
              <a:buNone/>
            </a:pPr>
            <a:r>
              <a:rPr lang="pl-PL" sz="2400" b="1" dirty="0"/>
              <a:t>Model D:</a:t>
            </a:r>
          </a:p>
          <a:p>
            <a:r>
              <a:rPr lang="pl-PL" dirty="0"/>
              <a:t>Medium and high </a:t>
            </a:r>
            <a:r>
              <a:rPr lang="pl-PL" dirty="0" err="1"/>
              <a:t>risk</a:t>
            </a:r>
            <a:endParaRPr lang="pl-PL" dirty="0"/>
          </a:p>
          <a:p>
            <a:r>
              <a:rPr lang="pl-PL" dirty="0" err="1"/>
              <a:t>Very</a:t>
            </a:r>
            <a:r>
              <a:rPr lang="pl-PL" dirty="0"/>
              <a:t> </a:t>
            </a:r>
            <a:r>
              <a:rPr lang="pl-PL" dirty="0" err="1"/>
              <a:t>low</a:t>
            </a:r>
            <a:r>
              <a:rPr lang="pl-PL" dirty="0"/>
              <a:t> </a:t>
            </a:r>
            <a:r>
              <a:rPr lang="pl-PL" dirty="0" err="1"/>
              <a:t>exercise</a:t>
            </a:r>
            <a:r>
              <a:rPr lang="pl-PL" dirty="0"/>
              <a:t> </a:t>
            </a:r>
            <a:r>
              <a:rPr lang="pl-PL" dirty="0" err="1"/>
              <a:t>tolerance</a:t>
            </a:r>
            <a:endParaRPr lang="pl-PL" dirty="0"/>
          </a:p>
          <a:p>
            <a:r>
              <a:rPr lang="pl-PL" dirty="0" err="1"/>
              <a:t>Individual</a:t>
            </a:r>
            <a:r>
              <a:rPr lang="pl-PL" dirty="0"/>
              <a:t> </a:t>
            </a:r>
            <a:r>
              <a:rPr lang="pl-PL" dirty="0" err="1"/>
              <a:t>exercises</a:t>
            </a:r>
            <a:endParaRPr lang="pl-PL" dirty="0"/>
          </a:p>
          <a:p>
            <a:r>
              <a:rPr lang="pl-PL" dirty="0"/>
              <a:t>Time 30-45min</a:t>
            </a:r>
          </a:p>
          <a:p>
            <a:r>
              <a:rPr lang="pl-PL" dirty="0"/>
              <a:t>Less </a:t>
            </a:r>
            <a:r>
              <a:rPr lang="pl-PL" dirty="0" err="1"/>
              <a:t>than</a:t>
            </a:r>
            <a:r>
              <a:rPr lang="pl-PL" dirty="0"/>
              <a:t> 20% </a:t>
            </a:r>
            <a:r>
              <a:rPr lang="pl-PL" dirty="0" err="1"/>
              <a:t>heart</a:t>
            </a:r>
            <a:r>
              <a:rPr lang="pl-PL" dirty="0"/>
              <a:t> </a:t>
            </a:r>
            <a:r>
              <a:rPr lang="pl-PL" dirty="0" err="1"/>
              <a:t>rate</a:t>
            </a:r>
            <a:r>
              <a:rPr lang="pl-PL" dirty="0"/>
              <a:t> </a:t>
            </a:r>
            <a:r>
              <a:rPr lang="pl-PL" dirty="0" err="1"/>
              <a:t>reserve</a:t>
            </a:r>
            <a:endParaRPr lang="pl-PL" dirty="0"/>
          </a:p>
          <a:p>
            <a:endParaRPr lang="pl-PL" dirty="0"/>
          </a:p>
        </p:txBody>
      </p:sp>
      <p:sp>
        <p:nvSpPr>
          <p:cNvPr id="14" name="Freeform: Shape 13">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raz 6" descr="Obraz zawierający osoba, mężczyzna&#10;&#10;Opis wygenerowany automatycznie">
            <a:extLst>
              <a:ext uri="{FF2B5EF4-FFF2-40B4-BE49-F238E27FC236}">
                <a16:creationId xmlns:a16="http://schemas.microsoft.com/office/drawing/2014/main" id="{D5E213C0-3B8F-66B7-9CFE-D52BF4961AD3}"/>
              </a:ext>
            </a:extLst>
          </p:cNvPr>
          <p:cNvPicPr>
            <a:picLocks noChangeAspect="1"/>
          </p:cNvPicPr>
          <p:nvPr/>
        </p:nvPicPr>
        <p:blipFill rotWithShape="1">
          <a:blip r:embed="rId2">
            <a:extLst>
              <a:ext uri="{28A0092B-C50C-407E-A947-70E740481C1C}">
                <a14:useLocalDpi xmlns:a14="http://schemas.microsoft.com/office/drawing/2010/main" val="0"/>
              </a:ext>
            </a:extLst>
          </a:blip>
          <a:srcRect l="15602" r="8268"/>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
        <p:nvSpPr>
          <p:cNvPr id="9" name="pole tekstowe 8">
            <a:extLst>
              <a:ext uri="{FF2B5EF4-FFF2-40B4-BE49-F238E27FC236}">
                <a16:creationId xmlns:a16="http://schemas.microsoft.com/office/drawing/2014/main" id="{0C3112C9-1E27-657D-86B7-F14B12D8FB7A}"/>
              </a:ext>
            </a:extLst>
          </p:cNvPr>
          <p:cNvSpPr txBox="1"/>
          <p:nvPr/>
        </p:nvSpPr>
        <p:spPr>
          <a:xfrm>
            <a:off x="6967018" y="6025349"/>
            <a:ext cx="6094378" cy="246221"/>
          </a:xfrm>
          <a:prstGeom prst="rect">
            <a:avLst/>
          </a:prstGeom>
          <a:noFill/>
        </p:spPr>
        <p:txBody>
          <a:bodyPr wrap="square">
            <a:spAutoFit/>
          </a:bodyPr>
          <a:lstStyle/>
          <a:p>
            <a:r>
              <a:rPr lang="pl-PL" sz="1000" dirty="0"/>
              <a:t>https://centrumsportowca.pl/wgrane_pliki/big_cwiczenia-125.jpg</a:t>
            </a:r>
          </a:p>
        </p:txBody>
      </p:sp>
    </p:spTree>
    <p:extLst>
      <p:ext uri="{BB962C8B-B14F-4D97-AF65-F5344CB8AC3E}">
        <p14:creationId xmlns:p14="http://schemas.microsoft.com/office/powerpoint/2010/main" val="288435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F51B586-0E83-43F5-9A44-5146348B3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14D53F6-D10A-9035-2CCE-321377743EBF}"/>
              </a:ext>
            </a:extLst>
          </p:cNvPr>
          <p:cNvSpPr>
            <a:spLocks noGrp="1"/>
          </p:cNvSpPr>
          <p:nvPr>
            <p:ph type="title"/>
          </p:nvPr>
        </p:nvSpPr>
        <p:spPr>
          <a:xfrm>
            <a:off x="1077362" y="720435"/>
            <a:ext cx="5018638" cy="1507375"/>
          </a:xfrm>
        </p:spPr>
        <p:txBody>
          <a:bodyPr>
            <a:normAutofit/>
          </a:bodyPr>
          <a:lstStyle/>
          <a:p>
            <a:r>
              <a:rPr lang="pl-PL" dirty="0"/>
              <a:t>Third </a:t>
            </a:r>
            <a:r>
              <a:rPr lang="pl-PL" dirty="0" err="1"/>
              <a:t>stage</a:t>
            </a:r>
            <a:r>
              <a:rPr lang="pl-PL" dirty="0"/>
              <a:t> of </a:t>
            </a:r>
            <a:r>
              <a:rPr lang="pl-PL" dirty="0" err="1"/>
              <a:t>rehabilitation</a:t>
            </a:r>
            <a:endParaRPr lang="pl-PL" dirty="0"/>
          </a:p>
        </p:txBody>
      </p:sp>
      <p:sp>
        <p:nvSpPr>
          <p:cNvPr id="3" name="Symbol zastępczy zawartości 2">
            <a:extLst>
              <a:ext uri="{FF2B5EF4-FFF2-40B4-BE49-F238E27FC236}">
                <a16:creationId xmlns:a16="http://schemas.microsoft.com/office/drawing/2014/main" id="{0876B1BD-6886-374D-8143-E4827835D9E2}"/>
              </a:ext>
            </a:extLst>
          </p:cNvPr>
          <p:cNvSpPr>
            <a:spLocks noGrp="1"/>
          </p:cNvSpPr>
          <p:nvPr>
            <p:ph idx="1"/>
          </p:nvPr>
        </p:nvSpPr>
        <p:spPr>
          <a:xfrm>
            <a:off x="1077362" y="2427316"/>
            <a:ext cx="4855352" cy="3513514"/>
          </a:xfrm>
        </p:spPr>
        <p:txBody>
          <a:bodyPr>
            <a:normAutofit/>
          </a:bodyPr>
          <a:lstStyle/>
          <a:p>
            <a:pPr>
              <a:lnSpc>
                <a:spcPct val="110000"/>
              </a:lnSpc>
            </a:pPr>
            <a:r>
              <a:rPr lang="pl-PL" dirty="0" err="1"/>
              <a:t>Reducing</a:t>
            </a:r>
            <a:r>
              <a:rPr lang="pl-PL" dirty="0"/>
              <a:t> the </a:t>
            </a:r>
            <a:r>
              <a:rPr lang="pl-PL" dirty="0" err="1"/>
              <a:t>risk</a:t>
            </a:r>
            <a:r>
              <a:rPr lang="pl-PL" dirty="0"/>
              <a:t> of </a:t>
            </a:r>
            <a:r>
              <a:rPr lang="pl-PL" dirty="0" err="1"/>
              <a:t>relapse</a:t>
            </a:r>
            <a:endParaRPr lang="pl-PL" dirty="0"/>
          </a:p>
          <a:p>
            <a:pPr>
              <a:lnSpc>
                <a:spcPct val="110000"/>
              </a:lnSpc>
            </a:pPr>
            <a:r>
              <a:rPr lang="pl-PL" dirty="0" err="1"/>
              <a:t>Avoiding</a:t>
            </a:r>
            <a:r>
              <a:rPr lang="pl-PL" dirty="0"/>
              <a:t> </a:t>
            </a:r>
            <a:r>
              <a:rPr lang="pl-PL" dirty="0" err="1"/>
              <a:t>stress</a:t>
            </a:r>
            <a:endParaRPr lang="pl-PL" dirty="0"/>
          </a:p>
          <a:p>
            <a:pPr>
              <a:lnSpc>
                <a:spcPct val="110000"/>
              </a:lnSpc>
            </a:pPr>
            <a:r>
              <a:rPr lang="pl-PL" dirty="0" err="1"/>
              <a:t>Adequate</a:t>
            </a:r>
            <a:r>
              <a:rPr lang="pl-PL" dirty="0"/>
              <a:t> </a:t>
            </a:r>
            <a:r>
              <a:rPr lang="pl-PL" dirty="0" err="1"/>
              <a:t>amount</a:t>
            </a:r>
            <a:r>
              <a:rPr lang="pl-PL" dirty="0"/>
              <a:t> of </a:t>
            </a:r>
            <a:r>
              <a:rPr lang="pl-PL" dirty="0" err="1"/>
              <a:t>sleep</a:t>
            </a:r>
            <a:endParaRPr lang="pl-PL" dirty="0"/>
          </a:p>
          <a:p>
            <a:pPr>
              <a:lnSpc>
                <a:spcPct val="110000"/>
              </a:lnSpc>
            </a:pPr>
            <a:r>
              <a:rPr lang="pl-PL" dirty="0" err="1"/>
              <a:t>Balanced</a:t>
            </a:r>
            <a:r>
              <a:rPr lang="pl-PL" dirty="0"/>
              <a:t> diet</a:t>
            </a:r>
          </a:p>
          <a:p>
            <a:pPr>
              <a:lnSpc>
                <a:spcPct val="110000"/>
              </a:lnSpc>
            </a:pPr>
            <a:r>
              <a:rPr lang="pl-PL" dirty="0" err="1"/>
              <a:t>Long</a:t>
            </a:r>
            <a:r>
              <a:rPr lang="pl-PL" dirty="0"/>
              <a:t> </a:t>
            </a:r>
            <a:r>
              <a:rPr lang="pl-PL" dirty="0" err="1"/>
              <a:t>walks</a:t>
            </a:r>
            <a:endParaRPr lang="pl-PL" dirty="0"/>
          </a:p>
          <a:p>
            <a:pPr>
              <a:lnSpc>
                <a:spcPct val="110000"/>
              </a:lnSpc>
            </a:pPr>
            <a:r>
              <a:rPr lang="pl-PL" dirty="0" err="1"/>
              <a:t>Swimming</a:t>
            </a:r>
            <a:endParaRPr lang="pl-PL" dirty="0"/>
          </a:p>
          <a:p>
            <a:pPr>
              <a:lnSpc>
                <a:spcPct val="110000"/>
              </a:lnSpc>
            </a:pPr>
            <a:r>
              <a:rPr lang="pl-PL" dirty="0" err="1"/>
              <a:t>Cycling</a:t>
            </a:r>
            <a:endParaRPr lang="pl-PL" dirty="0"/>
          </a:p>
          <a:p>
            <a:pPr>
              <a:lnSpc>
                <a:spcPct val="110000"/>
              </a:lnSpc>
            </a:pPr>
            <a:r>
              <a:rPr lang="pl-PL" dirty="0" err="1"/>
              <a:t>Running</a:t>
            </a:r>
            <a:endParaRPr lang="pl-PL" dirty="0"/>
          </a:p>
        </p:txBody>
      </p:sp>
      <p:sp>
        <p:nvSpPr>
          <p:cNvPr id="16" name="Rectangle 15">
            <a:extLst>
              <a:ext uri="{FF2B5EF4-FFF2-40B4-BE49-F238E27FC236}">
                <a16:creationId xmlns:a16="http://schemas.microsoft.com/office/drawing/2014/main" id="{9F7598AC-1D83-4590-8D80-572268CE4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67018" y="3427736"/>
            <a:ext cx="5224982" cy="3430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Obraz 6" descr="Obraz zawierający trawa, zewnętrzne, pole, ssak&#10;&#10;Opis wygenerowany automatycznie">
            <a:extLst>
              <a:ext uri="{FF2B5EF4-FFF2-40B4-BE49-F238E27FC236}">
                <a16:creationId xmlns:a16="http://schemas.microsoft.com/office/drawing/2014/main" id="{DEA9A02A-CC78-AA18-8902-7260D8F10D94}"/>
              </a:ext>
            </a:extLst>
          </p:cNvPr>
          <p:cNvPicPr>
            <a:picLocks noChangeAspect="1"/>
          </p:cNvPicPr>
          <p:nvPr/>
        </p:nvPicPr>
        <p:blipFill rotWithShape="1">
          <a:blip r:embed="rId2">
            <a:extLst>
              <a:ext uri="{28A0092B-C50C-407E-A947-70E740481C1C}">
                <a14:useLocalDpi xmlns:a14="http://schemas.microsoft.com/office/drawing/2010/main" val="0"/>
              </a:ext>
            </a:extLst>
          </a:blip>
          <a:srcRect r="14703" b="1"/>
          <a:stretch/>
        </p:blipFill>
        <p:spPr>
          <a:xfrm>
            <a:off x="6967018" y="-7683"/>
            <a:ext cx="5224982" cy="3445631"/>
          </a:xfrm>
          <a:prstGeom prst="rect">
            <a:avLst/>
          </a:prstGeom>
        </p:spPr>
      </p:pic>
      <p:pic>
        <p:nvPicPr>
          <p:cNvPr id="9" name="Obraz 8" descr="Obraz zawierający woda, sport, sport wodny, zewnętrzne&#10;&#10;Opis wygenerowany automatycznie">
            <a:extLst>
              <a:ext uri="{FF2B5EF4-FFF2-40B4-BE49-F238E27FC236}">
                <a16:creationId xmlns:a16="http://schemas.microsoft.com/office/drawing/2014/main" id="{40913EEA-2CF7-8E59-F215-5ABFD7235749}"/>
              </a:ext>
            </a:extLst>
          </p:cNvPr>
          <p:cNvPicPr>
            <a:picLocks noChangeAspect="1"/>
          </p:cNvPicPr>
          <p:nvPr/>
        </p:nvPicPr>
        <p:blipFill rotWithShape="1">
          <a:blip r:embed="rId3">
            <a:extLst>
              <a:ext uri="{28A0092B-C50C-407E-A947-70E740481C1C}">
                <a14:useLocalDpi xmlns:a14="http://schemas.microsoft.com/office/drawing/2010/main" val="0"/>
              </a:ext>
            </a:extLst>
          </a:blip>
          <a:srcRect t="379" r="-3" b="1192"/>
          <a:stretch/>
        </p:blipFill>
        <p:spPr>
          <a:xfrm>
            <a:off x="6967018" y="3425249"/>
            <a:ext cx="5224982" cy="3432751"/>
          </a:xfrm>
          <a:custGeom>
            <a:avLst/>
            <a:gdLst/>
            <a:ahLst/>
            <a:cxnLst/>
            <a:rect l="l" t="t" r="r" b="b"/>
            <a:pathLst>
              <a:path w="5224982" h="3414824">
                <a:moveTo>
                  <a:pt x="0" y="2"/>
                </a:moveTo>
                <a:lnTo>
                  <a:pt x="1736249" y="2"/>
                </a:lnTo>
                <a:lnTo>
                  <a:pt x="1736249" y="3414824"/>
                </a:lnTo>
                <a:lnTo>
                  <a:pt x="0" y="3414824"/>
                </a:lnTo>
                <a:close/>
                <a:moveTo>
                  <a:pt x="1736250" y="0"/>
                </a:moveTo>
                <a:lnTo>
                  <a:pt x="5224982" y="0"/>
                </a:lnTo>
                <a:cubicBezTo>
                  <a:pt x="5224982" y="1885955"/>
                  <a:pt x="3663023" y="3414824"/>
                  <a:pt x="1736250" y="3414824"/>
                </a:cubicBezTo>
                <a:close/>
              </a:path>
            </a:pathLst>
          </a:custGeom>
        </p:spPr>
      </p:pic>
      <p:sp>
        <p:nvSpPr>
          <p:cNvPr id="11" name="pole tekstowe 10">
            <a:extLst>
              <a:ext uri="{FF2B5EF4-FFF2-40B4-BE49-F238E27FC236}">
                <a16:creationId xmlns:a16="http://schemas.microsoft.com/office/drawing/2014/main" id="{B7F4EDAF-CAB8-AF9A-2339-FA0A2341F418}"/>
              </a:ext>
            </a:extLst>
          </p:cNvPr>
          <p:cNvSpPr txBox="1"/>
          <p:nvPr/>
        </p:nvSpPr>
        <p:spPr>
          <a:xfrm>
            <a:off x="6967018" y="6495596"/>
            <a:ext cx="6096000" cy="246221"/>
          </a:xfrm>
          <a:prstGeom prst="rect">
            <a:avLst/>
          </a:prstGeom>
          <a:noFill/>
        </p:spPr>
        <p:txBody>
          <a:bodyPr wrap="square">
            <a:spAutoFit/>
          </a:bodyPr>
          <a:lstStyle/>
          <a:p>
            <a:r>
              <a:rPr lang="pl-PL" sz="1000" dirty="0"/>
              <a:t>https://i.wpimg.pl/730x0/m.fitness.wp.pl/gettyimages-628558134-7a830343e5.jpg</a:t>
            </a:r>
          </a:p>
        </p:txBody>
      </p:sp>
      <p:sp>
        <p:nvSpPr>
          <p:cNvPr id="13" name="pole tekstowe 12">
            <a:extLst>
              <a:ext uri="{FF2B5EF4-FFF2-40B4-BE49-F238E27FC236}">
                <a16:creationId xmlns:a16="http://schemas.microsoft.com/office/drawing/2014/main" id="{3A88C26F-8912-D676-D5B1-12A376F1B74E}"/>
              </a:ext>
            </a:extLst>
          </p:cNvPr>
          <p:cNvSpPr txBox="1"/>
          <p:nvPr/>
        </p:nvSpPr>
        <p:spPr>
          <a:xfrm>
            <a:off x="7105650" y="3021298"/>
            <a:ext cx="5299300" cy="400110"/>
          </a:xfrm>
          <a:prstGeom prst="rect">
            <a:avLst/>
          </a:prstGeom>
          <a:noFill/>
        </p:spPr>
        <p:txBody>
          <a:bodyPr wrap="square">
            <a:spAutoFit/>
          </a:bodyPr>
          <a:lstStyle/>
          <a:p>
            <a:r>
              <a:rPr lang="pl-PL" sz="1000" dirty="0"/>
              <a:t>https://dziendobry.tvn.pl/cdn-zdjecie-zrgy8q-fot-jecapix-getty-images-5234180/a3cadad0-a081-4651-86e9-393429b4095e.jpeg</a:t>
            </a:r>
          </a:p>
        </p:txBody>
      </p:sp>
    </p:spTree>
    <p:extLst>
      <p:ext uri="{BB962C8B-B14F-4D97-AF65-F5344CB8AC3E}">
        <p14:creationId xmlns:p14="http://schemas.microsoft.com/office/powerpoint/2010/main" val="3980482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15CE2D-4992-85A8-9ACB-BFA050C245D5}"/>
              </a:ext>
            </a:extLst>
          </p:cNvPr>
          <p:cNvSpPr>
            <a:spLocks noGrp="1"/>
          </p:cNvSpPr>
          <p:nvPr>
            <p:ph type="title"/>
          </p:nvPr>
        </p:nvSpPr>
        <p:spPr>
          <a:xfrm>
            <a:off x="1077362" y="171450"/>
            <a:ext cx="9950103" cy="1209675"/>
          </a:xfrm>
        </p:spPr>
        <p:txBody>
          <a:bodyPr/>
          <a:lstStyle/>
          <a:p>
            <a:r>
              <a:rPr lang="pl-PL" dirty="0" err="1"/>
              <a:t>Vocabulary</a:t>
            </a:r>
            <a:endParaRPr lang="pl-PL" dirty="0"/>
          </a:p>
        </p:txBody>
      </p:sp>
      <p:sp>
        <p:nvSpPr>
          <p:cNvPr id="3" name="Symbol zastępczy zawartości 2">
            <a:extLst>
              <a:ext uri="{FF2B5EF4-FFF2-40B4-BE49-F238E27FC236}">
                <a16:creationId xmlns:a16="http://schemas.microsoft.com/office/drawing/2014/main" id="{22743F53-2D54-D62B-7704-88BEEEF4A111}"/>
              </a:ext>
            </a:extLst>
          </p:cNvPr>
          <p:cNvSpPr>
            <a:spLocks noGrp="1"/>
          </p:cNvSpPr>
          <p:nvPr>
            <p:ph idx="1"/>
          </p:nvPr>
        </p:nvSpPr>
        <p:spPr>
          <a:xfrm>
            <a:off x="1077362" y="1552575"/>
            <a:ext cx="4370938" cy="4584991"/>
          </a:xfrm>
        </p:spPr>
        <p:txBody>
          <a:bodyPr>
            <a:noAutofit/>
          </a:bodyPr>
          <a:lstStyle/>
          <a:p>
            <a:r>
              <a:rPr lang="pl-PL" sz="1400" dirty="0" err="1"/>
              <a:t>Risk</a:t>
            </a:r>
            <a:r>
              <a:rPr lang="pl-PL" sz="1400" dirty="0"/>
              <a:t> </a:t>
            </a:r>
            <a:r>
              <a:rPr lang="pl-PL" sz="1400" dirty="0" err="1"/>
              <a:t>factors</a:t>
            </a:r>
            <a:r>
              <a:rPr lang="pl-PL" sz="1400" dirty="0"/>
              <a:t>-czynniki ryzyka</a:t>
            </a:r>
          </a:p>
          <a:p>
            <a:r>
              <a:rPr lang="pl-PL" sz="1400" dirty="0">
                <a:ea typeface="Times New Roman" panose="02020603050405020304" pitchFamily="18" charset="0"/>
              </a:rPr>
              <a:t>L</a:t>
            </a:r>
            <a:r>
              <a:rPr lang="pl-PL" sz="1400" dirty="0">
                <a:effectLst/>
                <a:ea typeface="Times New Roman" panose="02020603050405020304" pitchFamily="18" charset="0"/>
              </a:rPr>
              <a:t>ack of </a:t>
            </a:r>
            <a:r>
              <a:rPr lang="pl-PL" sz="1400" dirty="0" err="1">
                <a:effectLst/>
                <a:ea typeface="Times New Roman" panose="02020603050405020304" pitchFamily="18" charset="0"/>
              </a:rPr>
              <a:t>physical</a:t>
            </a:r>
            <a:r>
              <a:rPr lang="pl-PL" sz="1400" dirty="0">
                <a:effectLst/>
                <a:ea typeface="Times New Roman" panose="02020603050405020304" pitchFamily="18" charset="0"/>
              </a:rPr>
              <a:t> </a:t>
            </a:r>
            <a:r>
              <a:rPr lang="pl-PL" sz="1400" dirty="0" err="1">
                <a:effectLst/>
                <a:ea typeface="Times New Roman" panose="02020603050405020304" pitchFamily="18" charset="0"/>
              </a:rPr>
              <a:t>activity</a:t>
            </a:r>
            <a:r>
              <a:rPr lang="pl-PL" sz="1400" dirty="0">
                <a:effectLst/>
                <a:ea typeface="Times New Roman" panose="02020603050405020304" pitchFamily="18" charset="0"/>
              </a:rPr>
              <a:t>-brak aktywności fizycznej</a:t>
            </a:r>
          </a:p>
          <a:p>
            <a:r>
              <a:rPr lang="pl-PL" sz="1400" dirty="0" err="1">
                <a:ea typeface="Times New Roman" panose="02020603050405020304" pitchFamily="18" charset="0"/>
              </a:rPr>
              <a:t>Hypertension</a:t>
            </a:r>
            <a:r>
              <a:rPr lang="pl-PL" sz="1400" dirty="0">
                <a:ea typeface="Times New Roman" panose="02020603050405020304" pitchFamily="18" charset="0"/>
              </a:rPr>
              <a:t>-nadciśnienie tętnicze</a:t>
            </a:r>
          </a:p>
          <a:p>
            <a:r>
              <a:rPr lang="pl-PL" sz="1400" dirty="0" err="1">
                <a:ea typeface="Times New Roman" panose="02020603050405020304" pitchFamily="18" charset="0"/>
              </a:rPr>
              <a:t>Obesity</a:t>
            </a:r>
            <a:r>
              <a:rPr lang="pl-PL" sz="1400" dirty="0">
                <a:ea typeface="Times New Roman" panose="02020603050405020304" pitchFamily="18" charset="0"/>
              </a:rPr>
              <a:t>-otyłość</a:t>
            </a:r>
          </a:p>
          <a:p>
            <a:r>
              <a:rPr lang="pl-PL" sz="1400" dirty="0" err="1">
                <a:ea typeface="Times New Roman" panose="02020603050405020304" pitchFamily="18" charset="0"/>
              </a:rPr>
              <a:t>Nausea</a:t>
            </a:r>
            <a:r>
              <a:rPr lang="pl-PL" sz="1400" dirty="0">
                <a:ea typeface="Times New Roman" panose="02020603050405020304" pitchFamily="18" charset="0"/>
              </a:rPr>
              <a:t>-mdłości</a:t>
            </a:r>
          </a:p>
          <a:p>
            <a:r>
              <a:rPr lang="pl-PL" sz="1400" dirty="0" err="1">
                <a:ea typeface="Times New Roman" panose="02020603050405020304" pitchFamily="18" charset="0"/>
              </a:rPr>
              <a:t>Cold</a:t>
            </a:r>
            <a:r>
              <a:rPr lang="pl-PL" sz="1400" dirty="0">
                <a:ea typeface="Times New Roman" panose="02020603050405020304" pitchFamily="18" charset="0"/>
              </a:rPr>
              <a:t> </a:t>
            </a:r>
            <a:r>
              <a:rPr lang="pl-PL" sz="1400" dirty="0" err="1">
                <a:ea typeface="Times New Roman" panose="02020603050405020304" pitchFamily="18" charset="0"/>
              </a:rPr>
              <a:t>sweat</a:t>
            </a:r>
            <a:r>
              <a:rPr lang="pl-PL" sz="1400" dirty="0">
                <a:ea typeface="Times New Roman" panose="02020603050405020304" pitchFamily="18" charset="0"/>
              </a:rPr>
              <a:t>-zimne poty</a:t>
            </a:r>
          </a:p>
          <a:p>
            <a:r>
              <a:rPr lang="pl-PL" sz="1400" dirty="0" err="1">
                <a:ea typeface="Times New Roman" panose="02020603050405020304" pitchFamily="18" charset="0"/>
              </a:rPr>
              <a:t>Myocardial</a:t>
            </a:r>
            <a:r>
              <a:rPr lang="pl-PL" sz="1400" dirty="0">
                <a:ea typeface="Times New Roman" panose="02020603050405020304" pitchFamily="18" charset="0"/>
              </a:rPr>
              <a:t> </a:t>
            </a:r>
            <a:r>
              <a:rPr lang="pl-PL" sz="1400" dirty="0" err="1">
                <a:ea typeface="Times New Roman" panose="02020603050405020304" pitchFamily="18" charset="0"/>
              </a:rPr>
              <a:t>infarction</a:t>
            </a:r>
            <a:r>
              <a:rPr lang="pl-PL" sz="1400" dirty="0">
                <a:ea typeface="Times New Roman" panose="02020603050405020304" pitchFamily="18" charset="0"/>
              </a:rPr>
              <a:t>-zawał mięśnia sercowego</a:t>
            </a:r>
          </a:p>
          <a:p>
            <a:r>
              <a:rPr lang="pl-PL" sz="1400" dirty="0" err="1">
                <a:ea typeface="Times New Roman" panose="02020603050405020304" pitchFamily="18" charset="0"/>
              </a:rPr>
              <a:t>Cardiac</a:t>
            </a:r>
            <a:r>
              <a:rPr lang="pl-PL" sz="1400" dirty="0">
                <a:ea typeface="Times New Roman" panose="02020603050405020304" pitchFamily="18" charset="0"/>
              </a:rPr>
              <a:t> </a:t>
            </a:r>
            <a:r>
              <a:rPr lang="pl-PL" sz="1400" dirty="0" err="1">
                <a:ea typeface="Times New Roman" panose="02020603050405020304" pitchFamily="18" charset="0"/>
              </a:rPr>
              <a:t>insufficiency</a:t>
            </a:r>
            <a:r>
              <a:rPr lang="pl-PL" sz="1400" dirty="0">
                <a:ea typeface="Times New Roman" panose="02020603050405020304" pitchFamily="18" charset="0"/>
              </a:rPr>
              <a:t>/</a:t>
            </a:r>
            <a:r>
              <a:rPr lang="pl-PL" sz="1400" dirty="0" err="1">
                <a:ea typeface="Times New Roman" panose="02020603050405020304" pitchFamily="18" charset="0"/>
              </a:rPr>
              <a:t>heart</a:t>
            </a:r>
            <a:r>
              <a:rPr lang="pl-PL" sz="1400" dirty="0">
                <a:ea typeface="Times New Roman" panose="02020603050405020304" pitchFamily="18" charset="0"/>
              </a:rPr>
              <a:t> </a:t>
            </a:r>
            <a:r>
              <a:rPr lang="pl-PL" sz="1400" dirty="0" err="1">
                <a:ea typeface="Times New Roman" panose="02020603050405020304" pitchFamily="18" charset="0"/>
              </a:rPr>
              <a:t>failure</a:t>
            </a:r>
            <a:r>
              <a:rPr lang="pl-PL" sz="1400" dirty="0">
                <a:ea typeface="Times New Roman" panose="02020603050405020304" pitchFamily="18" charset="0"/>
              </a:rPr>
              <a:t>-niewydolność serca</a:t>
            </a:r>
          </a:p>
          <a:p>
            <a:r>
              <a:rPr lang="pl-PL" sz="1400" dirty="0" err="1">
                <a:ea typeface="Times New Roman" panose="02020603050405020304" pitchFamily="18" charset="0"/>
              </a:rPr>
              <a:t>Swelling-obrzęk,opuchlizna</a:t>
            </a:r>
            <a:endParaRPr lang="pl-PL" sz="1400" dirty="0">
              <a:ea typeface="Times New Roman" panose="02020603050405020304" pitchFamily="18" charset="0"/>
            </a:endParaRPr>
          </a:p>
          <a:p>
            <a:r>
              <a:rPr lang="pl-PL" sz="1400" dirty="0" err="1">
                <a:ea typeface="Times New Roman" panose="02020603050405020304" pitchFamily="18" charset="0"/>
              </a:rPr>
              <a:t>Wheezing</a:t>
            </a:r>
            <a:r>
              <a:rPr lang="pl-PL" sz="1400" dirty="0">
                <a:ea typeface="Times New Roman" panose="02020603050405020304" pitchFamily="18" charset="0"/>
              </a:rPr>
              <a:t>-świszczący oddech</a:t>
            </a:r>
          </a:p>
          <a:p>
            <a:r>
              <a:rPr lang="pl-PL" sz="1400" dirty="0" err="1">
                <a:ea typeface="Times New Roman" panose="02020603050405020304" pitchFamily="18" charset="0"/>
              </a:rPr>
              <a:t>Stroke</a:t>
            </a:r>
            <a:r>
              <a:rPr lang="pl-PL" sz="1400" dirty="0">
                <a:ea typeface="Times New Roman" panose="02020603050405020304" pitchFamily="18" charset="0"/>
              </a:rPr>
              <a:t>-udar</a:t>
            </a:r>
          </a:p>
          <a:p>
            <a:endParaRPr lang="pl-PL" sz="1400" dirty="0">
              <a:ea typeface="Times New Roman" panose="02020603050405020304" pitchFamily="18" charset="0"/>
            </a:endParaRPr>
          </a:p>
          <a:p>
            <a:pPr marL="0" indent="0">
              <a:buNone/>
            </a:pPr>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ffectLst/>
              <a:ea typeface="Times New Roman" panose="02020603050405020304" pitchFamily="18" charset="0"/>
            </a:endParaRPr>
          </a:p>
          <a:p>
            <a:endParaRPr lang="pl-PL" sz="1400" dirty="0">
              <a:ea typeface="Times New Roman" panose="02020603050405020304" pitchFamily="18" charset="0"/>
            </a:endParaRPr>
          </a:p>
          <a:p>
            <a:endParaRPr lang="pl-PL" sz="1400" dirty="0"/>
          </a:p>
          <a:p>
            <a:endParaRPr lang="pl-PL" sz="1400" dirty="0"/>
          </a:p>
        </p:txBody>
      </p:sp>
      <p:sp>
        <p:nvSpPr>
          <p:cNvPr id="4" name="Symbol zastępczy zawartości 2">
            <a:extLst>
              <a:ext uri="{FF2B5EF4-FFF2-40B4-BE49-F238E27FC236}">
                <a16:creationId xmlns:a16="http://schemas.microsoft.com/office/drawing/2014/main" id="{F397A1C7-0FA5-83E5-348F-17C733ADD28F}"/>
              </a:ext>
            </a:extLst>
          </p:cNvPr>
          <p:cNvSpPr txBox="1">
            <a:spLocks/>
          </p:cNvSpPr>
          <p:nvPr/>
        </p:nvSpPr>
        <p:spPr>
          <a:xfrm>
            <a:off x="6096000" y="1552575"/>
            <a:ext cx="5848350" cy="45849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400" dirty="0" err="1">
                <a:ea typeface="Times New Roman" panose="02020603050405020304" pitchFamily="18" charset="0"/>
              </a:rPr>
              <a:t>Coronary</a:t>
            </a:r>
            <a:r>
              <a:rPr lang="pl-PL" sz="1400" dirty="0">
                <a:ea typeface="Times New Roman" panose="02020603050405020304" pitchFamily="18" charset="0"/>
              </a:rPr>
              <a:t> </a:t>
            </a:r>
            <a:r>
              <a:rPr lang="pl-PL" sz="1400" dirty="0" err="1">
                <a:ea typeface="Times New Roman" panose="02020603050405020304" pitchFamily="18" charset="0"/>
              </a:rPr>
              <a:t>artery</a:t>
            </a:r>
            <a:r>
              <a:rPr lang="pl-PL" sz="1400" dirty="0">
                <a:ea typeface="Times New Roman" panose="02020603050405020304" pitchFamily="18" charset="0"/>
              </a:rPr>
              <a:t> </a:t>
            </a:r>
            <a:r>
              <a:rPr lang="pl-PL" sz="1400" dirty="0" err="1">
                <a:ea typeface="Times New Roman" panose="02020603050405020304" pitchFamily="18" charset="0"/>
              </a:rPr>
              <a:t>disease</a:t>
            </a:r>
            <a:r>
              <a:rPr lang="pl-PL" sz="1400" dirty="0">
                <a:ea typeface="Times New Roman" panose="02020603050405020304" pitchFamily="18" charset="0"/>
              </a:rPr>
              <a:t>-choroba wieńcowa</a:t>
            </a:r>
          </a:p>
          <a:p>
            <a:r>
              <a:rPr lang="pl-PL" sz="1400" dirty="0"/>
              <a:t>A</a:t>
            </a:r>
            <a:r>
              <a:rPr lang="en-US" sz="1400" dirty="0"/>
              <a:t>trial fibrillation</a:t>
            </a:r>
            <a:r>
              <a:rPr lang="pl-PL" sz="1400" dirty="0"/>
              <a:t>-migotanie przedsionków</a:t>
            </a:r>
          </a:p>
          <a:p>
            <a:r>
              <a:rPr lang="pl-PL" sz="1400" dirty="0"/>
              <a:t>P</a:t>
            </a:r>
            <a:r>
              <a:rPr lang="en-US" sz="1400" dirty="0" err="1"/>
              <a:t>eripheral</a:t>
            </a:r>
            <a:r>
              <a:rPr lang="en-US" sz="1400" dirty="0"/>
              <a:t> arterial disease</a:t>
            </a:r>
            <a:r>
              <a:rPr lang="pl-PL" sz="1400" dirty="0"/>
              <a:t>-choroba tętnic obwodowych</a:t>
            </a:r>
          </a:p>
          <a:p>
            <a:r>
              <a:rPr lang="pl-PL" sz="1400" dirty="0"/>
              <a:t>C</a:t>
            </a:r>
            <a:r>
              <a:rPr lang="en-US" sz="1400" dirty="0" err="1"/>
              <a:t>hronic</a:t>
            </a:r>
            <a:r>
              <a:rPr lang="en-US" sz="1400" dirty="0"/>
              <a:t> kidney disease</a:t>
            </a:r>
            <a:r>
              <a:rPr lang="pl-PL" sz="1400" dirty="0"/>
              <a:t>-przewlekła choroba nerek</a:t>
            </a:r>
          </a:p>
          <a:p>
            <a:r>
              <a:rPr lang="pl-PL" sz="1400" dirty="0"/>
              <a:t>Tobacco </a:t>
            </a:r>
            <a:r>
              <a:rPr lang="pl-PL" sz="1400" dirty="0" err="1"/>
              <a:t>cessation</a:t>
            </a:r>
            <a:r>
              <a:rPr lang="pl-PL" sz="1400" dirty="0"/>
              <a:t>-zaprzestanie palenia</a:t>
            </a:r>
          </a:p>
          <a:p>
            <a:r>
              <a:rPr lang="pl-PL" sz="1400" dirty="0" err="1"/>
              <a:t>Treadmill</a:t>
            </a:r>
            <a:r>
              <a:rPr lang="pl-PL" sz="1400" dirty="0"/>
              <a:t>-bieżnia</a:t>
            </a:r>
          </a:p>
          <a:p>
            <a:r>
              <a:rPr lang="pl-PL" sz="1400" dirty="0" err="1"/>
              <a:t>Resistance</a:t>
            </a:r>
            <a:r>
              <a:rPr lang="pl-PL" sz="1400" dirty="0"/>
              <a:t> </a:t>
            </a:r>
            <a:r>
              <a:rPr lang="pl-PL" sz="1400" dirty="0" err="1"/>
              <a:t>training</a:t>
            </a:r>
            <a:r>
              <a:rPr lang="pl-PL" sz="1400" dirty="0"/>
              <a:t>-trening oporowy</a:t>
            </a:r>
          </a:p>
          <a:p>
            <a:r>
              <a:rPr lang="pl-PL" sz="1400" dirty="0" err="1"/>
              <a:t>Heart</a:t>
            </a:r>
            <a:r>
              <a:rPr lang="pl-PL" sz="1400" dirty="0"/>
              <a:t> </a:t>
            </a:r>
            <a:r>
              <a:rPr lang="pl-PL" sz="1400" dirty="0" err="1"/>
              <a:t>rate</a:t>
            </a:r>
            <a:r>
              <a:rPr lang="pl-PL" sz="1400" dirty="0"/>
              <a:t> </a:t>
            </a:r>
            <a:r>
              <a:rPr lang="pl-PL" sz="1400" dirty="0" err="1"/>
              <a:t>reserve</a:t>
            </a:r>
            <a:r>
              <a:rPr lang="pl-PL" sz="1400" dirty="0"/>
              <a:t>-rezerwa tętna</a:t>
            </a:r>
          </a:p>
          <a:p>
            <a:r>
              <a:rPr lang="pl-PL" sz="1400" dirty="0" err="1"/>
              <a:t>Relapse</a:t>
            </a:r>
            <a:r>
              <a:rPr lang="pl-PL" sz="1400" dirty="0"/>
              <a:t>-nawrót czegoś</a:t>
            </a:r>
          </a:p>
          <a:p>
            <a:r>
              <a:rPr lang="pl-PL" sz="1400" dirty="0"/>
              <a:t>General </a:t>
            </a:r>
            <a:r>
              <a:rPr lang="pl-PL" sz="1400" dirty="0" err="1"/>
              <a:t>improvement</a:t>
            </a:r>
            <a:r>
              <a:rPr lang="pl-PL" sz="1400" dirty="0"/>
              <a:t> </a:t>
            </a:r>
            <a:r>
              <a:rPr lang="pl-PL" sz="1400" dirty="0" err="1"/>
              <a:t>exercises</a:t>
            </a:r>
            <a:r>
              <a:rPr lang="pl-PL" sz="1400" dirty="0"/>
              <a:t>-ćwiczenia </a:t>
            </a:r>
            <a:r>
              <a:rPr lang="pl-PL" sz="1400" dirty="0" err="1"/>
              <a:t>ogólnokondycyjne</a:t>
            </a:r>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ea typeface="Times New Roman" panose="02020603050405020304" pitchFamily="18" charset="0"/>
            </a:endParaRPr>
          </a:p>
          <a:p>
            <a:endParaRPr lang="pl-PL" sz="1400" dirty="0"/>
          </a:p>
          <a:p>
            <a:endParaRPr lang="pl-PL" sz="1400" dirty="0"/>
          </a:p>
        </p:txBody>
      </p:sp>
    </p:spTree>
    <p:extLst>
      <p:ext uri="{BB962C8B-B14F-4D97-AF65-F5344CB8AC3E}">
        <p14:creationId xmlns:p14="http://schemas.microsoft.com/office/powerpoint/2010/main" val="153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AA7599-EAB3-FB83-11D6-8AE61B298F5F}"/>
              </a:ext>
            </a:extLst>
          </p:cNvPr>
          <p:cNvSpPr>
            <a:spLocks noGrp="1"/>
          </p:cNvSpPr>
          <p:nvPr>
            <p:ph type="title"/>
          </p:nvPr>
        </p:nvSpPr>
        <p:spPr/>
        <p:txBody>
          <a:bodyPr/>
          <a:lstStyle/>
          <a:p>
            <a:r>
              <a:rPr lang="pl-PL" dirty="0" err="1"/>
              <a:t>References</a:t>
            </a:r>
            <a:r>
              <a:rPr lang="pl-PL" dirty="0"/>
              <a:t>:</a:t>
            </a:r>
          </a:p>
        </p:txBody>
      </p:sp>
      <p:sp>
        <p:nvSpPr>
          <p:cNvPr id="3" name="Symbol zastępczy zawartości 2">
            <a:extLst>
              <a:ext uri="{FF2B5EF4-FFF2-40B4-BE49-F238E27FC236}">
                <a16:creationId xmlns:a16="http://schemas.microsoft.com/office/drawing/2014/main" id="{29DFB65A-166E-218A-4859-BC6D49CC0E2A}"/>
              </a:ext>
            </a:extLst>
          </p:cNvPr>
          <p:cNvSpPr>
            <a:spLocks noGrp="1"/>
          </p:cNvSpPr>
          <p:nvPr>
            <p:ph idx="1"/>
          </p:nvPr>
        </p:nvSpPr>
        <p:spPr/>
        <p:txBody>
          <a:bodyPr/>
          <a:lstStyle/>
          <a:p>
            <a:r>
              <a:rPr lang="pl-PL" dirty="0">
                <a:hlinkClick r:id="rId2"/>
              </a:rPr>
              <a:t>https://www.ncbi.nlm.nih.gov/pmc/articles/PMC8445013/</a:t>
            </a:r>
            <a:endParaRPr lang="pl-PL" dirty="0"/>
          </a:p>
          <a:p>
            <a:r>
              <a:rPr lang="pl-PL" dirty="0">
                <a:hlinkClick r:id="rId3"/>
              </a:rPr>
              <a:t>https://www.ahajournals.org/doi/10.1161/CIR.0000000000000663</a:t>
            </a:r>
            <a:endParaRPr lang="pl-PL" dirty="0"/>
          </a:p>
          <a:p>
            <a:r>
              <a:rPr lang="pl-PL" dirty="0">
                <a:hlinkClick r:id="rId4"/>
              </a:rPr>
              <a:t>https://www.ncbi.nlm.nih.gov/pmc/articles/PMC7953385/</a:t>
            </a:r>
            <a:endParaRPr lang="pl-PL" dirty="0"/>
          </a:p>
          <a:p>
            <a:r>
              <a:rPr lang="pl-PL" dirty="0">
                <a:hlinkClick r:id="rId5"/>
              </a:rPr>
              <a:t>https://journals.viamedica.pl/kardiologia_polska/article/view/KP.a2021.0066/63478</a:t>
            </a:r>
            <a:endParaRPr lang="pl-PL" dirty="0"/>
          </a:p>
          <a:p>
            <a:r>
              <a:rPr lang="pl-PL" dirty="0">
                <a:hlinkClick r:id="rId6"/>
              </a:rPr>
              <a:t>https://www.nature.com/articles/s41569-021-00611-7#Sec1</a:t>
            </a:r>
            <a:endParaRPr lang="pl-PL" dirty="0"/>
          </a:p>
          <a:p>
            <a:r>
              <a:rPr lang="pl-PL" dirty="0">
                <a:hlinkClick r:id="rId7"/>
              </a:rPr>
              <a:t>https://www.mayoclinic.org/diseases-conditions/heart-failure/symptoms-causes/syc-20373142</a:t>
            </a:r>
            <a:endParaRPr lang="pl-PL" dirty="0"/>
          </a:p>
          <a:p>
            <a:endParaRPr lang="pl-PL" dirty="0"/>
          </a:p>
          <a:p>
            <a:endParaRPr lang="pl-PL" dirty="0"/>
          </a:p>
        </p:txBody>
      </p:sp>
    </p:spTree>
    <p:extLst>
      <p:ext uri="{BB962C8B-B14F-4D97-AF65-F5344CB8AC3E}">
        <p14:creationId xmlns:p14="http://schemas.microsoft.com/office/powerpoint/2010/main" val="200825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C6FF209-F611-74FD-886B-BCAF3D488769}"/>
              </a:ext>
            </a:extLst>
          </p:cNvPr>
          <p:cNvSpPr>
            <a:spLocks noGrp="1"/>
          </p:cNvSpPr>
          <p:nvPr>
            <p:ph type="title"/>
          </p:nvPr>
        </p:nvSpPr>
        <p:spPr>
          <a:xfrm>
            <a:off x="1077362" y="720435"/>
            <a:ext cx="4855352" cy="1507375"/>
          </a:xfrm>
        </p:spPr>
        <p:txBody>
          <a:bodyPr>
            <a:normAutofit/>
          </a:bodyPr>
          <a:lstStyle/>
          <a:p>
            <a:pPr algn="ctr"/>
            <a:r>
              <a:rPr lang="pl-PL" dirty="0" err="1"/>
              <a:t>Risk</a:t>
            </a:r>
            <a:r>
              <a:rPr lang="pl-PL" dirty="0"/>
              <a:t> </a:t>
            </a:r>
            <a:r>
              <a:rPr lang="pl-PL" dirty="0" err="1"/>
              <a:t>factors</a:t>
            </a:r>
            <a:r>
              <a:rPr lang="pl-PL" dirty="0"/>
              <a:t> of </a:t>
            </a:r>
            <a:r>
              <a:rPr lang="pl-PL" dirty="0" err="1"/>
              <a:t>cardiovascular</a:t>
            </a:r>
            <a:r>
              <a:rPr lang="pl-PL" dirty="0"/>
              <a:t> </a:t>
            </a:r>
            <a:r>
              <a:rPr lang="pl-PL" dirty="0" err="1"/>
              <a:t>diseases</a:t>
            </a:r>
            <a:endParaRPr lang="pl-PL" dirty="0"/>
          </a:p>
        </p:txBody>
      </p:sp>
      <p:sp>
        <p:nvSpPr>
          <p:cNvPr id="9" name="Content Placeholder 8">
            <a:extLst>
              <a:ext uri="{FF2B5EF4-FFF2-40B4-BE49-F238E27FC236}">
                <a16:creationId xmlns:a16="http://schemas.microsoft.com/office/drawing/2014/main" id="{E0B7E7A0-CDDF-28D5-8397-A3D42518EEDA}"/>
              </a:ext>
            </a:extLst>
          </p:cNvPr>
          <p:cNvSpPr>
            <a:spLocks noGrp="1"/>
          </p:cNvSpPr>
          <p:nvPr>
            <p:ph idx="1"/>
          </p:nvPr>
        </p:nvSpPr>
        <p:spPr>
          <a:xfrm>
            <a:off x="1077362" y="2427316"/>
            <a:ext cx="4855352" cy="3513514"/>
          </a:xfrm>
        </p:spPr>
        <p:txBody>
          <a:bodyPr>
            <a:normAutofit/>
          </a:bodyPr>
          <a:lstStyle/>
          <a:p>
            <a:r>
              <a:rPr lang="pl-PL" sz="1800" dirty="0">
                <a:effectLst/>
                <a:ea typeface="Times New Roman" panose="02020603050405020304" pitchFamily="18" charset="0"/>
              </a:rPr>
              <a:t>Smoking</a:t>
            </a:r>
          </a:p>
          <a:p>
            <a:r>
              <a:rPr lang="pl-PL" dirty="0">
                <a:ea typeface="Times New Roman" panose="02020603050405020304" pitchFamily="18" charset="0"/>
              </a:rPr>
              <a:t>L</a:t>
            </a:r>
            <a:r>
              <a:rPr lang="pl-PL" sz="1800" dirty="0">
                <a:effectLst/>
                <a:ea typeface="Times New Roman" panose="02020603050405020304" pitchFamily="18" charset="0"/>
              </a:rPr>
              <a:t>ack of </a:t>
            </a:r>
            <a:r>
              <a:rPr lang="pl-PL" sz="1800" dirty="0" err="1">
                <a:effectLst/>
                <a:ea typeface="Times New Roman" panose="02020603050405020304" pitchFamily="18" charset="0"/>
              </a:rPr>
              <a:t>physical</a:t>
            </a:r>
            <a:r>
              <a:rPr lang="pl-PL" sz="1800" dirty="0">
                <a:effectLst/>
                <a:ea typeface="Times New Roman" panose="02020603050405020304" pitchFamily="18" charset="0"/>
              </a:rPr>
              <a:t> </a:t>
            </a:r>
            <a:r>
              <a:rPr lang="pl-PL" sz="1800" dirty="0" err="1">
                <a:effectLst/>
                <a:ea typeface="Times New Roman" panose="02020603050405020304" pitchFamily="18" charset="0"/>
              </a:rPr>
              <a:t>activity</a:t>
            </a:r>
            <a:endParaRPr lang="pl-PL" dirty="0">
              <a:ea typeface="Times New Roman" panose="02020603050405020304" pitchFamily="18" charset="0"/>
            </a:endParaRPr>
          </a:p>
          <a:p>
            <a:r>
              <a:rPr lang="pl-PL" dirty="0" err="1">
                <a:ea typeface="Times New Roman" panose="02020603050405020304" pitchFamily="18" charset="0"/>
              </a:rPr>
              <a:t>U</a:t>
            </a:r>
            <a:r>
              <a:rPr lang="pl-PL" sz="1800" dirty="0" err="1">
                <a:effectLst/>
                <a:ea typeface="Times New Roman" panose="02020603050405020304" pitchFamily="18" charset="0"/>
              </a:rPr>
              <a:t>nhealthy</a:t>
            </a:r>
            <a:r>
              <a:rPr lang="pl-PL" sz="1800" dirty="0">
                <a:effectLst/>
                <a:ea typeface="Times New Roman" panose="02020603050405020304" pitchFamily="18" charset="0"/>
              </a:rPr>
              <a:t> </a:t>
            </a:r>
            <a:r>
              <a:rPr lang="pl-PL" sz="1800" dirty="0" err="1">
                <a:effectLst/>
                <a:ea typeface="Times New Roman" panose="02020603050405020304" pitchFamily="18" charset="0"/>
              </a:rPr>
              <a:t>diets</a:t>
            </a:r>
            <a:r>
              <a:rPr lang="pl-PL" sz="1800" dirty="0">
                <a:effectLst/>
                <a:ea typeface="Times New Roman" panose="02020603050405020304" pitchFamily="18" charset="0"/>
              </a:rPr>
              <a:t> </a:t>
            </a:r>
          </a:p>
          <a:p>
            <a:r>
              <a:rPr lang="pl-PL" sz="1800" dirty="0" err="1">
                <a:effectLst/>
                <a:ea typeface="Times New Roman" panose="02020603050405020304" pitchFamily="18" charset="0"/>
              </a:rPr>
              <a:t>Hypertension</a:t>
            </a:r>
            <a:endParaRPr lang="pl-PL" dirty="0">
              <a:ea typeface="Times New Roman" panose="02020603050405020304" pitchFamily="18" charset="0"/>
            </a:endParaRPr>
          </a:p>
          <a:p>
            <a:r>
              <a:rPr lang="pl-PL" dirty="0" err="1">
                <a:ea typeface="Times New Roman" panose="02020603050405020304" pitchFamily="18" charset="0"/>
              </a:rPr>
              <a:t>I</a:t>
            </a:r>
            <a:r>
              <a:rPr lang="pl-PL" sz="1800" dirty="0" err="1">
                <a:effectLst/>
                <a:ea typeface="Times New Roman" panose="02020603050405020304" pitchFamily="18" charset="0"/>
              </a:rPr>
              <a:t>ncreased</a:t>
            </a:r>
            <a:r>
              <a:rPr lang="pl-PL" sz="1800" dirty="0">
                <a:effectLst/>
                <a:ea typeface="Times New Roman" panose="02020603050405020304" pitchFamily="18" charset="0"/>
              </a:rPr>
              <a:t> </a:t>
            </a:r>
            <a:r>
              <a:rPr lang="pl-PL" sz="1800" dirty="0" err="1">
                <a:effectLst/>
                <a:ea typeface="Times New Roman" panose="02020603050405020304" pitchFamily="18" charset="0"/>
              </a:rPr>
              <a:t>blood</a:t>
            </a:r>
            <a:r>
              <a:rPr lang="pl-PL" sz="1800" dirty="0">
                <a:effectLst/>
                <a:ea typeface="Times New Roman" panose="02020603050405020304" pitchFamily="18" charset="0"/>
              </a:rPr>
              <a:t> </a:t>
            </a:r>
            <a:r>
              <a:rPr lang="pl-PL" sz="1800" dirty="0" err="1">
                <a:effectLst/>
                <a:ea typeface="Times New Roman" panose="02020603050405020304" pitchFamily="18" charset="0"/>
              </a:rPr>
              <a:t>sugar</a:t>
            </a:r>
            <a:r>
              <a:rPr lang="pl-PL" sz="1800" dirty="0">
                <a:effectLst/>
                <a:ea typeface="Times New Roman" panose="02020603050405020304" pitchFamily="18" charset="0"/>
              </a:rPr>
              <a:t>/lipid </a:t>
            </a:r>
            <a:r>
              <a:rPr lang="pl-PL" sz="1800" dirty="0" err="1">
                <a:effectLst/>
                <a:ea typeface="Times New Roman" panose="02020603050405020304" pitchFamily="18" charset="0"/>
              </a:rPr>
              <a:t>levels</a:t>
            </a:r>
            <a:endParaRPr lang="pl-PL" dirty="0">
              <a:ea typeface="Times New Roman" panose="02020603050405020304" pitchFamily="18" charset="0"/>
            </a:endParaRPr>
          </a:p>
          <a:p>
            <a:r>
              <a:rPr lang="pl-PL" dirty="0" err="1">
                <a:ea typeface="Times New Roman" panose="02020603050405020304" pitchFamily="18" charset="0"/>
              </a:rPr>
              <a:t>O</a:t>
            </a:r>
            <a:r>
              <a:rPr lang="pl-PL" sz="1800" dirty="0" err="1">
                <a:effectLst/>
                <a:ea typeface="Times New Roman" panose="02020603050405020304" pitchFamily="18" charset="0"/>
              </a:rPr>
              <a:t>verweight</a:t>
            </a:r>
            <a:r>
              <a:rPr lang="pl-PL" sz="1800" dirty="0">
                <a:effectLst/>
                <a:ea typeface="Times New Roman" panose="02020603050405020304" pitchFamily="18" charset="0"/>
              </a:rPr>
              <a:t> </a:t>
            </a:r>
            <a:r>
              <a:rPr lang="pl-PL" sz="1800" dirty="0" err="1">
                <a:effectLst/>
                <a:ea typeface="Times New Roman" panose="02020603050405020304" pitchFamily="18" charset="0"/>
              </a:rPr>
              <a:t>or</a:t>
            </a:r>
            <a:r>
              <a:rPr lang="pl-PL" sz="1800" dirty="0">
                <a:effectLst/>
                <a:ea typeface="Times New Roman" panose="02020603050405020304" pitchFamily="18" charset="0"/>
              </a:rPr>
              <a:t> </a:t>
            </a:r>
            <a:r>
              <a:rPr lang="pl-PL" sz="1800" dirty="0" err="1">
                <a:effectLst/>
                <a:ea typeface="Times New Roman" panose="02020603050405020304" pitchFamily="18" charset="0"/>
              </a:rPr>
              <a:t>obesity</a:t>
            </a:r>
            <a:endParaRPr lang="pl-PL" sz="1800" dirty="0">
              <a:effectLst/>
              <a:ea typeface="Times New Roman" panose="02020603050405020304" pitchFamily="18" charset="0"/>
            </a:endParaRPr>
          </a:p>
        </p:txBody>
      </p:sp>
      <p:sp>
        <p:nvSpPr>
          <p:cNvPr id="14" name="Freeform: Shape 13">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ymbol zastępczy zawartości 4" descr="Obraz zawierający osoba, mężczyzna, wewnątrz&#10;&#10;Opis wygenerowany automatycznie">
            <a:extLst>
              <a:ext uri="{FF2B5EF4-FFF2-40B4-BE49-F238E27FC236}">
                <a16:creationId xmlns:a16="http://schemas.microsoft.com/office/drawing/2014/main" id="{223180D5-D264-C70B-8A9E-FE88719E6177}"/>
              </a:ext>
            </a:extLst>
          </p:cNvPr>
          <p:cNvPicPr>
            <a:picLocks noChangeAspect="1"/>
          </p:cNvPicPr>
          <p:nvPr/>
        </p:nvPicPr>
        <p:blipFill rotWithShape="1">
          <a:blip r:embed="rId2">
            <a:extLst>
              <a:ext uri="{28A0092B-C50C-407E-A947-70E740481C1C}">
                <a14:useLocalDpi xmlns:a14="http://schemas.microsoft.com/office/drawing/2010/main" val="0"/>
              </a:ext>
            </a:extLst>
          </a:blip>
          <a:srcRect l="39200" r="9983" b="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
        <p:nvSpPr>
          <p:cNvPr id="7" name="pole tekstowe 6">
            <a:extLst>
              <a:ext uri="{FF2B5EF4-FFF2-40B4-BE49-F238E27FC236}">
                <a16:creationId xmlns:a16="http://schemas.microsoft.com/office/drawing/2014/main" id="{F5DD983C-1ECF-6B93-4BB0-FD2668A44633}"/>
              </a:ext>
            </a:extLst>
          </p:cNvPr>
          <p:cNvSpPr txBox="1"/>
          <p:nvPr/>
        </p:nvSpPr>
        <p:spPr>
          <a:xfrm>
            <a:off x="6605068" y="6642546"/>
            <a:ext cx="5701232" cy="215444"/>
          </a:xfrm>
          <a:prstGeom prst="rect">
            <a:avLst/>
          </a:prstGeom>
          <a:noFill/>
        </p:spPr>
        <p:txBody>
          <a:bodyPr wrap="square">
            <a:spAutoFit/>
          </a:bodyPr>
          <a:lstStyle/>
          <a:p>
            <a:pPr marL="0" marR="0" lvl="0" indent="0" algn="l" rtl="0">
              <a:spcBef>
                <a:spcPts val="0"/>
              </a:spcBef>
              <a:buSzPct val="25000"/>
              <a:buNone/>
            </a:pPr>
            <a:r>
              <a:rPr lang="pl-PL" sz="800" dirty="0">
                <a:solidFill>
                  <a:schemeClr val="dk1"/>
                </a:solidFill>
                <a:latin typeface="Trebuchet MS"/>
                <a:ea typeface="Trebuchet MS"/>
                <a:cs typeface="Trebuchet MS"/>
                <a:sym typeface="Trebuchet MS"/>
              </a:rPr>
              <a:t>https://www.luxmed-diagnostyka.pl/phavi/ph/r,750,0/upl/2021/0804/0828-bol-klatka-piersiowa.jpg?token=92f21134</a:t>
            </a:r>
          </a:p>
        </p:txBody>
      </p:sp>
    </p:spTree>
    <p:extLst>
      <p:ext uri="{BB962C8B-B14F-4D97-AF65-F5344CB8AC3E}">
        <p14:creationId xmlns:p14="http://schemas.microsoft.com/office/powerpoint/2010/main" val="190131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90FB5F8-EFCD-5D59-4EFD-5E687946247B}"/>
              </a:ext>
            </a:extLst>
          </p:cNvPr>
          <p:cNvSpPr>
            <a:spLocks noGrp="1"/>
          </p:cNvSpPr>
          <p:nvPr>
            <p:ph type="title"/>
          </p:nvPr>
        </p:nvSpPr>
        <p:spPr>
          <a:xfrm>
            <a:off x="1077364" y="1"/>
            <a:ext cx="4140096" cy="1381124"/>
          </a:xfrm>
        </p:spPr>
        <p:txBody>
          <a:bodyPr>
            <a:normAutofit/>
          </a:bodyPr>
          <a:lstStyle/>
          <a:p>
            <a:r>
              <a:rPr lang="pl-PL" dirty="0" err="1"/>
              <a:t>Symptoms</a:t>
            </a:r>
            <a:r>
              <a:rPr lang="pl-PL" dirty="0"/>
              <a:t>:</a:t>
            </a:r>
          </a:p>
        </p:txBody>
      </p:sp>
      <p:sp>
        <p:nvSpPr>
          <p:cNvPr id="11" name="Content Placeholder 10">
            <a:extLst>
              <a:ext uri="{FF2B5EF4-FFF2-40B4-BE49-F238E27FC236}">
                <a16:creationId xmlns:a16="http://schemas.microsoft.com/office/drawing/2014/main" id="{64EF18D6-A460-7808-278E-D927533A503A}"/>
              </a:ext>
            </a:extLst>
          </p:cNvPr>
          <p:cNvSpPr>
            <a:spLocks noGrp="1"/>
          </p:cNvSpPr>
          <p:nvPr>
            <p:ph idx="1"/>
          </p:nvPr>
        </p:nvSpPr>
        <p:spPr>
          <a:xfrm>
            <a:off x="1077364" y="1866110"/>
            <a:ext cx="4140096" cy="3513514"/>
          </a:xfrm>
        </p:spPr>
        <p:txBody>
          <a:bodyPr>
            <a:noAutofit/>
          </a:bodyPr>
          <a:lstStyle/>
          <a:p>
            <a:r>
              <a:rPr lang="pl-PL" sz="1600" dirty="0"/>
              <a:t>C</a:t>
            </a:r>
            <a:r>
              <a:rPr lang="en-US" sz="1600" dirty="0" err="1"/>
              <a:t>hest</a:t>
            </a:r>
            <a:r>
              <a:rPr lang="en-US" sz="1600" dirty="0"/>
              <a:t> pain or discomfort which may travel into the shoulder, arm, back, neck or jaw. Often it occurs in the center or left side of the chest and lasts for more than a few </a:t>
            </a:r>
            <a:r>
              <a:rPr lang="en-US" sz="1600" dirty="0" err="1"/>
              <a:t>minutes.The</a:t>
            </a:r>
            <a:r>
              <a:rPr lang="en-US" sz="1600" dirty="0"/>
              <a:t> discomfort may occasionally</a:t>
            </a:r>
            <a:r>
              <a:rPr lang="pl-PL" sz="1600" dirty="0"/>
              <a:t> </a:t>
            </a:r>
            <a:r>
              <a:rPr lang="pl-PL" sz="1600" dirty="0" err="1"/>
              <a:t>feel</a:t>
            </a:r>
            <a:r>
              <a:rPr lang="pl-PL" sz="1600" dirty="0"/>
              <a:t> </a:t>
            </a:r>
            <a:r>
              <a:rPr lang="pl-PL" sz="1600" dirty="0" err="1"/>
              <a:t>like</a:t>
            </a:r>
            <a:r>
              <a:rPr lang="pl-PL" sz="1600" dirty="0"/>
              <a:t> </a:t>
            </a:r>
            <a:r>
              <a:rPr lang="pl-PL" sz="1600" dirty="0" err="1"/>
              <a:t>heartburn</a:t>
            </a:r>
            <a:r>
              <a:rPr lang="en-US" sz="1600" dirty="0"/>
              <a:t> </a:t>
            </a:r>
            <a:endParaRPr lang="pl-PL" sz="1600" dirty="0"/>
          </a:p>
          <a:p>
            <a:r>
              <a:rPr lang="pl-PL" sz="1600" dirty="0"/>
              <a:t>S</a:t>
            </a:r>
            <a:r>
              <a:rPr lang="en-US" sz="1600" dirty="0" err="1"/>
              <a:t>hortness</a:t>
            </a:r>
            <a:r>
              <a:rPr lang="en-US" sz="1600" dirty="0"/>
              <a:t> of breath</a:t>
            </a:r>
            <a:endParaRPr lang="pl-PL" sz="1600" dirty="0"/>
          </a:p>
          <a:p>
            <a:r>
              <a:rPr lang="pl-PL" sz="1600" dirty="0"/>
              <a:t>N</a:t>
            </a:r>
            <a:r>
              <a:rPr lang="en-US" sz="1600" dirty="0" err="1"/>
              <a:t>ausea</a:t>
            </a:r>
            <a:r>
              <a:rPr lang="en-US" sz="1600" dirty="0"/>
              <a:t> </a:t>
            </a:r>
            <a:endParaRPr lang="pl-PL" sz="1600" dirty="0"/>
          </a:p>
          <a:p>
            <a:r>
              <a:rPr lang="pl-PL" sz="1600" dirty="0"/>
              <a:t>F</a:t>
            </a:r>
            <a:r>
              <a:rPr lang="en-US" sz="1600" dirty="0" err="1"/>
              <a:t>eeling</a:t>
            </a:r>
            <a:r>
              <a:rPr lang="en-US" sz="1600" dirty="0"/>
              <a:t> faint</a:t>
            </a:r>
            <a:endParaRPr lang="pl-PL" sz="1600" dirty="0"/>
          </a:p>
          <a:p>
            <a:r>
              <a:rPr lang="pl-PL" sz="1600" dirty="0"/>
              <a:t>C</a:t>
            </a:r>
            <a:r>
              <a:rPr lang="en-US" sz="1600" dirty="0"/>
              <a:t>old sweat </a:t>
            </a:r>
            <a:endParaRPr lang="pl-PL" sz="1600" dirty="0"/>
          </a:p>
          <a:p>
            <a:r>
              <a:rPr lang="pl-PL" sz="1600" dirty="0"/>
              <a:t>F</a:t>
            </a:r>
            <a:r>
              <a:rPr lang="en-US" sz="1600" dirty="0" err="1"/>
              <a:t>eeling</a:t>
            </a:r>
            <a:r>
              <a:rPr lang="en-US" sz="1600" dirty="0"/>
              <a:t> tired</a:t>
            </a:r>
          </a:p>
        </p:txBody>
      </p:sp>
      <p:sp>
        <p:nvSpPr>
          <p:cNvPr id="16" name="Freeform: Shape 15">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Symbol zastępczy zawartości 6">
            <a:extLst>
              <a:ext uri="{FF2B5EF4-FFF2-40B4-BE49-F238E27FC236}">
                <a16:creationId xmlns:a16="http://schemas.microsoft.com/office/drawing/2014/main" id="{598E264E-5AAF-8235-C93F-7008B4203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930" y="1929060"/>
            <a:ext cx="6795458" cy="3450564"/>
          </a:xfrm>
          <a:prstGeom prst="rect">
            <a:avLst/>
          </a:prstGeom>
        </p:spPr>
      </p:pic>
      <p:sp>
        <p:nvSpPr>
          <p:cNvPr id="9" name="pole tekstowe 8">
            <a:extLst>
              <a:ext uri="{FF2B5EF4-FFF2-40B4-BE49-F238E27FC236}">
                <a16:creationId xmlns:a16="http://schemas.microsoft.com/office/drawing/2014/main" id="{598F5503-C49B-A5E9-FECF-37DA0718C243}"/>
              </a:ext>
            </a:extLst>
          </p:cNvPr>
          <p:cNvSpPr txBox="1"/>
          <p:nvPr/>
        </p:nvSpPr>
        <p:spPr>
          <a:xfrm>
            <a:off x="5514975" y="5462301"/>
            <a:ext cx="6096000" cy="215444"/>
          </a:xfrm>
          <a:prstGeom prst="rect">
            <a:avLst/>
          </a:prstGeom>
          <a:noFill/>
        </p:spPr>
        <p:txBody>
          <a:bodyPr wrap="square">
            <a:spAutoFit/>
          </a:bodyPr>
          <a:lstStyle/>
          <a:p>
            <a:pPr marL="0" marR="0" lvl="0" indent="0" algn="l" rtl="0">
              <a:spcBef>
                <a:spcPts val="0"/>
              </a:spcBef>
              <a:buSzPct val="25000"/>
              <a:buNone/>
            </a:pPr>
            <a:r>
              <a:rPr lang="pl-PL" sz="800" dirty="0">
                <a:solidFill>
                  <a:schemeClr val="dk1"/>
                </a:solidFill>
                <a:latin typeface="Trebuchet MS"/>
                <a:ea typeface="Trebuchet MS"/>
                <a:cs typeface="Trebuchet MS"/>
                <a:sym typeface="Trebuchet MS"/>
              </a:rPr>
              <a:t>https://upperhillcardiovascularcentre.com/wp-content/uploads/2021/09/myocardial-infarction-heder-image.png</a:t>
            </a:r>
          </a:p>
        </p:txBody>
      </p:sp>
    </p:spTree>
    <p:extLst>
      <p:ext uri="{BB962C8B-B14F-4D97-AF65-F5344CB8AC3E}">
        <p14:creationId xmlns:p14="http://schemas.microsoft.com/office/powerpoint/2010/main" val="88640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97E850-3C7A-E1D9-ED2B-0B6B1F7311F2}"/>
              </a:ext>
            </a:extLst>
          </p:cNvPr>
          <p:cNvSpPr>
            <a:spLocks noGrp="1"/>
          </p:cNvSpPr>
          <p:nvPr>
            <p:ph type="title"/>
          </p:nvPr>
        </p:nvSpPr>
        <p:spPr>
          <a:xfrm>
            <a:off x="644742" y="163482"/>
            <a:ext cx="9950103" cy="1507376"/>
          </a:xfrm>
        </p:spPr>
        <p:txBody>
          <a:bodyPr/>
          <a:lstStyle/>
          <a:p>
            <a:r>
              <a:rPr lang="pl-PL" dirty="0" err="1"/>
              <a:t>Cardiac</a:t>
            </a:r>
            <a:r>
              <a:rPr lang="pl-PL" dirty="0"/>
              <a:t> </a:t>
            </a:r>
            <a:r>
              <a:rPr lang="pl-PL" dirty="0" err="1"/>
              <a:t>insufficiency</a:t>
            </a:r>
            <a:endParaRPr lang="pl-PL" dirty="0"/>
          </a:p>
        </p:txBody>
      </p:sp>
      <p:graphicFrame>
        <p:nvGraphicFramePr>
          <p:cNvPr id="11" name="Symbol zastępczy zawartości 2">
            <a:extLst>
              <a:ext uri="{FF2B5EF4-FFF2-40B4-BE49-F238E27FC236}">
                <a16:creationId xmlns:a16="http://schemas.microsoft.com/office/drawing/2014/main" id="{19E6C38F-C8F4-9C1B-3F6D-BEA02992A81C}"/>
              </a:ext>
            </a:extLst>
          </p:cNvPr>
          <p:cNvGraphicFramePr>
            <a:graphicFrameLocks noGrp="1"/>
          </p:cNvGraphicFramePr>
          <p:nvPr>
            <p:ph idx="1"/>
            <p:extLst>
              <p:ext uri="{D42A27DB-BD31-4B8C-83A1-F6EECF244321}">
                <p14:modId xmlns:p14="http://schemas.microsoft.com/office/powerpoint/2010/main" val="4024828448"/>
              </p:ext>
            </p:extLst>
          </p:nvPr>
        </p:nvGraphicFramePr>
        <p:xfrm>
          <a:off x="644742" y="1995948"/>
          <a:ext cx="5451259" cy="3944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Obraz 6" descr="Obraz zawierający zewnętrzne, osoba&#10;&#10;Opis wygenerowany automatycznie">
            <a:extLst>
              <a:ext uri="{FF2B5EF4-FFF2-40B4-BE49-F238E27FC236}">
                <a16:creationId xmlns:a16="http://schemas.microsoft.com/office/drawing/2014/main" id="{0A87EA31-0AC2-D3FF-42BB-015C6F58DC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1" y="1868129"/>
            <a:ext cx="6096000" cy="4072701"/>
          </a:xfrm>
          <a:prstGeom prst="rect">
            <a:avLst/>
          </a:prstGeom>
        </p:spPr>
      </p:pic>
      <p:sp>
        <p:nvSpPr>
          <p:cNvPr id="9" name="pole tekstowe 8">
            <a:extLst>
              <a:ext uri="{FF2B5EF4-FFF2-40B4-BE49-F238E27FC236}">
                <a16:creationId xmlns:a16="http://schemas.microsoft.com/office/drawing/2014/main" id="{81BD49A3-F13E-8000-7971-529215E16E1A}"/>
              </a:ext>
            </a:extLst>
          </p:cNvPr>
          <p:cNvSpPr txBox="1"/>
          <p:nvPr/>
        </p:nvSpPr>
        <p:spPr>
          <a:xfrm>
            <a:off x="6057900" y="5940830"/>
            <a:ext cx="6134100" cy="461665"/>
          </a:xfrm>
          <a:prstGeom prst="rect">
            <a:avLst/>
          </a:prstGeom>
          <a:noFill/>
        </p:spPr>
        <p:txBody>
          <a:bodyPr wrap="square">
            <a:spAutoFit/>
          </a:bodyPr>
          <a:lstStyle/>
          <a:p>
            <a:pPr marL="0" marR="0" lvl="0" indent="0" algn="l" rtl="0">
              <a:spcBef>
                <a:spcPts val="0"/>
              </a:spcBef>
              <a:buSzPct val="25000"/>
              <a:buNone/>
            </a:pPr>
            <a:r>
              <a:rPr lang="pl-PL" sz="800" dirty="0">
                <a:solidFill>
                  <a:schemeClr val="dk1"/>
                </a:solidFill>
                <a:latin typeface="Trebuchet MS"/>
                <a:ea typeface="Trebuchet MS"/>
                <a:cs typeface="Trebuchet MS"/>
                <a:sym typeface="Trebuchet MS"/>
              </a:rPr>
              <a:t>https://gfx.zdrowie.radiozet.pl/var/radiozetzdrowie/storage/images/medycyna/diagnostyka-medyczna/zadyszka-przy-wchodzeniu-po-schodach-jakie-sa-tego-przyczyny/2263100-2-pol-PL/Zadyszka-przy-wchodzeniu-po-schodach-jakie-sa-tego-przyczyny_article.jpg</a:t>
            </a:r>
          </a:p>
        </p:txBody>
      </p:sp>
    </p:spTree>
    <p:extLst>
      <p:ext uri="{BB962C8B-B14F-4D97-AF65-F5344CB8AC3E}">
        <p14:creationId xmlns:p14="http://schemas.microsoft.com/office/powerpoint/2010/main" val="123447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398CC0E-18DA-7B8A-44A5-00BFA00510D3}"/>
              </a:ext>
            </a:extLst>
          </p:cNvPr>
          <p:cNvSpPr>
            <a:spLocks noGrp="1"/>
          </p:cNvSpPr>
          <p:nvPr>
            <p:ph type="title"/>
          </p:nvPr>
        </p:nvSpPr>
        <p:spPr>
          <a:xfrm>
            <a:off x="1077364" y="720435"/>
            <a:ext cx="4140096" cy="1507375"/>
          </a:xfrm>
        </p:spPr>
        <p:txBody>
          <a:bodyPr>
            <a:normAutofit/>
          </a:bodyPr>
          <a:lstStyle/>
          <a:p>
            <a:r>
              <a:rPr lang="pl-PL" dirty="0" err="1"/>
              <a:t>Hypertension</a:t>
            </a:r>
            <a:endParaRPr lang="pl-PL" dirty="0"/>
          </a:p>
        </p:txBody>
      </p:sp>
      <p:sp>
        <p:nvSpPr>
          <p:cNvPr id="3" name="Symbol zastępczy zawartości 2">
            <a:extLst>
              <a:ext uri="{FF2B5EF4-FFF2-40B4-BE49-F238E27FC236}">
                <a16:creationId xmlns:a16="http://schemas.microsoft.com/office/drawing/2014/main" id="{F65C3771-26EA-96B5-90AC-A2471A12081F}"/>
              </a:ext>
            </a:extLst>
          </p:cNvPr>
          <p:cNvSpPr>
            <a:spLocks noGrp="1"/>
          </p:cNvSpPr>
          <p:nvPr>
            <p:ph idx="1"/>
          </p:nvPr>
        </p:nvSpPr>
        <p:spPr>
          <a:xfrm>
            <a:off x="1077364" y="2427316"/>
            <a:ext cx="4140096" cy="3513514"/>
          </a:xfrm>
        </p:spPr>
        <p:txBody>
          <a:bodyPr>
            <a:normAutofit/>
          </a:bodyPr>
          <a:lstStyle/>
          <a:p>
            <a:pPr>
              <a:lnSpc>
                <a:spcPct val="110000"/>
              </a:lnSpc>
            </a:pPr>
            <a:r>
              <a:rPr lang="pl-PL" dirty="0"/>
              <a:t>M</a:t>
            </a:r>
            <a:r>
              <a:rPr lang="en-US" dirty="0" err="1"/>
              <a:t>ajor</a:t>
            </a:r>
            <a:r>
              <a:rPr lang="en-US" dirty="0"/>
              <a:t> risk factor for stroke, </a:t>
            </a:r>
            <a:r>
              <a:rPr lang="en-US" dirty="0" err="1"/>
              <a:t>coronar</a:t>
            </a:r>
            <a:r>
              <a:rPr lang="pl-PL" dirty="0"/>
              <a:t>y</a:t>
            </a:r>
            <a:r>
              <a:rPr lang="en-US" dirty="0"/>
              <a:t> artery disease, heart failure, atrial fibrillation, peripheral arterial disease, vision loss, chronic kidney disease, and</a:t>
            </a:r>
            <a:r>
              <a:rPr lang="pl-PL" dirty="0"/>
              <a:t> </a:t>
            </a:r>
            <a:r>
              <a:rPr lang="en-US" dirty="0"/>
              <a:t>dementia.</a:t>
            </a:r>
            <a:r>
              <a:rPr lang="pl-PL" dirty="0"/>
              <a:t> </a:t>
            </a:r>
          </a:p>
          <a:p>
            <a:pPr>
              <a:lnSpc>
                <a:spcPct val="110000"/>
              </a:lnSpc>
            </a:pPr>
            <a:r>
              <a:rPr lang="en-US" dirty="0"/>
              <a:t>Hypertension is a major cause of premature death worldwide</a:t>
            </a:r>
            <a:r>
              <a:rPr lang="pl-PL" dirty="0"/>
              <a:t>.</a:t>
            </a:r>
          </a:p>
        </p:txBody>
      </p:sp>
      <p:sp>
        <p:nvSpPr>
          <p:cNvPr id="12"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descr="Obraz zawierający telefon komórkowy, wewnątrz, różny&#10;&#10;Opis wygenerowany automatycznie">
            <a:extLst>
              <a:ext uri="{FF2B5EF4-FFF2-40B4-BE49-F238E27FC236}">
                <a16:creationId xmlns:a16="http://schemas.microsoft.com/office/drawing/2014/main" id="{3000D3B8-0446-0531-A856-1FC112CFB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27316"/>
            <a:ext cx="4788861" cy="3184592"/>
          </a:xfrm>
          <a:prstGeom prst="rect">
            <a:avLst/>
          </a:prstGeom>
        </p:spPr>
      </p:pic>
      <p:sp>
        <p:nvSpPr>
          <p:cNvPr id="7" name="pole tekstowe 6">
            <a:extLst>
              <a:ext uri="{FF2B5EF4-FFF2-40B4-BE49-F238E27FC236}">
                <a16:creationId xmlns:a16="http://schemas.microsoft.com/office/drawing/2014/main" id="{8B20AA28-92B0-9149-07C6-90549E768D61}"/>
              </a:ext>
            </a:extLst>
          </p:cNvPr>
          <p:cNvSpPr txBox="1"/>
          <p:nvPr/>
        </p:nvSpPr>
        <p:spPr>
          <a:xfrm>
            <a:off x="5305425" y="5698371"/>
            <a:ext cx="6096000" cy="215444"/>
          </a:xfrm>
          <a:prstGeom prst="rect">
            <a:avLst/>
          </a:prstGeom>
          <a:noFill/>
        </p:spPr>
        <p:txBody>
          <a:bodyPr wrap="square">
            <a:spAutoFit/>
          </a:bodyPr>
          <a:lstStyle/>
          <a:p>
            <a:pPr marL="0" marR="0" lvl="0" indent="0" algn="l" rtl="0">
              <a:spcBef>
                <a:spcPts val="0"/>
              </a:spcBef>
              <a:buSzPct val="25000"/>
              <a:buNone/>
            </a:pPr>
            <a:r>
              <a:rPr lang="pl-PL" sz="800" dirty="0">
                <a:solidFill>
                  <a:schemeClr val="dk1"/>
                </a:solidFill>
                <a:latin typeface="Trebuchet MS"/>
                <a:ea typeface="Trebuchet MS"/>
                <a:cs typeface="Trebuchet MS"/>
                <a:sym typeface="Trebuchet MS"/>
              </a:rPr>
              <a:t>https://upload.wikimedia.org/wikipedia/commons/thumb/4/47/Grade_1_hypertension.jpg/450px-Grade_1_hypertension.jpg</a:t>
            </a:r>
          </a:p>
        </p:txBody>
      </p:sp>
    </p:spTree>
    <p:extLst>
      <p:ext uri="{BB962C8B-B14F-4D97-AF65-F5344CB8AC3E}">
        <p14:creationId xmlns:p14="http://schemas.microsoft.com/office/powerpoint/2010/main" val="396604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B2F173-EC35-599C-5B6A-746F155C4424}"/>
              </a:ext>
            </a:extLst>
          </p:cNvPr>
          <p:cNvSpPr>
            <a:spLocks noGrp="1"/>
          </p:cNvSpPr>
          <p:nvPr>
            <p:ph type="title"/>
          </p:nvPr>
        </p:nvSpPr>
        <p:spPr>
          <a:xfrm>
            <a:off x="559542" y="758533"/>
            <a:ext cx="4200526" cy="3822991"/>
          </a:xfrm>
        </p:spPr>
        <p:txBody>
          <a:bodyPr/>
          <a:lstStyle/>
          <a:p>
            <a:r>
              <a:rPr lang="pl-PL" dirty="0"/>
              <a:t>C</a:t>
            </a:r>
            <a:r>
              <a:rPr lang="en-US" dirty="0" err="1"/>
              <a:t>omplex</a:t>
            </a:r>
            <a:r>
              <a:rPr lang="en-US" dirty="0"/>
              <a:t> intervention of cardiac rehabilitation</a:t>
            </a:r>
            <a:endParaRPr lang="pl-PL" dirty="0"/>
          </a:p>
        </p:txBody>
      </p:sp>
      <p:pic>
        <p:nvPicPr>
          <p:cNvPr id="7" name="Symbol zastępczy zawartości 6">
            <a:extLst>
              <a:ext uri="{FF2B5EF4-FFF2-40B4-BE49-F238E27FC236}">
                <a16:creationId xmlns:a16="http://schemas.microsoft.com/office/drawing/2014/main" id="{1B7FCF43-3AB7-A86B-43EF-B2226120B7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068" y="0"/>
            <a:ext cx="7431932" cy="6857999"/>
          </a:xfrm>
        </p:spPr>
      </p:pic>
    </p:spTree>
    <p:extLst>
      <p:ext uri="{BB962C8B-B14F-4D97-AF65-F5344CB8AC3E}">
        <p14:creationId xmlns:p14="http://schemas.microsoft.com/office/powerpoint/2010/main" val="146043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C696854-5ADF-AB9D-0028-1FACDC9CBED2}"/>
              </a:ext>
            </a:extLst>
          </p:cNvPr>
          <p:cNvSpPr>
            <a:spLocks noGrp="1"/>
          </p:cNvSpPr>
          <p:nvPr>
            <p:ph type="title"/>
          </p:nvPr>
        </p:nvSpPr>
        <p:spPr>
          <a:xfrm>
            <a:off x="1077362" y="720435"/>
            <a:ext cx="4855352" cy="1507375"/>
          </a:xfrm>
        </p:spPr>
        <p:txBody>
          <a:bodyPr>
            <a:normAutofit/>
          </a:bodyPr>
          <a:lstStyle/>
          <a:p>
            <a:r>
              <a:rPr lang="pl-PL" dirty="0"/>
              <a:t>First </a:t>
            </a:r>
            <a:r>
              <a:rPr lang="pl-PL" dirty="0" err="1"/>
              <a:t>stage</a:t>
            </a:r>
            <a:r>
              <a:rPr lang="pl-PL" dirty="0"/>
              <a:t> of </a:t>
            </a:r>
            <a:r>
              <a:rPr lang="pl-PL" dirty="0" err="1"/>
              <a:t>rehabilitation</a:t>
            </a:r>
            <a:endParaRPr lang="pl-PL" dirty="0"/>
          </a:p>
        </p:txBody>
      </p:sp>
      <p:sp>
        <p:nvSpPr>
          <p:cNvPr id="3" name="Symbol zastępczy zawartości 2">
            <a:extLst>
              <a:ext uri="{FF2B5EF4-FFF2-40B4-BE49-F238E27FC236}">
                <a16:creationId xmlns:a16="http://schemas.microsoft.com/office/drawing/2014/main" id="{9174A3CB-9E0B-E687-1C8D-7DE9117C0993}"/>
              </a:ext>
            </a:extLst>
          </p:cNvPr>
          <p:cNvSpPr>
            <a:spLocks noGrp="1"/>
          </p:cNvSpPr>
          <p:nvPr>
            <p:ph idx="1"/>
          </p:nvPr>
        </p:nvSpPr>
        <p:spPr>
          <a:xfrm>
            <a:off x="1077362" y="2427316"/>
            <a:ext cx="4855352" cy="3513514"/>
          </a:xfrm>
        </p:spPr>
        <p:txBody>
          <a:bodyPr>
            <a:normAutofit/>
          </a:bodyPr>
          <a:lstStyle/>
          <a:p>
            <a:pPr marL="0" indent="0">
              <a:buNone/>
            </a:pPr>
            <a:r>
              <a:rPr lang="pl-PL" b="1" dirty="0"/>
              <a:t>First period:</a:t>
            </a:r>
          </a:p>
          <a:p>
            <a:r>
              <a:rPr lang="pl-PL" dirty="0" err="1"/>
              <a:t>Breath</a:t>
            </a:r>
            <a:r>
              <a:rPr lang="pl-PL" dirty="0"/>
              <a:t> </a:t>
            </a:r>
            <a:r>
              <a:rPr lang="pl-PL" dirty="0" err="1"/>
              <a:t>exercises</a:t>
            </a:r>
            <a:endParaRPr lang="pl-PL" dirty="0"/>
          </a:p>
          <a:p>
            <a:r>
              <a:rPr lang="pl-PL" dirty="0" err="1"/>
              <a:t>Dynamic</a:t>
            </a:r>
            <a:r>
              <a:rPr lang="pl-PL" dirty="0"/>
              <a:t> </a:t>
            </a:r>
            <a:r>
              <a:rPr lang="pl-PL" dirty="0" err="1"/>
              <a:t>exercises</a:t>
            </a:r>
            <a:r>
              <a:rPr lang="pl-PL" dirty="0"/>
              <a:t>  for small </a:t>
            </a:r>
            <a:r>
              <a:rPr lang="pl-PL" dirty="0" err="1"/>
              <a:t>muscle</a:t>
            </a:r>
            <a:r>
              <a:rPr lang="pl-PL" dirty="0"/>
              <a:t> </a:t>
            </a:r>
            <a:r>
              <a:rPr lang="pl-PL" dirty="0" err="1"/>
              <a:t>groups</a:t>
            </a:r>
            <a:endParaRPr lang="pl-PL" dirty="0"/>
          </a:p>
          <a:p>
            <a:r>
              <a:rPr lang="pl-PL" dirty="0" err="1"/>
              <a:t>Relaxation</a:t>
            </a:r>
            <a:r>
              <a:rPr lang="pl-PL" dirty="0"/>
              <a:t> </a:t>
            </a:r>
            <a:r>
              <a:rPr lang="pl-PL" dirty="0" err="1"/>
              <a:t>exercises</a:t>
            </a:r>
            <a:endParaRPr lang="pl-PL" dirty="0"/>
          </a:p>
          <a:p>
            <a:r>
              <a:rPr lang="pl-PL" dirty="0" err="1"/>
              <a:t>Lying</a:t>
            </a:r>
            <a:r>
              <a:rPr lang="pl-PL" dirty="0"/>
              <a:t> and </a:t>
            </a:r>
            <a:r>
              <a:rPr lang="pl-PL" dirty="0" err="1"/>
              <a:t>sitting</a:t>
            </a:r>
            <a:r>
              <a:rPr lang="pl-PL" dirty="0"/>
              <a:t> </a:t>
            </a:r>
            <a:r>
              <a:rPr lang="pl-PL" dirty="0" err="1"/>
              <a:t>position</a:t>
            </a:r>
            <a:endParaRPr lang="pl-PL" dirty="0"/>
          </a:p>
          <a:p>
            <a:r>
              <a:rPr lang="pl-PL" dirty="0" err="1"/>
              <a:t>Turning</a:t>
            </a:r>
            <a:r>
              <a:rPr lang="pl-PL" dirty="0"/>
              <a:t> </a:t>
            </a:r>
            <a:r>
              <a:rPr lang="pl-PL" dirty="0" err="1"/>
              <a:t>sideways</a:t>
            </a:r>
            <a:endParaRPr lang="pl-PL" dirty="0"/>
          </a:p>
          <a:p>
            <a:r>
              <a:rPr lang="pl-PL" dirty="0"/>
              <a:t>Time 5-10min</a:t>
            </a:r>
          </a:p>
          <a:p>
            <a:endParaRPr lang="pl-PL" dirty="0"/>
          </a:p>
          <a:p>
            <a:endParaRPr lang="pl-PL" dirty="0"/>
          </a:p>
        </p:txBody>
      </p:sp>
      <p:sp>
        <p:nvSpPr>
          <p:cNvPr id="12" name="Freeform: Shape 11">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descr="Obraz zawierający wewnątrz, ściana, osoba, sala szpitalna&#10;&#10;Opis wygenerowany automatycznie">
            <a:extLst>
              <a:ext uri="{FF2B5EF4-FFF2-40B4-BE49-F238E27FC236}">
                <a16:creationId xmlns:a16="http://schemas.microsoft.com/office/drawing/2014/main" id="{61E783BB-7BDA-4EAE-C6ED-6F2257E68F54}"/>
              </a:ext>
            </a:extLst>
          </p:cNvPr>
          <p:cNvPicPr>
            <a:picLocks noChangeAspect="1"/>
          </p:cNvPicPr>
          <p:nvPr/>
        </p:nvPicPr>
        <p:blipFill rotWithShape="1">
          <a:blip r:embed="rId2">
            <a:extLst>
              <a:ext uri="{28A0092B-C50C-407E-A947-70E740481C1C}">
                <a14:useLocalDpi xmlns:a14="http://schemas.microsoft.com/office/drawing/2010/main" val="0"/>
              </a:ext>
            </a:extLst>
          </a:blip>
          <a:srcRect l="21841" r="27342" b="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
        <p:nvSpPr>
          <p:cNvPr id="7" name="pole tekstowe 6">
            <a:extLst>
              <a:ext uri="{FF2B5EF4-FFF2-40B4-BE49-F238E27FC236}">
                <a16:creationId xmlns:a16="http://schemas.microsoft.com/office/drawing/2014/main" id="{DC360062-E3D0-2906-28F6-9EB978675A9C}"/>
              </a:ext>
            </a:extLst>
          </p:cNvPr>
          <p:cNvSpPr txBox="1"/>
          <p:nvPr/>
        </p:nvSpPr>
        <p:spPr>
          <a:xfrm>
            <a:off x="6343650" y="6396895"/>
            <a:ext cx="6134100" cy="461665"/>
          </a:xfrm>
          <a:prstGeom prst="rect">
            <a:avLst/>
          </a:prstGeom>
          <a:noFill/>
        </p:spPr>
        <p:txBody>
          <a:bodyPr wrap="square">
            <a:spAutoFit/>
          </a:bodyPr>
          <a:lstStyle/>
          <a:p>
            <a:pPr marL="0" marR="0" lvl="0" indent="0" algn="l" rtl="0">
              <a:spcBef>
                <a:spcPts val="0"/>
              </a:spcBef>
              <a:buSzPct val="25000"/>
              <a:buNone/>
            </a:pPr>
            <a:r>
              <a:rPr lang="pl-PL" sz="800" dirty="0">
                <a:solidFill>
                  <a:schemeClr val="dk1"/>
                </a:solidFill>
                <a:latin typeface="Trebuchet MS"/>
                <a:ea typeface="Trebuchet MS"/>
                <a:cs typeface="Trebuchet MS"/>
                <a:sym typeface="Trebuchet MS"/>
              </a:rPr>
              <a:t>https://us.123rf.com/450wm/iakovenko/iakovenko1810/iakovenko181000091/109767782-portret-rozw%C5%9Bcieczonego-pacjenta-na-wentylator-mechaniczny-le%C5%BC%C4%85cy-w-%C5%82%C3%B3%C5%BCku-i-patrz%C4%85cy-na-kamer%C4%99-z-gry.jpg?ver=6</a:t>
            </a:r>
          </a:p>
        </p:txBody>
      </p:sp>
    </p:spTree>
    <p:extLst>
      <p:ext uri="{BB962C8B-B14F-4D97-AF65-F5344CB8AC3E}">
        <p14:creationId xmlns:p14="http://schemas.microsoft.com/office/powerpoint/2010/main" val="1677158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6B03819-397E-8BDF-0284-BF738293CFC0}"/>
              </a:ext>
            </a:extLst>
          </p:cNvPr>
          <p:cNvSpPr>
            <a:spLocks noGrp="1"/>
          </p:cNvSpPr>
          <p:nvPr>
            <p:ph type="title"/>
          </p:nvPr>
        </p:nvSpPr>
        <p:spPr>
          <a:xfrm>
            <a:off x="1077364" y="720435"/>
            <a:ext cx="4140096" cy="1507375"/>
          </a:xfrm>
        </p:spPr>
        <p:txBody>
          <a:bodyPr>
            <a:normAutofit/>
          </a:bodyPr>
          <a:lstStyle/>
          <a:p>
            <a:r>
              <a:rPr lang="pl-PL" dirty="0"/>
              <a:t>First </a:t>
            </a:r>
            <a:r>
              <a:rPr lang="pl-PL" dirty="0" err="1"/>
              <a:t>stage</a:t>
            </a:r>
            <a:r>
              <a:rPr lang="pl-PL" dirty="0"/>
              <a:t> of </a:t>
            </a:r>
            <a:r>
              <a:rPr lang="pl-PL" dirty="0" err="1"/>
              <a:t>rehabilitation</a:t>
            </a:r>
            <a:endParaRPr lang="pl-PL" dirty="0"/>
          </a:p>
        </p:txBody>
      </p:sp>
      <p:sp>
        <p:nvSpPr>
          <p:cNvPr id="3" name="Symbol zastępczy zawartości 2">
            <a:extLst>
              <a:ext uri="{FF2B5EF4-FFF2-40B4-BE49-F238E27FC236}">
                <a16:creationId xmlns:a16="http://schemas.microsoft.com/office/drawing/2014/main" id="{5966BDC6-A26C-70C7-4028-60D40FF51A0A}"/>
              </a:ext>
            </a:extLst>
          </p:cNvPr>
          <p:cNvSpPr>
            <a:spLocks noGrp="1"/>
          </p:cNvSpPr>
          <p:nvPr>
            <p:ph idx="1"/>
          </p:nvPr>
        </p:nvSpPr>
        <p:spPr>
          <a:xfrm>
            <a:off x="1077364" y="2427316"/>
            <a:ext cx="4140096" cy="3513514"/>
          </a:xfrm>
        </p:spPr>
        <p:txBody>
          <a:bodyPr>
            <a:normAutofit/>
          </a:bodyPr>
          <a:lstStyle/>
          <a:p>
            <a:pPr marL="0" indent="0">
              <a:lnSpc>
                <a:spcPct val="110000"/>
              </a:lnSpc>
              <a:buNone/>
            </a:pPr>
            <a:r>
              <a:rPr lang="pl-PL" b="1" dirty="0"/>
              <a:t>Second period:</a:t>
            </a:r>
          </a:p>
          <a:p>
            <a:pPr>
              <a:lnSpc>
                <a:spcPct val="110000"/>
              </a:lnSpc>
            </a:pPr>
            <a:r>
              <a:rPr lang="pl-PL" dirty="0"/>
              <a:t>S</a:t>
            </a:r>
            <a:r>
              <a:rPr lang="en-US" dirty="0" err="1"/>
              <a:t>tanding</a:t>
            </a:r>
            <a:r>
              <a:rPr lang="en-US" dirty="0"/>
              <a:t> up and moving around the room</a:t>
            </a:r>
            <a:endParaRPr lang="pl-PL" dirty="0"/>
          </a:p>
          <a:p>
            <a:pPr>
              <a:lnSpc>
                <a:spcPct val="110000"/>
              </a:lnSpc>
            </a:pPr>
            <a:r>
              <a:rPr lang="pl-PL" dirty="0"/>
              <a:t>E</a:t>
            </a:r>
            <a:r>
              <a:rPr lang="en-US" dirty="0" err="1"/>
              <a:t>xercises</a:t>
            </a:r>
            <a:r>
              <a:rPr lang="en-US" dirty="0"/>
              <a:t> from period 1 in the supine and sitting position</a:t>
            </a:r>
            <a:endParaRPr lang="pl-PL" dirty="0"/>
          </a:p>
          <a:p>
            <a:pPr>
              <a:lnSpc>
                <a:spcPct val="110000"/>
              </a:lnSpc>
            </a:pPr>
            <a:r>
              <a:rPr lang="pl-PL" dirty="0" err="1"/>
              <a:t>Dynamic</a:t>
            </a:r>
            <a:r>
              <a:rPr lang="pl-PL" dirty="0"/>
              <a:t> </a:t>
            </a:r>
            <a:r>
              <a:rPr lang="pl-PL" dirty="0" err="1"/>
              <a:t>exercises</a:t>
            </a:r>
            <a:r>
              <a:rPr lang="pl-PL" dirty="0"/>
              <a:t> for </a:t>
            </a:r>
            <a:r>
              <a:rPr lang="pl-PL" dirty="0" err="1"/>
              <a:t>lower</a:t>
            </a:r>
            <a:r>
              <a:rPr lang="pl-PL" dirty="0"/>
              <a:t> and </a:t>
            </a:r>
            <a:r>
              <a:rPr lang="pl-PL" dirty="0" err="1"/>
              <a:t>upper</a:t>
            </a:r>
            <a:r>
              <a:rPr lang="pl-PL" dirty="0"/>
              <a:t> </a:t>
            </a:r>
            <a:r>
              <a:rPr lang="pl-PL" dirty="0" err="1"/>
              <a:t>limbs</a:t>
            </a:r>
            <a:endParaRPr lang="pl-PL" dirty="0"/>
          </a:p>
          <a:p>
            <a:pPr>
              <a:lnSpc>
                <a:spcPct val="110000"/>
              </a:lnSpc>
            </a:pPr>
            <a:r>
              <a:rPr lang="pl-PL" dirty="0" err="1"/>
              <a:t>Dynamic</a:t>
            </a:r>
            <a:r>
              <a:rPr lang="pl-PL" dirty="0"/>
              <a:t> </a:t>
            </a:r>
            <a:r>
              <a:rPr lang="pl-PL" dirty="0" err="1"/>
              <a:t>coordination</a:t>
            </a:r>
            <a:r>
              <a:rPr lang="pl-PL" dirty="0"/>
              <a:t> </a:t>
            </a:r>
            <a:r>
              <a:rPr lang="pl-PL" dirty="0" err="1"/>
              <a:t>exercises</a:t>
            </a:r>
            <a:endParaRPr lang="pl-PL" dirty="0"/>
          </a:p>
          <a:p>
            <a:pPr>
              <a:lnSpc>
                <a:spcPct val="110000"/>
              </a:lnSpc>
            </a:pPr>
            <a:r>
              <a:rPr lang="pl-PL" dirty="0"/>
              <a:t>Time 10-15min</a:t>
            </a:r>
          </a:p>
          <a:p>
            <a:pPr>
              <a:lnSpc>
                <a:spcPct val="110000"/>
              </a:lnSpc>
            </a:pPr>
            <a:endParaRPr lang="pl-PL" dirty="0"/>
          </a:p>
          <a:p>
            <a:pPr>
              <a:lnSpc>
                <a:spcPct val="110000"/>
              </a:lnSpc>
            </a:pPr>
            <a:endParaRPr lang="pl-PL" dirty="0"/>
          </a:p>
        </p:txBody>
      </p:sp>
      <p:sp>
        <p:nvSpPr>
          <p:cNvPr id="12"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descr="Obraz zawierający osoba, wewnątrz, okno, stojące&#10;&#10;Opis wygenerowany automatycznie">
            <a:extLst>
              <a:ext uri="{FF2B5EF4-FFF2-40B4-BE49-F238E27FC236}">
                <a16:creationId xmlns:a16="http://schemas.microsoft.com/office/drawing/2014/main" id="{F32AE995-4F95-E782-A3E7-812C8006E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27316"/>
            <a:ext cx="5692098" cy="3513514"/>
          </a:xfrm>
          <a:prstGeom prst="rect">
            <a:avLst/>
          </a:prstGeom>
        </p:spPr>
      </p:pic>
      <p:sp>
        <p:nvSpPr>
          <p:cNvPr id="7" name="pole tekstowe 6">
            <a:extLst>
              <a:ext uri="{FF2B5EF4-FFF2-40B4-BE49-F238E27FC236}">
                <a16:creationId xmlns:a16="http://schemas.microsoft.com/office/drawing/2014/main" id="{9C93FF43-7DCB-8CBE-3BFD-3D7CC05DA19F}"/>
              </a:ext>
            </a:extLst>
          </p:cNvPr>
          <p:cNvSpPr txBox="1"/>
          <p:nvPr/>
        </p:nvSpPr>
        <p:spPr>
          <a:xfrm>
            <a:off x="5894049" y="5792558"/>
            <a:ext cx="6096000" cy="400110"/>
          </a:xfrm>
          <a:prstGeom prst="rect">
            <a:avLst/>
          </a:prstGeom>
          <a:noFill/>
        </p:spPr>
        <p:txBody>
          <a:bodyPr wrap="square">
            <a:spAutoFit/>
          </a:bodyPr>
          <a:lstStyle/>
          <a:p>
            <a:r>
              <a:rPr lang="pl-PL" sz="1000" dirty="0"/>
              <a:t>https://www.csp.org.uk/sites/default/files/styles/full_width/public/media-image/2020-10/physical-rehab.jpg?itok=C2fQb5Bn</a:t>
            </a:r>
          </a:p>
        </p:txBody>
      </p:sp>
    </p:spTree>
    <p:extLst>
      <p:ext uri="{BB962C8B-B14F-4D97-AF65-F5344CB8AC3E}">
        <p14:creationId xmlns:p14="http://schemas.microsoft.com/office/powerpoint/2010/main" val="2214648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4B5C74E-9C90-81B5-E5FC-D3525EFB6643}"/>
              </a:ext>
            </a:extLst>
          </p:cNvPr>
          <p:cNvSpPr>
            <a:spLocks noGrp="1"/>
          </p:cNvSpPr>
          <p:nvPr>
            <p:ph type="title"/>
          </p:nvPr>
        </p:nvSpPr>
        <p:spPr>
          <a:xfrm>
            <a:off x="1077364" y="720435"/>
            <a:ext cx="4140096" cy="1507375"/>
          </a:xfrm>
        </p:spPr>
        <p:txBody>
          <a:bodyPr>
            <a:normAutofit/>
          </a:bodyPr>
          <a:lstStyle/>
          <a:p>
            <a:r>
              <a:rPr lang="pl-PL" dirty="0"/>
              <a:t>First </a:t>
            </a:r>
            <a:r>
              <a:rPr lang="pl-PL" dirty="0" err="1"/>
              <a:t>stage</a:t>
            </a:r>
            <a:r>
              <a:rPr lang="pl-PL" dirty="0"/>
              <a:t> of </a:t>
            </a:r>
            <a:r>
              <a:rPr lang="pl-PL" dirty="0" err="1"/>
              <a:t>rehabilitation</a:t>
            </a:r>
            <a:endParaRPr lang="pl-PL" dirty="0"/>
          </a:p>
        </p:txBody>
      </p:sp>
      <p:sp>
        <p:nvSpPr>
          <p:cNvPr id="3" name="Symbol zastępczy zawartości 2">
            <a:extLst>
              <a:ext uri="{FF2B5EF4-FFF2-40B4-BE49-F238E27FC236}">
                <a16:creationId xmlns:a16="http://schemas.microsoft.com/office/drawing/2014/main" id="{17FCE07C-F289-20B6-99DE-6655D30F4F0D}"/>
              </a:ext>
            </a:extLst>
          </p:cNvPr>
          <p:cNvSpPr>
            <a:spLocks noGrp="1"/>
          </p:cNvSpPr>
          <p:nvPr>
            <p:ph idx="1"/>
          </p:nvPr>
        </p:nvSpPr>
        <p:spPr>
          <a:xfrm>
            <a:off x="1077364" y="2427316"/>
            <a:ext cx="4140096" cy="3513514"/>
          </a:xfrm>
        </p:spPr>
        <p:txBody>
          <a:bodyPr>
            <a:normAutofit/>
          </a:bodyPr>
          <a:lstStyle/>
          <a:p>
            <a:pPr marL="0" indent="0">
              <a:buNone/>
            </a:pPr>
            <a:r>
              <a:rPr lang="pl-PL" b="1" dirty="0"/>
              <a:t>Third period:</a:t>
            </a:r>
          </a:p>
          <a:p>
            <a:r>
              <a:rPr lang="pl-PL" dirty="0"/>
              <a:t>Full </a:t>
            </a:r>
            <a:r>
              <a:rPr lang="pl-PL" dirty="0" err="1"/>
              <a:t>self</a:t>
            </a:r>
            <a:r>
              <a:rPr lang="pl-PL" dirty="0"/>
              <a:t> service</a:t>
            </a:r>
          </a:p>
          <a:p>
            <a:r>
              <a:rPr lang="pl-PL" dirty="0" err="1"/>
              <a:t>Longer</a:t>
            </a:r>
            <a:r>
              <a:rPr lang="pl-PL" dirty="0"/>
              <a:t> </a:t>
            </a:r>
            <a:r>
              <a:rPr lang="pl-PL" dirty="0" err="1"/>
              <a:t>walks</a:t>
            </a:r>
            <a:r>
              <a:rPr lang="pl-PL" dirty="0"/>
              <a:t>(</a:t>
            </a:r>
            <a:r>
              <a:rPr lang="pl-PL" dirty="0" err="1"/>
              <a:t>up</a:t>
            </a:r>
            <a:r>
              <a:rPr lang="pl-PL" dirty="0"/>
              <a:t> to 200meters)</a:t>
            </a:r>
          </a:p>
          <a:p>
            <a:r>
              <a:rPr lang="pl-PL" dirty="0"/>
              <a:t>W</a:t>
            </a:r>
            <a:r>
              <a:rPr lang="en-US" dirty="0" err="1"/>
              <a:t>alking</a:t>
            </a:r>
            <a:r>
              <a:rPr lang="en-US" dirty="0"/>
              <a:t> up the stairs to the 1st floor</a:t>
            </a:r>
            <a:endParaRPr lang="pl-PL" dirty="0"/>
          </a:p>
          <a:p>
            <a:r>
              <a:rPr lang="pl-PL" dirty="0" err="1"/>
              <a:t>Exercises</a:t>
            </a:r>
            <a:r>
              <a:rPr lang="pl-PL" dirty="0"/>
              <a:t> from period 1 and 2</a:t>
            </a:r>
          </a:p>
          <a:p>
            <a:r>
              <a:rPr lang="pl-PL" dirty="0"/>
              <a:t>Time 15-20min</a:t>
            </a:r>
          </a:p>
          <a:p>
            <a:pPr marL="0" indent="0">
              <a:buNone/>
            </a:pPr>
            <a:endParaRPr lang="pl-PL" dirty="0"/>
          </a:p>
          <a:p>
            <a:endParaRPr lang="pl-PL" dirty="0"/>
          </a:p>
          <a:p>
            <a:endParaRPr lang="pl-PL" dirty="0"/>
          </a:p>
        </p:txBody>
      </p:sp>
      <p:sp>
        <p:nvSpPr>
          <p:cNvPr id="12"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a:extLst>
              <a:ext uri="{FF2B5EF4-FFF2-40B4-BE49-F238E27FC236}">
                <a16:creationId xmlns:a16="http://schemas.microsoft.com/office/drawing/2014/main" id="{50F52786-F521-44C5-C98F-70D73989C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464" y="2010299"/>
            <a:ext cx="4788861" cy="2837400"/>
          </a:xfrm>
          <a:prstGeom prst="rect">
            <a:avLst/>
          </a:prstGeom>
        </p:spPr>
      </p:pic>
      <p:sp>
        <p:nvSpPr>
          <p:cNvPr id="7" name="pole tekstowe 6">
            <a:extLst>
              <a:ext uri="{FF2B5EF4-FFF2-40B4-BE49-F238E27FC236}">
                <a16:creationId xmlns:a16="http://schemas.microsoft.com/office/drawing/2014/main" id="{03F354AD-B399-4ADB-F91E-4EC6C9A250F7}"/>
              </a:ext>
            </a:extLst>
          </p:cNvPr>
          <p:cNvSpPr txBox="1"/>
          <p:nvPr/>
        </p:nvSpPr>
        <p:spPr>
          <a:xfrm>
            <a:off x="6560502" y="4753773"/>
            <a:ext cx="6096000" cy="246221"/>
          </a:xfrm>
          <a:prstGeom prst="rect">
            <a:avLst/>
          </a:prstGeom>
          <a:noFill/>
        </p:spPr>
        <p:txBody>
          <a:bodyPr wrap="square">
            <a:spAutoFit/>
          </a:bodyPr>
          <a:lstStyle/>
          <a:p>
            <a:r>
              <a:rPr lang="pl-PL" sz="1000" dirty="0"/>
              <a:t>https://krokdozdrowia.com/wp-content/uploads/2015/03/wchodzenie-po-schodach.jpg</a:t>
            </a:r>
          </a:p>
        </p:txBody>
      </p:sp>
    </p:spTree>
    <p:extLst>
      <p:ext uri="{BB962C8B-B14F-4D97-AF65-F5344CB8AC3E}">
        <p14:creationId xmlns:p14="http://schemas.microsoft.com/office/powerpoint/2010/main" val="2369102561"/>
      </p:ext>
    </p:extLst>
  </p:cSld>
  <p:clrMapOvr>
    <a:masterClrMapping/>
  </p:clrMapOvr>
</p:sld>
</file>

<file path=ppt/theme/theme1.xml><?xml version="1.0" encoding="utf-8"?>
<a:theme xmlns:a="http://schemas.openxmlformats.org/drawingml/2006/main" name="BlocksVTI">
  <a:themeElements>
    <a:clrScheme name="AnalogousFromDarkSeedLeftStep">
      <a:dk1>
        <a:srgbClr val="000000"/>
      </a:dk1>
      <a:lt1>
        <a:srgbClr val="FFFFFF"/>
      </a:lt1>
      <a:dk2>
        <a:srgbClr val="301B2D"/>
      </a:dk2>
      <a:lt2>
        <a:srgbClr val="F0F3F2"/>
      </a:lt2>
      <a:accent1>
        <a:srgbClr val="E72983"/>
      </a:accent1>
      <a:accent2>
        <a:srgbClr val="D517C0"/>
      </a:accent2>
      <a:accent3>
        <a:srgbClr val="AD29E7"/>
      </a:accent3>
      <a:accent4>
        <a:srgbClr val="5725D7"/>
      </a:accent4>
      <a:accent5>
        <a:srgbClr val="2944E7"/>
      </a:accent5>
      <a:accent6>
        <a:srgbClr val="1781D5"/>
      </a:accent6>
      <a:hlink>
        <a:srgbClr val="433FBF"/>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emplate>Wisp</Template>
  <TotalTime>1897</TotalTime>
  <Words>925</Words>
  <Application>Microsoft Office PowerPoint</Application>
  <PresentationFormat>Panoramiczny</PresentationFormat>
  <Paragraphs>162</Paragraphs>
  <Slides>16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Arial</vt:lpstr>
      <vt:lpstr>Avenir Next LT Pro</vt:lpstr>
      <vt:lpstr>Avenir Next LT Pro Light</vt:lpstr>
      <vt:lpstr>Trebuchet MS</vt:lpstr>
      <vt:lpstr>BlocksVTI</vt:lpstr>
      <vt:lpstr>Cardiac rehabilitation</vt:lpstr>
      <vt:lpstr>Risk factors of cardiovascular diseases</vt:lpstr>
      <vt:lpstr>Symptoms:</vt:lpstr>
      <vt:lpstr>Cardiac insufficiency</vt:lpstr>
      <vt:lpstr>Hypertension</vt:lpstr>
      <vt:lpstr>Complex intervention of cardiac rehabilitation</vt:lpstr>
      <vt:lpstr>First stage of rehabilitation</vt:lpstr>
      <vt:lpstr>First stage of rehabilitation</vt:lpstr>
      <vt:lpstr>First stage of rehabilitation</vt:lpstr>
      <vt:lpstr>Second stage of rehabilitation</vt:lpstr>
      <vt:lpstr>Second stage of rehabilitation</vt:lpstr>
      <vt:lpstr>Second stage of rehabilitation</vt:lpstr>
      <vt:lpstr>Second stage of rehabilitation</vt:lpstr>
      <vt:lpstr>Third stage of rehabilitation</vt:lpstr>
      <vt:lpstr>Vocabulary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rehabilitation</dc:title>
  <dc:creator>Kacper Józefczyk</dc:creator>
  <cp:lastModifiedBy>Kacper Józefczyk</cp:lastModifiedBy>
  <cp:revision>5</cp:revision>
  <dcterms:created xsi:type="dcterms:W3CDTF">2022-11-02T13:34:16Z</dcterms:created>
  <dcterms:modified xsi:type="dcterms:W3CDTF">2022-11-18T06:10:33Z</dcterms:modified>
</cp:coreProperties>
</file>