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71" r:id="rId6"/>
    <p:sldId id="260" r:id="rId7"/>
    <p:sldId id="261" r:id="rId8"/>
    <p:sldId id="262" r:id="rId9"/>
    <p:sldId id="264" r:id="rId10"/>
    <p:sldId id="265" r:id="rId11"/>
    <p:sldId id="266" r:id="rId12"/>
    <p:sldId id="267" r:id="rId13"/>
    <p:sldId id="268" r:id="rId14"/>
    <p:sldId id="269" r:id="rId15"/>
    <p:sldId id="272" r:id="rId16"/>
    <p:sldId id="273" r:id="rId17"/>
    <p:sldId id="270"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4FE74-677D-4D33-BB2C-3DC41BD8C90D}" type="datetimeFigureOut">
              <a:rPr lang="pl-PL" smtClean="0"/>
              <a:t>02.02.2025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633F3-3ED1-47B4-AF6C-F1DA00A06CFC}" type="slidenum">
              <a:rPr lang="pl-PL" smtClean="0"/>
              <a:t>‹#›</a:t>
            </a:fld>
            <a:endParaRPr lang="pl-PL"/>
          </a:p>
        </p:txBody>
      </p:sp>
    </p:spTree>
    <p:extLst>
      <p:ext uri="{BB962C8B-B14F-4D97-AF65-F5344CB8AC3E}">
        <p14:creationId xmlns:p14="http://schemas.microsoft.com/office/powerpoint/2010/main" val="461810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F7633F3-3ED1-47B4-AF6C-F1DA00A06CFC}" type="slidenum">
              <a:rPr lang="pl-PL" smtClean="0"/>
              <a:t>13</a:t>
            </a:fld>
            <a:endParaRPr lang="pl-PL"/>
          </a:p>
        </p:txBody>
      </p:sp>
    </p:spTree>
    <p:extLst>
      <p:ext uri="{BB962C8B-B14F-4D97-AF65-F5344CB8AC3E}">
        <p14:creationId xmlns:p14="http://schemas.microsoft.com/office/powerpoint/2010/main" val="98772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F7633F3-3ED1-47B4-AF6C-F1DA00A06CFC}" type="slidenum">
              <a:rPr lang="pl-PL" smtClean="0"/>
              <a:t>14</a:t>
            </a:fld>
            <a:endParaRPr lang="pl-PL"/>
          </a:p>
        </p:txBody>
      </p:sp>
    </p:spTree>
    <p:extLst>
      <p:ext uri="{BB962C8B-B14F-4D97-AF65-F5344CB8AC3E}">
        <p14:creationId xmlns:p14="http://schemas.microsoft.com/office/powerpoint/2010/main" val="346023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C01178-98FD-43C0-F424-0ACC74C4640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0C63A0C4-F78C-E719-5D40-B8B6F8C96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F98E4AE-3851-DA5D-1FCB-9E56C1DF23E3}"/>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FBFDF270-4700-60D3-594C-CF69AB7000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E4783C-C840-8B04-C20D-A6C187C0B878}"/>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215104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236C63-04CA-000F-ABAA-AC081D74ECC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3776D16-AD7F-BDBA-511C-00D7C3E3DDDB}"/>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F9626A-9761-E2A7-007D-E4449FB58A7B}"/>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4168A825-1E9D-2F4F-1EB7-279880936F1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9D9D9A7-6852-5E2A-91CE-FDE1B37CE7CE}"/>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247086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E4D8CE6-0DC3-3D2C-6318-85F46994AF3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EA5E74-1DEE-481C-F15D-D1E77D2DB2C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C04FF92-3181-67B3-A094-E4D89C738AAB}"/>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06FC455F-83FD-7BE4-99CF-D14242DEB61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24A9925-8C2A-9D83-0F4F-44104796A78E}"/>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90082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4AB0F-04C7-326B-6707-5C68A90CBF0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894D44E-FD3F-318F-7DBC-EBCF75548FD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C4BE990-2D4B-4961-5D67-9583D05B06A8}"/>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C292DDAE-E0F1-5A65-1AA2-F3A7C198B3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ED34093-C10A-3409-1960-C7F0E6AC107B}"/>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376205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ABEB99-A43A-FEF8-3A7E-8E239CBD4F5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6D41C85E-7104-B42C-79A7-780D145D19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EDDD64AE-F425-7023-C78A-1C3BB837E67A}"/>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156CB6B0-A475-32B2-8B2E-205569BAEC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CA04E7B-F5F4-D3A4-1FDC-FF39ED2D8CFD}"/>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267518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664CD0-5444-260E-6DD0-E84414D6F1A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C443104-BC99-4EFD-D3BD-7928F5BC4A9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8AAEB18-C02E-7DEE-7D70-4DE174C45DB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678934E-0833-4722-82E1-CB27C6065872}"/>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6" name="Symbol zastępczy stopki 5">
            <a:extLst>
              <a:ext uri="{FF2B5EF4-FFF2-40B4-BE49-F238E27FC236}">
                <a16:creationId xmlns:a16="http://schemas.microsoft.com/office/drawing/2014/main" id="{0260CF52-40B5-FA28-F4F4-0531D1469B7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783C09C-AA5A-4DC6-036F-E550DD2F6465}"/>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291670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02AAAD-DA47-65A4-E4FB-58D4DEB172CF}"/>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509B16A-AE86-B5B6-EE10-850272E91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DC80BF7-507B-F16A-D964-A5735B66396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7FC42B6-AFF8-0BF0-CF73-7247350FA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9C7B692-3D08-7986-E66A-99F46E397E6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848EA4E-3452-322E-C90E-238CC73B4168}"/>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8" name="Symbol zastępczy stopki 7">
            <a:extLst>
              <a:ext uri="{FF2B5EF4-FFF2-40B4-BE49-F238E27FC236}">
                <a16:creationId xmlns:a16="http://schemas.microsoft.com/office/drawing/2014/main" id="{46464B77-06A6-08CC-824E-D2F7F79EEA3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2EF8EB02-346F-0B21-7E6E-BDEAB7B5405C}"/>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406827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4C1E22-9FD8-1A9D-D83D-D3C35BC5DE0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D1AEF49-1D96-CD29-B953-A3FB7C0D9A4A}"/>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4" name="Symbol zastępczy stopki 3">
            <a:extLst>
              <a:ext uri="{FF2B5EF4-FFF2-40B4-BE49-F238E27FC236}">
                <a16:creationId xmlns:a16="http://schemas.microsoft.com/office/drawing/2014/main" id="{56841813-74F4-1B3F-6051-5DDFED57B20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EF4D4B3E-5614-B355-C698-29C401CB4CE5}"/>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366736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DB20F5E-1A31-7988-A69D-F016040AF24E}"/>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3" name="Symbol zastępczy stopki 2">
            <a:extLst>
              <a:ext uri="{FF2B5EF4-FFF2-40B4-BE49-F238E27FC236}">
                <a16:creationId xmlns:a16="http://schemas.microsoft.com/office/drawing/2014/main" id="{488BAA16-0F24-87F8-E9FA-A062022BA8E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AE0BBEF-4998-CDA6-E3EE-516141437D62}"/>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390114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AF020F-6BFE-70F3-D5A1-879B95B32E5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A9248DF-E205-C1F3-136B-6C95309E3D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60C6993-B35A-5AD9-1E81-AB05F3A63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A6108C6-2AB2-325B-DF00-EEE45DEEF435}"/>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6" name="Symbol zastępczy stopki 5">
            <a:extLst>
              <a:ext uri="{FF2B5EF4-FFF2-40B4-BE49-F238E27FC236}">
                <a16:creationId xmlns:a16="http://schemas.microsoft.com/office/drawing/2014/main" id="{C887CA8A-EEBC-9F36-7174-2972F1574F1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61BCFB9-00F0-1555-A07E-DDBCB093F06A}"/>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135549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CA9E3C-7B69-279F-C2DF-BD8E9B6449B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16952DA-AFCC-FC52-63AB-5EFB3C6F7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B9D51EC-B9A7-92F1-F01A-0904C281D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385AB14-BBB2-2776-4AE4-A7A42E53A59C}"/>
              </a:ext>
            </a:extLst>
          </p:cNvPr>
          <p:cNvSpPr>
            <a:spLocks noGrp="1"/>
          </p:cNvSpPr>
          <p:nvPr>
            <p:ph type="dt" sz="half" idx="10"/>
          </p:nvPr>
        </p:nvSpPr>
        <p:spPr/>
        <p:txBody>
          <a:bodyPr/>
          <a:lstStyle/>
          <a:p>
            <a:fld id="{1AA8CB86-8437-4BD8-A4E9-919E1644E2B6}" type="datetimeFigureOut">
              <a:rPr lang="pl-PL" smtClean="0"/>
              <a:t>02.02.2025</a:t>
            </a:fld>
            <a:endParaRPr lang="pl-PL"/>
          </a:p>
        </p:txBody>
      </p:sp>
      <p:sp>
        <p:nvSpPr>
          <p:cNvPr id="6" name="Symbol zastępczy stopki 5">
            <a:extLst>
              <a:ext uri="{FF2B5EF4-FFF2-40B4-BE49-F238E27FC236}">
                <a16:creationId xmlns:a16="http://schemas.microsoft.com/office/drawing/2014/main" id="{D00BA2BE-DAF0-34AF-5A38-F98FDD62864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F88169F-4F29-4746-07AB-4713EC0C1810}"/>
              </a:ext>
            </a:extLst>
          </p:cNvPr>
          <p:cNvSpPr>
            <a:spLocks noGrp="1"/>
          </p:cNvSpPr>
          <p:nvPr>
            <p:ph type="sldNum" sz="quarter" idx="12"/>
          </p:nvPr>
        </p:nvSpPr>
        <p:spPr/>
        <p:txBody>
          <a:bodyPr/>
          <a:lstStyle/>
          <a:p>
            <a:fld id="{5B4CE57F-7E10-40B6-A55E-7A03E5508532}" type="slidenum">
              <a:rPr lang="pl-PL" smtClean="0"/>
              <a:t>‹#›</a:t>
            </a:fld>
            <a:endParaRPr lang="pl-PL"/>
          </a:p>
        </p:txBody>
      </p:sp>
    </p:spTree>
    <p:extLst>
      <p:ext uri="{BB962C8B-B14F-4D97-AF65-F5344CB8AC3E}">
        <p14:creationId xmlns:p14="http://schemas.microsoft.com/office/powerpoint/2010/main" val="186044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80969B6-869F-C76F-F627-7A684A9B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5DC80BB-3639-2DBC-8D1A-62CBC7185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C9D916-AB5A-FD33-C963-987817B55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A8CB86-8437-4BD8-A4E9-919E1644E2B6}" type="datetimeFigureOut">
              <a:rPr lang="pl-PL" smtClean="0"/>
              <a:t>02.02.2025</a:t>
            </a:fld>
            <a:endParaRPr lang="pl-PL"/>
          </a:p>
        </p:txBody>
      </p:sp>
      <p:sp>
        <p:nvSpPr>
          <p:cNvPr id="5" name="Symbol zastępczy stopki 4">
            <a:extLst>
              <a:ext uri="{FF2B5EF4-FFF2-40B4-BE49-F238E27FC236}">
                <a16:creationId xmlns:a16="http://schemas.microsoft.com/office/drawing/2014/main" id="{0BCB1103-54F7-F060-8977-AD6057791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36BBE502-290A-9439-AB8C-B748036DD9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4CE57F-7E10-40B6-A55E-7A03E5508532}" type="slidenum">
              <a:rPr lang="pl-PL" smtClean="0"/>
              <a:t>‹#›</a:t>
            </a:fld>
            <a:endParaRPr lang="pl-PL"/>
          </a:p>
        </p:txBody>
      </p:sp>
    </p:spTree>
    <p:extLst>
      <p:ext uri="{BB962C8B-B14F-4D97-AF65-F5344CB8AC3E}">
        <p14:creationId xmlns:p14="http://schemas.microsoft.com/office/powerpoint/2010/main" val="212446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ams.nih.gov/health-topics/back-pa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5">
            <a:extLst>
              <a:ext uri="{FF2B5EF4-FFF2-40B4-BE49-F238E27FC236}">
                <a16:creationId xmlns:a16="http://schemas.microsoft.com/office/drawing/2014/main" id="{513E1988-EDBD-0FB1-CD12-F758AD640060}"/>
              </a:ext>
            </a:extLst>
          </p:cNvPr>
          <p:cNvPicPr>
            <a:picLocks noChangeAspect="1"/>
          </p:cNvPicPr>
          <p:nvPr/>
        </p:nvPicPr>
        <p:blipFill>
          <a:blip r:embed="rId2"/>
          <a:srcRect l="18440" r="28825" b="1"/>
          <a:stretch/>
        </p:blipFill>
        <p:spPr>
          <a:xfrm>
            <a:off x="-101220" y="119970"/>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pic>
        <p:nvPicPr>
          <p:cNvPr id="4" name="Obraz 3" descr="Obraz zawierający logo, symbol, Grafika, Czcionka&#10;&#10;Opis wygenerowany automatycznie">
            <a:extLst>
              <a:ext uri="{FF2B5EF4-FFF2-40B4-BE49-F238E27FC236}">
                <a16:creationId xmlns:a16="http://schemas.microsoft.com/office/drawing/2014/main" id="{54D7D2AD-05FE-618C-733C-56D89EEBB506}"/>
              </a:ext>
            </a:extLst>
          </p:cNvPr>
          <p:cNvPicPr>
            <a:picLocks noChangeAspect="1"/>
          </p:cNvPicPr>
          <p:nvPr/>
        </p:nvPicPr>
        <p:blipFill rotWithShape="1">
          <a:blip r:embed="rId3"/>
          <a:srcRect t="14569" r="-1" b="-1"/>
          <a:stretch/>
        </p:blipFill>
        <p:spPr>
          <a:xfrm>
            <a:off x="7433420" y="2332"/>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7" name="Prostokąt 6">
            <a:extLst>
              <a:ext uri="{FF2B5EF4-FFF2-40B4-BE49-F238E27FC236}">
                <a16:creationId xmlns:a16="http://schemas.microsoft.com/office/drawing/2014/main" id="{C84664FA-4029-80B4-2754-BDA170120E82}"/>
              </a:ext>
            </a:extLst>
          </p:cNvPr>
          <p:cNvSpPr/>
          <p:nvPr/>
        </p:nvSpPr>
        <p:spPr>
          <a:xfrm>
            <a:off x="1972287" y="768249"/>
            <a:ext cx="4137543" cy="1015663"/>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BACK PAIN </a:t>
            </a:r>
            <a:endParaRPr lang="pl-PL"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Tytuł 8">
            <a:extLst>
              <a:ext uri="{FF2B5EF4-FFF2-40B4-BE49-F238E27FC236}">
                <a16:creationId xmlns:a16="http://schemas.microsoft.com/office/drawing/2014/main" id="{5148DEFB-D584-9169-F7FC-711727C828C6}"/>
              </a:ext>
            </a:extLst>
          </p:cNvPr>
          <p:cNvSpPr>
            <a:spLocks noGrp="1"/>
          </p:cNvSpPr>
          <p:nvPr>
            <p:ph type="ctrTitle"/>
          </p:nvPr>
        </p:nvSpPr>
        <p:spPr>
          <a:xfrm>
            <a:off x="8366074" y="3764862"/>
            <a:ext cx="3822878" cy="2458884"/>
          </a:xfrm>
        </p:spPr>
        <p:txBody>
          <a:bodyPr>
            <a:normAutofit/>
          </a:bodyPr>
          <a:lstStyle/>
          <a:p>
            <a:pPr algn="l"/>
            <a:r>
              <a:rPr lang="pl-PL" sz="1700" b="1" dirty="0"/>
              <a:t>Miłosz Kędra</a:t>
            </a:r>
            <a:br>
              <a:rPr lang="pl-PL" sz="1700" b="1" dirty="0"/>
            </a:br>
            <a:r>
              <a:rPr lang="pl-PL" sz="1700" b="1" dirty="0"/>
              <a:t>Fizjoterapia niestacjonarnie  3rok JMN</a:t>
            </a:r>
            <a:br>
              <a:rPr lang="pl-PL" sz="1700" b="1" dirty="0"/>
            </a:br>
            <a:r>
              <a:rPr lang="pl-PL" sz="1700" b="1" dirty="0"/>
              <a:t>10.01.2025 , rok akademicki 2024/2025</a:t>
            </a:r>
            <a:br>
              <a:rPr lang="pl-PL" sz="1300" dirty="0"/>
            </a:br>
            <a:endParaRPr lang="pl-PL" sz="1300" dirty="0"/>
          </a:p>
        </p:txBody>
      </p:sp>
      <p:sp>
        <p:nvSpPr>
          <p:cNvPr id="8" name="Rectangle 3">
            <a:extLst>
              <a:ext uri="{FF2B5EF4-FFF2-40B4-BE49-F238E27FC236}">
                <a16:creationId xmlns:a16="http://schemas.microsoft.com/office/drawing/2014/main" id="{B1A0BF2B-7169-D541-39F5-993E53F9713D}"/>
              </a:ext>
            </a:extLst>
          </p:cNvPr>
          <p:cNvSpPr>
            <a:spLocks noChangeArrowheads="1"/>
          </p:cNvSpPr>
          <p:nvPr/>
        </p:nvSpPr>
        <p:spPr bwMode="auto">
          <a:xfrm>
            <a:off x="9832" y="-5795996"/>
            <a:ext cx="4394152" cy="1228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Introduction</a:t>
            </a:r>
            <a:r>
              <a:rPr kumimoji="0" lang="pl-PL" altLang="pl-PL" sz="1800" b="0" i="0" u="none" strike="noStrike" cap="none" normalizeH="0" baseline="0" dirty="0">
                <a:ln>
                  <a:noFill/>
                </a:ln>
                <a:solidFill>
                  <a:schemeClr val="tx1"/>
                </a:solidFill>
                <a:effectLst/>
                <a:latin typeface="Arial" panose="020B0604020202020204" pitchFamily="34" charset="0"/>
              </a:rPr>
              <a:t> to </a:t>
            </a:r>
            <a:r>
              <a:rPr kumimoji="0" lang="pl-PL" altLang="pl-PL" sz="1800" b="0" i="0" u="none" strike="noStrike" cap="none" normalizeH="0" baseline="0" dirty="0" err="1">
                <a:ln>
                  <a:noFill/>
                </a:ln>
                <a:solidFill>
                  <a:schemeClr val="tx1"/>
                </a:solidFill>
                <a:effectLst/>
                <a:latin typeface="Arial" panose="020B0604020202020204" pitchFamily="34" charset="0"/>
              </a:rPr>
              <a:t>Low</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Back</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Pain</a:t>
            </a:r>
            <a:r>
              <a:rPr kumimoji="0" lang="pl-PL" altLang="pl-PL"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Causes</a:t>
            </a:r>
            <a:r>
              <a:rPr kumimoji="0" lang="pl-PL" altLang="pl-PL" sz="1800" b="0" i="0" u="none" strike="noStrike" cap="none" normalizeH="0" baseline="0" dirty="0">
                <a:ln>
                  <a:noFill/>
                </a:ln>
                <a:solidFill>
                  <a:schemeClr val="tx1"/>
                </a:solidFill>
                <a:effectLst/>
                <a:latin typeface="Arial" panose="020B0604020202020204" pitchFamily="34" charset="0"/>
              </a:rPr>
              <a:t> and </a:t>
            </a:r>
            <a:r>
              <a:rPr kumimoji="0" lang="pl-PL" altLang="pl-PL" sz="1800" b="0" i="0" u="none" strike="noStrike" cap="none" normalizeH="0" baseline="0" dirty="0" err="1">
                <a:ln>
                  <a:noFill/>
                </a:ln>
                <a:solidFill>
                  <a:schemeClr val="tx1"/>
                </a:solidFill>
                <a:effectLst/>
                <a:latin typeface="Arial" panose="020B0604020202020204" pitchFamily="34" charset="0"/>
              </a:rPr>
              <a:t>Risk</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Factors</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Symptoms</a:t>
            </a:r>
            <a:r>
              <a:rPr kumimoji="0" lang="pl-PL" altLang="pl-PL" sz="1800" b="0" i="0" u="none" strike="noStrike" cap="none" normalizeH="0" baseline="0" dirty="0">
                <a:ln>
                  <a:noFill/>
                </a:ln>
                <a:solidFill>
                  <a:schemeClr val="tx1"/>
                </a:solidFill>
                <a:effectLst/>
                <a:latin typeface="Arial" panose="020B0604020202020204" pitchFamily="34" charset="0"/>
              </a:rPr>
              <a:t> of LBP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Common</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Conditions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Leading</a:t>
            </a:r>
            <a:r>
              <a:rPr kumimoji="0" lang="pl-PL" altLang="pl-PL" sz="1800" b="0" i="0" u="none" strike="noStrike" cap="none" normalizeH="0" baseline="0" dirty="0">
                <a:ln>
                  <a:noFill/>
                </a:ln>
                <a:solidFill>
                  <a:schemeClr val="tx1"/>
                </a:solidFill>
                <a:effectLst/>
                <a:latin typeface="Arial" panose="020B0604020202020204" pitchFamily="34" charset="0"/>
              </a:rPr>
              <a:t> to LBP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Diagnostic</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Methods</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err="1">
                <a:ln>
                  <a:noFill/>
                </a:ln>
                <a:solidFill>
                  <a:schemeClr val="tx1"/>
                </a:solidFill>
                <a:effectLst/>
                <a:latin typeface="Arial" panose="020B0604020202020204" pitchFamily="34" charset="0"/>
              </a:rPr>
              <a:t>Prevention</a:t>
            </a:r>
            <a:r>
              <a:rPr kumimoji="0" lang="pl-PL" altLang="pl-PL" sz="1800" b="0" i="0" u="none" strike="noStrike" cap="none" normalizeH="0" baseline="0" dirty="0">
                <a:ln>
                  <a:noFill/>
                </a:ln>
                <a:solidFill>
                  <a:schemeClr val="tx1"/>
                </a:solidFill>
                <a:effectLst/>
                <a:latin typeface="Arial" panose="020B0604020202020204" pitchFamily="34" charset="0"/>
              </a:rPr>
              <a:t> and Management </a:t>
            </a:r>
            <a:r>
              <a:rPr kumimoji="0" lang="pl-PL" altLang="pl-PL" sz="1800" b="0" i="0" u="none" strike="noStrike" cap="none" normalizeH="0" baseline="0" dirty="0" err="1">
                <a:ln>
                  <a:noFill/>
                </a:ln>
                <a:solidFill>
                  <a:schemeClr val="tx1"/>
                </a:solidFill>
                <a:effectLst/>
                <a:latin typeface="Arial" panose="020B0604020202020204" pitchFamily="34" charset="0"/>
              </a:rPr>
              <a:t>Strategies</a:t>
            </a:r>
            <a:r>
              <a:rPr kumimoji="0" lang="pl-PL" altLang="pl-PL"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63635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E7C693-E391-E062-3829-C358C33423D5}"/>
            </a:ext>
          </a:extLst>
        </p:cNvPr>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3AA96E72-4FE0-BA95-DF01-21202E513B2C}"/>
              </a:ext>
            </a:extLst>
          </p:cNvPr>
          <p:cNvSpPr>
            <a:spLocks noGrp="1"/>
          </p:cNvSpPr>
          <p:nvPr>
            <p:ph type="title"/>
          </p:nvPr>
        </p:nvSpPr>
        <p:spPr>
          <a:xfrm>
            <a:off x="1137034" y="609597"/>
            <a:ext cx="9392421" cy="1330841"/>
          </a:xfrm>
        </p:spPr>
        <p:txBody>
          <a:bodyPr>
            <a:normAutofit/>
          </a:bodyPr>
          <a:lstStyle/>
          <a:p>
            <a:endParaRPr lang="pl-PL"/>
          </a:p>
        </p:txBody>
      </p:sp>
      <p:sp>
        <p:nvSpPr>
          <p:cNvPr id="3" name="Symbol zastępczy zawartości 2">
            <a:extLst>
              <a:ext uri="{FF2B5EF4-FFF2-40B4-BE49-F238E27FC236}">
                <a16:creationId xmlns:a16="http://schemas.microsoft.com/office/drawing/2014/main" id="{239A05F1-000B-B02C-DFD2-132CB1129C89}"/>
              </a:ext>
            </a:extLst>
          </p:cNvPr>
          <p:cNvSpPr>
            <a:spLocks noGrp="1"/>
          </p:cNvSpPr>
          <p:nvPr>
            <p:ph idx="1"/>
          </p:nvPr>
        </p:nvSpPr>
        <p:spPr>
          <a:xfrm>
            <a:off x="1137034" y="2198362"/>
            <a:ext cx="4958966" cy="3917773"/>
          </a:xfrm>
        </p:spPr>
        <p:txBody>
          <a:bodyPr>
            <a:normAutofit/>
          </a:bodyPr>
          <a:lstStyle/>
          <a:p>
            <a:pPr>
              <a:buFont typeface="Arial" panose="020B0604020202020204" pitchFamily="34" charset="0"/>
              <a:buChar char="•"/>
            </a:pPr>
            <a:endParaRPr lang="pl-PL" sz="2000" i="0" dirty="0">
              <a:effectLst/>
              <a:latin typeface="__Roboto_095985"/>
            </a:endParaRPr>
          </a:p>
          <a:p>
            <a:pPr>
              <a:buFont typeface="Arial" panose="020B0604020202020204" pitchFamily="34" charset="0"/>
              <a:buChar char="•"/>
            </a:pPr>
            <a:r>
              <a:rPr lang="en-US" sz="2000" i="0" dirty="0">
                <a:effectLst/>
                <a:latin typeface="__Roboto_095985"/>
              </a:rPr>
              <a:t>Walking. </a:t>
            </a:r>
            <a:r>
              <a:rPr lang="en-US" sz="2000" dirty="0"/>
              <a:t>One should observe the patient's gait, step length, and step quality</a:t>
            </a:r>
            <a:endParaRPr lang="pl-PL" sz="2000" dirty="0">
              <a:latin typeface="__Roboto_095985"/>
            </a:endParaRPr>
          </a:p>
          <a:p>
            <a:pPr>
              <a:buFont typeface="Arial" panose="020B0604020202020204" pitchFamily="34" charset="0"/>
              <a:buChar char="•"/>
            </a:pPr>
            <a:endParaRPr lang="pl-PL" sz="2000" i="0" dirty="0">
              <a:effectLst/>
              <a:latin typeface="__Roboto_095985"/>
            </a:endParaRPr>
          </a:p>
          <a:p>
            <a:pPr>
              <a:buFont typeface="Arial" panose="020B0604020202020204" pitchFamily="34" charset="0"/>
              <a:buChar char="•"/>
            </a:pPr>
            <a:endParaRPr lang="pl-PL" sz="2000" dirty="0">
              <a:latin typeface="__Roboto_095985"/>
            </a:endParaRPr>
          </a:p>
          <a:p>
            <a:pPr>
              <a:buFont typeface="Arial" panose="020B0604020202020204" pitchFamily="34" charset="0"/>
              <a:buChar char="•"/>
            </a:pPr>
            <a:r>
              <a:rPr lang="en-US" sz="2000" i="0" dirty="0">
                <a:effectLst/>
                <a:latin typeface="__Roboto_095985"/>
              </a:rPr>
              <a:t>Straight leg raise test. </a:t>
            </a:r>
            <a:r>
              <a:rPr lang="en-US" sz="2000" dirty="0"/>
              <a:t>This test is used to assess pain complaints</a:t>
            </a:r>
            <a:endParaRPr lang="pl-PL" sz="2000" dirty="0"/>
          </a:p>
        </p:txBody>
      </p:sp>
      <p:pic>
        <p:nvPicPr>
          <p:cNvPr id="5" name="Obraz 4">
            <a:extLst>
              <a:ext uri="{FF2B5EF4-FFF2-40B4-BE49-F238E27FC236}">
                <a16:creationId xmlns:a16="http://schemas.microsoft.com/office/drawing/2014/main" id="{BD923D29-7B3C-8991-CED7-12209EE29DCB}"/>
              </a:ext>
            </a:extLst>
          </p:cNvPr>
          <p:cNvPicPr>
            <a:picLocks noChangeAspect="1"/>
          </p:cNvPicPr>
          <p:nvPr/>
        </p:nvPicPr>
        <p:blipFill>
          <a:blip r:embed="rId2"/>
          <a:stretch>
            <a:fillRect/>
          </a:stretch>
        </p:blipFill>
        <p:spPr>
          <a:xfrm>
            <a:off x="6719367" y="2901659"/>
            <a:ext cx="4788505" cy="2322424"/>
          </a:xfrm>
          <a:prstGeom prst="rect">
            <a:avLst/>
          </a:prstGeom>
        </p:spPr>
      </p:pic>
      <p:sp>
        <p:nvSpPr>
          <p:cNvPr id="28" name="Freeform: Shape 2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536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151D23-B4B1-65F1-8607-56C8911896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736BCD8-5736-8A06-1347-3736416B762E}"/>
              </a:ext>
            </a:extLst>
          </p:cNvPr>
          <p:cNvSpPr>
            <a:spLocks noGrp="1"/>
          </p:cNvSpPr>
          <p:nvPr>
            <p:ph type="title"/>
          </p:nvPr>
        </p:nvSpPr>
        <p:spPr>
          <a:xfrm>
            <a:off x="572493" y="238539"/>
            <a:ext cx="11018520" cy="1434415"/>
          </a:xfrm>
        </p:spPr>
        <p:txBody>
          <a:bodyPr anchor="b">
            <a:normAutofit/>
          </a:bodyPr>
          <a:lstStyle/>
          <a:p>
            <a:r>
              <a:rPr lang="pl-PL" sz="5400" b="1"/>
              <a:t>How to Prevent Back Pain?</a:t>
            </a:r>
            <a:endParaRPr lang="pl-P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6640D4D-2BB0-C81E-176A-B849F6DE5DF7}"/>
              </a:ext>
            </a:extLst>
          </p:cNvPr>
          <p:cNvSpPr>
            <a:spLocks noGrp="1"/>
          </p:cNvSpPr>
          <p:nvPr>
            <p:ph idx="1"/>
          </p:nvPr>
        </p:nvSpPr>
        <p:spPr>
          <a:xfrm>
            <a:off x="572493" y="2071316"/>
            <a:ext cx="6713552" cy="4119172"/>
          </a:xfrm>
        </p:spPr>
        <p:txBody>
          <a:bodyPr anchor="t">
            <a:normAutofit/>
          </a:bodyPr>
          <a:lstStyle/>
          <a:p>
            <a:endParaRPr lang="pl-PL" sz="1700" b="1" dirty="0"/>
          </a:p>
          <a:p>
            <a:endParaRPr lang="pl-PL" sz="1700" b="1" dirty="0"/>
          </a:p>
          <a:p>
            <a:r>
              <a:rPr lang="en-US" sz="1700" b="1" dirty="0"/>
              <a:t>Maintain Good Posture</a:t>
            </a:r>
            <a:endParaRPr lang="pl-PL" sz="1700" b="1" dirty="0"/>
          </a:p>
          <a:p>
            <a:endParaRPr lang="pl-PL" sz="1700" b="1" dirty="0"/>
          </a:p>
          <a:p>
            <a:endParaRPr lang="pl-PL" sz="1700" b="1" dirty="0"/>
          </a:p>
          <a:p>
            <a:endParaRPr lang="pl-PL" sz="1700" b="1" dirty="0"/>
          </a:p>
          <a:p>
            <a:endParaRPr lang="en-US" sz="1700" b="1" dirty="0"/>
          </a:p>
          <a:p>
            <a:r>
              <a:rPr lang="en-US" sz="1700" b="1" dirty="0"/>
              <a:t>2. Exercise Regularly</a:t>
            </a:r>
          </a:p>
          <a:p>
            <a:pPr>
              <a:buFont typeface="Arial" panose="020B0604020202020204" pitchFamily="34" charset="0"/>
              <a:buChar char="•"/>
            </a:pPr>
            <a:endParaRPr lang="pl-PL" sz="1700" dirty="0"/>
          </a:p>
          <a:p>
            <a:endParaRPr lang="pl-PL" sz="1700" dirty="0"/>
          </a:p>
        </p:txBody>
      </p:sp>
      <p:pic>
        <p:nvPicPr>
          <p:cNvPr id="5" name="Obraz 4">
            <a:extLst>
              <a:ext uri="{FF2B5EF4-FFF2-40B4-BE49-F238E27FC236}">
                <a16:creationId xmlns:a16="http://schemas.microsoft.com/office/drawing/2014/main" id="{7D7C902B-DF82-2D38-9D24-42CFB2E7B32C}"/>
              </a:ext>
            </a:extLst>
          </p:cNvPr>
          <p:cNvPicPr>
            <a:picLocks noChangeAspect="1"/>
          </p:cNvPicPr>
          <p:nvPr/>
        </p:nvPicPr>
        <p:blipFill>
          <a:blip r:embed="rId2"/>
          <a:srcRect l="33188" r="5240"/>
          <a:stretch/>
        </p:blipFill>
        <p:spPr>
          <a:xfrm>
            <a:off x="7675658" y="2093976"/>
            <a:ext cx="3941064" cy="4096512"/>
          </a:xfrm>
          <a:prstGeom prst="rect">
            <a:avLst/>
          </a:prstGeom>
        </p:spPr>
      </p:pic>
    </p:spTree>
    <p:extLst>
      <p:ext uri="{BB962C8B-B14F-4D97-AF65-F5344CB8AC3E}">
        <p14:creationId xmlns:p14="http://schemas.microsoft.com/office/powerpoint/2010/main" val="23321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59A70E-5A19-00E6-4FF9-232D9067FB7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79455AE-E94A-653C-5754-438FB24C2BCE}"/>
              </a:ext>
            </a:extLst>
          </p:cNvPr>
          <p:cNvSpPr>
            <a:spLocks noGrp="1"/>
          </p:cNvSpPr>
          <p:nvPr>
            <p:ph type="title"/>
          </p:nvPr>
        </p:nvSpPr>
        <p:spPr>
          <a:xfrm>
            <a:off x="572493" y="238539"/>
            <a:ext cx="11018520" cy="1434415"/>
          </a:xfrm>
        </p:spPr>
        <p:txBody>
          <a:bodyPr anchor="b">
            <a:normAutofit/>
          </a:bodyPr>
          <a:lstStyle/>
          <a:p>
            <a:endParaRPr lang="pl-P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E1F2543-491F-3DFE-FB18-5CA4ECD72719}"/>
              </a:ext>
            </a:extLst>
          </p:cNvPr>
          <p:cNvSpPr>
            <a:spLocks noGrp="1"/>
          </p:cNvSpPr>
          <p:nvPr>
            <p:ph idx="1"/>
          </p:nvPr>
        </p:nvSpPr>
        <p:spPr>
          <a:xfrm>
            <a:off x="572493" y="2071316"/>
            <a:ext cx="6713552" cy="4119172"/>
          </a:xfrm>
        </p:spPr>
        <p:txBody>
          <a:bodyPr anchor="t">
            <a:normAutofit/>
          </a:bodyPr>
          <a:lstStyle/>
          <a:p>
            <a:endParaRPr lang="pl-PL" sz="2200" b="1" dirty="0"/>
          </a:p>
          <a:p>
            <a:pPr marL="0" indent="0">
              <a:buNone/>
            </a:pPr>
            <a:endParaRPr lang="pl-PL" sz="2200" b="1" dirty="0"/>
          </a:p>
          <a:p>
            <a:r>
              <a:rPr lang="en-US" sz="2200" b="1" dirty="0"/>
              <a:t>3. Lift Properly</a:t>
            </a:r>
          </a:p>
          <a:p>
            <a:endParaRPr lang="pl-PL" sz="2200" b="1" dirty="0"/>
          </a:p>
          <a:p>
            <a:endParaRPr lang="pl-PL" sz="2200" b="1" dirty="0"/>
          </a:p>
          <a:p>
            <a:endParaRPr lang="pl-PL" sz="2200" b="1" dirty="0"/>
          </a:p>
          <a:p>
            <a:r>
              <a:rPr lang="en-US" sz="2200" b="1" dirty="0"/>
              <a:t>4. Maintain a Healthy Weight</a:t>
            </a:r>
          </a:p>
          <a:p>
            <a:endParaRPr lang="pl-PL" sz="2200" dirty="0"/>
          </a:p>
        </p:txBody>
      </p:sp>
      <p:pic>
        <p:nvPicPr>
          <p:cNvPr id="5" name="Obraz 4">
            <a:extLst>
              <a:ext uri="{FF2B5EF4-FFF2-40B4-BE49-F238E27FC236}">
                <a16:creationId xmlns:a16="http://schemas.microsoft.com/office/drawing/2014/main" id="{46D84F3D-0BBF-E5D0-17BC-5DAA25FFEEC2}"/>
              </a:ext>
            </a:extLst>
          </p:cNvPr>
          <p:cNvPicPr>
            <a:picLocks noChangeAspect="1"/>
          </p:cNvPicPr>
          <p:nvPr/>
        </p:nvPicPr>
        <p:blipFill>
          <a:blip r:embed="rId2"/>
          <a:srcRect r="5413" b="-1"/>
          <a:stretch/>
        </p:blipFill>
        <p:spPr>
          <a:xfrm>
            <a:off x="7675658" y="2093976"/>
            <a:ext cx="3941064" cy="4096512"/>
          </a:xfrm>
          <a:prstGeom prst="rect">
            <a:avLst/>
          </a:prstGeom>
        </p:spPr>
      </p:pic>
    </p:spTree>
    <p:extLst>
      <p:ext uri="{BB962C8B-B14F-4D97-AF65-F5344CB8AC3E}">
        <p14:creationId xmlns:p14="http://schemas.microsoft.com/office/powerpoint/2010/main" val="3190510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3B1AB6-EBA4-701A-40AB-2C192762EE6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6EFA966-6F39-6FCA-4458-2112244794F8}"/>
              </a:ext>
            </a:extLst>
          </p:cNvPr>
          <p:cNvSpPr>
            <a:spLocks noGrp="1"/>
          </p:cNvSpPr>
          <p:nvPr>
            <p:ph idx="1"/>
          </p:nvPr>
        </p:nvSpPr>
        <p:spPr>
          <a:xfrm>
            <a:off x="640080" y="2441448"/>
            <a:ext cx="6894576" cy="4416552"/>
          </a:xfrm>
        </p:spPr>
        <p:txBody>
          <a:bodyPr>
            <a:normAutofit/>
          </a:bodyPr>
          <a:lstStyle/>
          <a:p>
            <a:r>
              <a:rPr lang="en-US" sz="1600" b="1" dirty="0"/>
              <a:t>1. Cat-Cow Stretch</a:t>
            </a:r>
          </a:p>
          <a:p>
            <a:r>
              <a:rPr lang="en-US" sz="1600" b="1" dirty="0"/>
              <a:t>Purpose</a:t>
            </a:r>
            <a:r>
              <a:rPr lang="en-US" sz="1600" dirty="0"/>
              <a:t>: Improves flexibility in the spine and relieves tension.</a:t>
            </a:r>
            <a:br>
              <a:rPr lang="en-US" sz="1600" dirty="0"/>
            </a:br>
            <a:endParaRPr lang="pl-PL" sz="1400" dirty="0"/>
          </a:p>
          <a:p>
            <a:endParaRPr lang="pl-PL" sz="1400" dirty="0"/>
          </a:p>
          <a:p>
            <a:endParaRPr lang="pl-PL" sz="1400" dirty="0"/>
          </a:p>
          <a:p>
            <a:endParaRPr lang="en-US" sz="1400" dirty="0"/>
          </a:p>
          <a:p>
            <a:r>
              <a:rPr lang="en-US" sz="1600" b="1" dirty="0"/>
              <a:t>2. Child's Pose</a:t>
            </a:r>
          </a:p>
          <a:p>
            <a:r>
              <a:rPr lang="en-US" sz="1600" b="1" dirty="0"/>
              <a:t>Purpose</a:t>
            </a:r>
            <a:r>
              <a:rPr lang="en-US" sz="1600" dirty="0"/>
              <a:t>: Stretches the lower back, hips, and thighs.</a:t>
            </a:r>
            <a:br>
              <a:rPr lang="en-US" sz="1600" dirty="0"/>
            </a:br>
            <a:endParaRPr lang="en-US" sz="1600" dirty="0"/>
          </a:p>
          <a:p>
            <a:pPr marL="0" indent="0">
              <a:buNone/>
            </a:pPr>
            <a:endParaRPr lang="en-US" sz="1000" dirty="0"/>
          </a:p>
          <a:p>
            <a:endParaRPr lang="pl-PL" sz="1000" dirty="0"/>
          </a:p>
        </p:txBody>
      </p:sp>
      <p:pic>
        <p:nvPicPr>
          <p:cNvPr id="16" name="Obraz 15">
            <a:extLst>
              <a:ext uri="{FF2B5EF4-FFF2-40B4-BE49-F238E27FC236}">
                <a16:creationId xmlns:a16="http://schemas.microsoft.com/office/drawing/2014/main" id="{734FFCC6-723B-51E3-0ECC-1C9F1621B056}"/>
              </a:ext>
            </a:extLst>
          </p:cNvPr>
          <p:cNvPicPr>
            <a:picLocks noChangeAspect="1"/>
          </p:cNvPicPr>
          <p:nvPr/>
        </p:nvPicPr>
        <p:blipFill>
          <a:blip r:embed="rId3"/>
          <a:stretch>
            <a:fillRect/>
          </a:stretch>
        </p:blipFill>
        <p:spPr>
          <a:xfrm>
            <a:off x="7771384" y="3996474"/>
            <a:ext cx="4014216" cy="2161500"/>
          </a:xfrm>
          <a:prstGeom prst="rect">
            <a:avLst/>
          </a:prstGeom>
        </p:spPr>
      </p:pic>
      <p:pic>
        <p:nvPicPr>
          <p:cNvPr id="14" name="Obraz 13">
            <a:extLst>
              <a:ext uri="{FF2B5EF4-FFF2-40B4-BE49-F238E27FC236}">
                <a16:creationId xmlns:a16="http://schemas.microsoft.com/office/drawing/2014/main" id="{C0E89C56-6AA5-0EFE-C836-62C1569F1C08}"/>
              </a:ext>
            </a:extLst>
          </p:cNvPr>
          <p:cNvPicPr>
            <a:picLocks noChangeAspect="1"/>
          </p:cNvPicPr>
          <p:nvPr/>
        </p:nvPicPr>
        <p:blipFill>
          <a:blip r:embed="rId4"/>
          <a:stretch>
            <a:fillRect/>
          </a:stretch>
        </p:blipFill>
        <p:spPr>
          <a:xfrm>
            <a:off x="7975600" y="1495007"/>
            <a:ext cx="3995928" cy="1801442"/>
          </a:xfrm>
          <a:prstGeom prst="rect">
            <a:avLst/>
          </a:prstGeom>
        </p:spPr>
      </p:pic>
      <p:sp>
        <p:nvSpPr>
          <p:cNvPr id="4" name="Rectangle 1">
            <a:extLst>
              <a:ext uri="{FF2B5EF4-FFF2-40B4-BE49-F238E27FC236}">
                <a16:creationId xmlns:a16="http://schemas.microsoft.com/office/drawing/2014/main" id="{A7A64E0B-D7F6-EDE8-4231-A38D075EE36B}"/>
              </a:ext>
            </a:extLst>
          </p:cNvPr>
          <p:cNvSpPr>
            <a:spLocks noGrp="1" noChangeArrowheads="1"/>
          </p:cNvSpPr>
          <p:nvPr>
            <p:ph type="title"/>
          </p:nvPr>
        </p:nvSpPr>
        <p:spPr bwMode="auto">
          <a:xfrm>
            <a:off x="2890569" y="559068"/>
            <a:ext cx="23928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pl-PL" altLang="pl-PL" sz="5000" b="1" dirty="0" err="1">
                <a:latin typeface="inherit"/>
              </a:rPr>
              <a:t>E</a:t>
            </a:r>
            <a:r>
              <a:rPr kumimoji="0" lang="pl-PL" altLang="pl-PL" sz="5000" b="1" i="0" u="none" strike="noStrike" cap="none" normalizeH="0" baseline="0" dirty="0" err="1">
                <a:ln>
                  <a:noFill/>
                </a:ln>
                <a:solidFill>
                  <a:schemeClr val="tx1"/>
                </a:solidFill>
                <a:effectLst/>
                <a:latin typeface="inherit"/>
              </a:rPr>
              <a:t>xercises</a:t>
            </a:r>
            <a:endParaRPr kumimoji="0" lang="pl-PL" altLang="pl-PL" sz="50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l-PL" altLang="pl-PL" sz="1800" b="0" i="0" u="none" strike="noStrike" cap="none" normalizeH="0" baseline="0" dirty="0">
                <a:ln>
                  <a:noFill/>
                </a:ln>
                <a:solidFill>
                  <a:schemeClr val="tx1"/>
                </a:solidFill>
                <a:effectLst/>
                <a:latin typeface="Arial" panose="020B0604020202020204" pitchFamily="34" charset="0"/>
              </a:rPr>
            </a:b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857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5F43BB-3BEC-5861-FC88-5933B1C6DB5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CB8CE9A-A0F9-A24C-EA26-03FBA7BE116A}"/>
              </a:ext>
            </a:extLst>
          </p:cNvPr>
          <p:cNvSpPr>
            <a:spLocks noGrp="1"/>
          </p:cNvSpPr>
          <p:nvPr>
            <p:ph type="title"/>
          </p:nvPr>
        </p:nvSpPr>
        <p:spPr>
          <a:xfrm>
            <a:off x="640080" y="329184"/>
            <a:ext cx="6894576" cy="1783080"/>
          </a:xfrm>
        </p:spPr>
        <p:txBody>
          <a:bodyPr anchor="b">
            <a:normAutofit/>
          </a:bodyPr>
          <a:lstStyle/>
          <a:p>
            <a:r>
              <a:rPr lang="pl-PL" sz="5400" dirty="0" err="1"/>
              <a:t>Questions</a:t>
            </a:r>
            <a:endParaRPr lang="pl-PL" sz="5400" dirty="0"/>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B5A879C7-2378-5CE4-E8B0-A97AEEBD8A45}"/>
              </a:ext>
            </a:extLst>
          </p:cNvPr>
          <p:cNvPicPr>
            <a:picLocks noChangeAspect="1"/>
          </p:cNvPicPr>
          <p:nvPr/>
        </p:nvPicPr>
        <p:blipFill>
          <a:blip r:embed="rId3"/>
          <a:stretch>
            <a:fillRect/>
          </a:stretch>
        </p:blipFill>
        <p:spPr>
          <a:xfrm>
            <a:off x="8271953" y="329183"/>
            <a:ext cx="3197990" cy="3429969"/>
          </a:xfrm>
          <a:prstGeom prst="rect">
            <a:avLst/>
          </a:prstGeom>
        </p:spPr>
      </p:pic>
      <p:pic>
        <p:nvPicPr>
          <p:cNvPr id="7" name="Obraz 6">
            <a:extLst>
              <a:ext uri="{FF2B5EF4-FFF2-40B4-BE49-F238E27FC236}">
                <a16:creationId xmlns:a16="http://schemas.microsoft.com/office/drawing/2014/main" id="{9798CABE-0E76-C34F-C931-1801F6B78EAE}"/>
              </a:ext>
            </a:extLst>
          </p:cNvPr>
          <p:cNvPicPr>
            <a:picLocks noChangeAspect="1"/>
          </p:cNvPicPr>
          <p:nvPr/>
        </p:nvPicPr>
        <p:blipFill>
          <a:blip r:embed="rId4"/>
          <a:stretch>
            <a:fillRect/>
          </a:stretch>
        </p:blipFill>
        <p:spPr>
          <a:xfrm>
            <a:off x="7863840" y="4203311"/>
            <a:ext cx="3995928" cy="1928035"/>
          </a:xfrm>
          <a:prstGeom prst="rect">
            <a:avLst/>
          </a:prstGeom>
        </p:spPr>
      </p:pic>
      <p:sp>
        <p:nvSpPr>
          <p:cNvPr id="4" name="Rectangle 1">
            <a:extLst>
              <a:ext uri="{FF2B5EF4-FFF2-40B4-BE49-F238E27FC236}">
                <a16:creationId xmlns:a16="http://schemas.microsoft.com/office/drawing/2014/main" id="{B81D08E3-6E38-888B-CD44-6D20DB03B2DC}"/>
              </a:ext>
            </a:extLst>
          </p:cNvPr>
          <p:cNvSpPr>
            <a:spLocks noGrp="1" noChangeArrowheads="1"/>
          </p:cNvSpPr>
          <p:nvPr>
            <p:ph idx="1"/>
          </p:nvPr>
        </p:nvSpPr>
        <p:spPr bwMode="auto">
          <a:xfrm>
            <a:off x="82928" y="2487596"/>
            <a:ext cx="849046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1" i="0" u="none" strike="noStrike" cap="none" normalizeH="0" baseline="0" dirty="0" err="1">
                <a:ln>
                  <a:noFill/>
                </a:ln>
                <a:solidFill>
                  <a:schemeClr val="tx1"/>
                </a:solidFill>
                <a:effectLst/>
                <a:latin typeface="Arial" panose="020B0604020202020204" pitchFamily="34" charset="0"/>
              </a:rPr>
              <a:t>What</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is</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an</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important</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exercise</a:t>
            </a:r>
            <a:r>
              <a:rPr kumimoji="0" lang="pl-PL" altLang="pl-PL" sz="1800" b="1" i="0" u="none" strike="noStrike" cap="none" normalizeH="0" baseline="0" dirty="0">
                <a:ln>
                  <a:noFill/>
                </a:ln>
                <a:solidFill>
                  <a:schemeClr val="tx1"/>
                </a:solidFill>
                <a:effectLst/>
                <a:latin typeface="Arial" panose="020B0604020202020204" pitchFamily="34" charset="0"/>
              </a:rPr>
              <a:t> to </a:t>
            </a:r>
            <a:r>
              <a:rPr kumimoji="0" lang="pl-PL" altLang="pl-PL" sz="1800" b="1" i="0" u="none" strike="noStrike" cap="none" normalizeH="0" baseline="0" dirty="0" err="1">
                <a:ln>
                  <a:noFill/>
                </a:ln>
                <a:solidFill>
                  <a:schemeClr val="tx1"/>
                </a:solidFill>
                <a:effectLst/>
                <a:latin typeface="Arial" panose="020B0604020202020204" pitchFamily="34" charset="0"/>
              </a:rPr>
              <a:t>help</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relieve</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back</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pain</a:t>
            </a:r>
            <a:r>
              <a:rPr kumimoji="0" lang="pl-PL" altLang="pl-PL" sz="1800" b="1"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A: </a:t>
            </a:r>
            <a:r>
              <a:rPr kumimoji="0" lang="pl-PL" altLang="pl-PL" sz="1800" b="0" i="0" u="none" strike="noStrike" cap="none" normalizeH="0" baseline="0" dirty="0" err="1">
                <a:ln>
                  <a:noFill/>
                </a:ln>
                <a:solidFill>
                  <a:schemeClr val="tx1"/>
                </a:solidFill>
                <a:effectLst/>
                <a:latin typeface="Arial" panose="020B0604020202020204" pitchFamily="34" charset="0"/>
              </a:rPr>
              <a:t>Sitting</a:t>
            </a:r>
            <a:r>
              <a:rPr kumimoji="0" lang="pl-PL" altLang="pl-PL" sz="1800" b="0" i="0" u="none" strike="noStrike" cap="none" normalizeH="0" baseline="0" dirty="0">
                <a:ln>
                  <a:noFill/>
                </a:ln>
                <a:solidFill>
                  <a:schemeClr val="tx1"/>
                </a:solidFill>
                <a:effectLst/>
                <a:latin typeface="Arial" panose="020B0604020202020204" pitchFamily="34" charset="0"/>
              </a:rPr>
              <a:t> for </a:t>
            </a:r>
            <a:r>
              <a:rPr kumimoji="0" lang="pl-PL" altLang="pl-PL" sz="1800" b="0" i="0" u="none" strike="noStrike" cap="none" normalizeH="0" baseline="0" dirty="0" err="1">
                <a:ln>
                  <a:noFill/>
                </a:ln>
                <a:solidFill>
                  <a:schemeClr val="tx1"/>
                </a:solidFill>
                <a:effectLst/>
                <a:latin typeface="Arial" panose="020B0604020202020204" pitchFamily="34" charset="0"/>
              </a:rPr>
              <a:t>long</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periods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without</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moving</a:t>
            </a:r>
            <a:r>
              <a:rPr kumimoji="0" lang="pl-PL" altLang="pl-PL" sz="1800" b="0"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B: Lifting heavy </a:t>
            </a:r>
            <a:r>
              <a:rPr kumimoji="0" lang="pl-PL" altLang="pl-PL" sz="1800" b="0" i="0" u="none" strike="noStrike" cap="none" normalizeH="0" baseline="0" dirty="0" err="1">
                <a:ln>
                  <a:noFill/>
                </a:ln>
                <a:solidFill>
                  <a:schemeClr val="tx1"/>
                </a:solidFill>
                <a:effectLst/>
                <a:latin typeface="Arial" panose="020B0604020202020204" pitchFamily="34" charset="0"/>
              </a:rPr>
              <a:t>weights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without</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support</a:t>
            </a:r>
            <a:r>
              <a:rPr kumimoji="0" lang="pl-PL" altLang="pl-PL" sz="1800" b="0"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C: The </a:t>
            </a:r>
            <a:r>
              <a:rPr kumimoji="0" lang="pl-PL" altLang="pl-PL" sz="1800" b="0" i="0" u="none" strike="noStrike" cap="none" normalizeH="0" baseline="0" dirty="0" err="1">
                <a:ln>
                  <a:noFill/>
                </a:ln>
                <a:solidFill>
                  <a:schemeClr val="tx1"/>
                </a:solidFill>
                <a:effectLst/>
                <a:latin typeface="Arial" panose="020B0604020202020204" pitchFamily="34" charset="0"/>
              </a:rPr>
              <a:t>Cat-Cow</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Stretch</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helps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improve</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flexibility</a:t>
            </a:r>
            <a:r>
              <a:rPr kumimoji="0" lang="pl-PL" altLang="pl-PL" sz="1800" b="0" i="0" u="none" strike="noStrike" cap="none" normalizeH="0" baseline="0" dirty="0">
                <a:ln>
                  <a:noFill/>
                </a:ln>
                <a:solidFill>
                  <a:schemeClr val="tx1"/>
                </a:solidFill>
                <a:effectLst/>
                <a:latin typeface="Arial" panose="020B0604020202020204" pitchFamily="34" charset="0"/>
              </a:rPr>
              <a:t> in the </a:t>
            </a:r>
            <a:r>
              <a:rPr kumimoji="0" lang="pl-PL" altLang="pl-PL" sz="1800" b="0" i="0" u="none" strike="noStrike" cap="none" normalizeH="0" baseline="0" dirty="0" err="1">
                <a:ln>
                  <a:noFill/>
                </a:ln>
                <a:solidFill>
                  <a:schemeClr val="tx1"/>
                </a:solidFill>
                <a:effectLst/>
                <a:latin typeface="Arial" panose="020B0604020202020204" pitchFamily="34" charset="0"/>
              </a:rPr>
              <a:t>spine</a:t>
            </a:r>
            <a:r>
              <a:rPr kumimoji="0" lang="pl-PL" altLang="pl-PL" sz="1800" b="0" i="0" u="none" strike="noStrike" cap="none" normalizeH="0" baseline="0" dirty="0">
                <a:ln>
                  <a:noFill/>
                </a:ln>
                <a:solidFill>
                  <a:schemeClr val="tx1"/>
                </a:solidFill>
                <a:effectLst/>
                <a:latin typeface="Arial" panose="020B0604020202020204" pitchFamily="34" charset="0"/>
              </a:rPr>
              <a:t> and </a:t>
            </a:r>
            <a:r>
              <a:rPr kumimoji="0" lang="pl-PL" altLang="pl-PL" sz="1800" b="0" i="0" u="none" strike="noStrike" cap="none" normalizeH="0" baseline="0" dirty="0" err="1">
                <a:ln>
                  <a:noFill/>
                </a:ln>
                <a:solidFill>
                  <a:schemeClr val="tx1"/>
                </a:solidFill>
                <a:effectLst/>
                <a:latin typeface="Arial" panose="020B0604020202020204" pitchFamily="34" charset="0"/>
              </a:rPr>
              <a:t>relieves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tension</a:t>
            </a:r>
            <a:r>
              <a:rPr kumimoji="0" lang="pl-PL" altLang="pl-PL" sz="1800" b="0"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D: </a:t>
            </a:r>
            <a:r>
              <a:rPr kumimoji="0" lang="pl-PL" altLang="pl-PL" sz="1800" b="0" i="0" u="none" strike="noStrike" cap="none" normalizeH="0" baseline="0" dirty="0" err="1">
                <a:ln>
                  <a:noFill/>
                </a:ln>
                <a:solidFill>
                  <a:schemeClr val="tx1"/>
                </a:solidFill>
                <a:effectLst/>
                <a:latin typeface="Arial" panose="020B0604020202020204" pitchFamily="34" charset="0"/>
              </a:rPr>
              <a:t>Running</a:t>
            </a:r>
            <a:r>
              <a:rPr kumimoji="0" lang="pl-PL" altLang="pl-PL" sz="1800" b="0" i="0" u="none" strike="noStrike" cap="none" normalizeH="0" baseline="0" dirty="0">
                <a:ln>
                  <a:noFill/>
                </a:ln>
                <a:solidFill>
                  <a:schemeClr val="tx1"/>
                </a:solidFill>
                <a:effectLst/>
                <a:latin typeface="Arial" panose="020B0604020202020204" pitchFamily="34" charset="0"/>
              </a:rPr>
              <a:t> on hard </a:t>
            </a:r>
            <a:r>
              <a:rPr kumimoji="0" lang="pl-PL" altLang="pl-PL" sz="1800" b="0" i="0" u="none" strike="noStrike" cap="none" normalizeH="0" baseline="0" dirty="0" err="1">
                <a:ln>
                  <a:noFill/>
                </a:ln>
                <a:solidFill>
                  <a:schemeClr val="tx1"/>
                </a:solidFill>
                <a:effectLst/>
                <a:latin typeface="Arial" panose="020B0604020202020204" pitchFamily="34" charset="0"/>
              </a:rPr>
              <a:t>surfaces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without</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stretching</a:t>
            </a:r>
            <a:r>
              <a:rPr kumimoji="0" lang="pl-PL" altLang="pl-PL"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lang="pl-PL" altLang="pl-PL"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1" i="0" u="none" strike="noStrike" cap="none" normalizeH="0" baseline="0" dirty="0" err="1">
                <a:ln>
                  <a:noFill/>
                </a:ln>
                <a:solidFill>
                  <a:schemeClr val="tx1"/>
                </a:solidFill>
                <a:effectLst/>
                <a:latin typeface="Arial" panose="020B0604020202020204" pitchFamily="34" charset="0"/>
              </a:rPr>
              <a:t>What</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should</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you</a:t>
            </a:r>
            <a:r>
              <a:rPr kumimoji="0" lang="pl-PL" altLang="pl-PL" sz="1800" b="1" i="0" u="none" strike="noStrike" cap="none" normalizeH="0" baseline="0" dirty="0">
                <a:ln>
                  <a:noFill/>
                </a:ln>
                <a:solidFill>
                  <a:schemeClr val="tx1"/>
                </a:solidFill>
                <a:effectLst/>
                <a:latin typeface="Arial" panose="020B0604020202020204" pitchFamily="34" charset="0"/>
              </a:rPr>
              <a:t> do to </a:t>
            </a:r>
            <a:r>
              <a:rPr kumimoji="0" lang="pl-PL" altLang="pl-PL" sz="1800" b="1" i="0" u="none" strike="noStrike" cap="none" normalizeH="0" baseline="0" dirty="0" err="1">
                <a:ln>
                  <a:noFill/>
                </a:ln>
                <a:solidFill>
                  <a:schemeClr val="tx1"/>
                </a:solidFill>
                <a:effectLst/>
                <a:latin typeface="Arial" panose="020B0604020202020204" pitchFamily="34" charset="0"/>
              </a:rPr>
              <a:t>avoid</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back</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pain</a:t>
            </a:r>
            <a:r>
              <a:rPr kumimoji="0" lang="pl-PL" altLang="pl-PL" sz="1800" b="1" i="0" u="none" strike="noStrike" cap="none" normalizeH="0" baseline="0" dirty="0">
                <a:ln>
                  <a:noFill/>
                </a:ln>
                <a:solidFill>
                  <a:schemeClr val="tx1"/>
                </a:solidFill>
                <a:effectLst/>
                <a:latin typeface="Arial" panose="020B0604020202020204" pitchFamily="34" charset="0"/>
              </a:rPr>
              <a:t> </a:t>
            </a:r>
            <a:r>
              <a:rPr kumimoji="0" lang="pl-PL" altLang="pl-PL" sz="1800" b="1" i="0" u="none" strike="noStrike" cap="none" normalizeH="0" baseline="0" dirty="0" err="1">
                <a:ln>
                  <a:noFill/>
                </a:ln>
                <a:solidFill>
                  <a:schemeClr val="tx1"/>
                </a:solidFill>
                <a:effectLst/>
                <a:latin typeface="Arial" panose="020B0604020202020204" pitchFamily="34" charset="0"/>
              </a:rPr>
              <a:t>when</a:t>
            </a:r>
            <a:r>
              <a:rPr kumimoji="0" lang="pl-PL" altLang="pl-PL" sz="1800" b="1" i="0" u="none" strike="noStrike" cap="none" normalizeH="0" baseline="0" dirty="0">
                <a:ln>
                  <a:noFill/>
                </a:ln>
                <a:solidFill>
                  <a:schemeClr val="tx1"/>
                </a:solidFill>
                <a:effectLst/>
                <a:latin typeface="Arial" panose="020B0604020202020204" pitchFamily="34" charset="0"/>
              </a:rPr>
              <a:t> lifting heavy </a:t>
            </a:r>
            <a:r>
              <a:rPr kumimoji="0" lang="pl-PL" altLang="pl-PL" sz="1800" b="1" i="0" u="none" strike="noStrike" cap="none" normalizeH="0" baseline="0" dirty="0" err="1">
                <a:ln>
                  <a:noFill/>
                </a:ln>
                <a:solidFill>
                  <a:schemeClr val="tx1"/>
                </a:solidFill>
                <a:effectLst/>
                <a:latin typeface="Arial" panose="020B0604020202020204" pitchFamily="34" charset="0"/>
              </a:rPr>
              <a:t>objects</a:t>
            </a:r>
            <a:r>
              <a:rPr kumimoji="0" lang="pl-PL" altLang="pl-PL" sz="1800" b="1"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A: </a:t>
            </a:r>
            <a:r>
              <a:rPr kumimoji="0" lang="pl-PL" altLang="pl-PL" sz="1800" b="0" i="0" u="none" strike="noStrike" cap="none" normalizeH="0" baseline="0" dirty="0" err="1">
                <a:ln>
                  <a:noFill/>
                </a:ln>
                <a:solidFill>
                  <a:schemeClr val="tx1"/>
                </a:solidFill>
                <a:effectLst/>
                <a:latin typeface="Arial" panose="020B0604020202020204" pitchFamily="34" charset="0"/>
              </a:rPr>
              <a:t>Bend</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at</a:t>
            </a:r>
            <a:r>
              <a:rPr kumimoji="0" lang="pl-PL" altLang="pl-PL" sz="1800" b="0" i="0" u="none" strike="noStrike" cap="none" normalizeH="0" baseline="0" dirty="0">
                <a:ln>
                  <a:noFill/>
                </a:ln>
                <a:solidFill>
                  <a:schemeClr val="tx1"/>
                </a:solidFill>
                <a:effectLst/>
                <a:latin typeface="Arial" panose="020B0604020202020204" pitchFamily="34" charset="0"/>
              </a:rPr>
              <a:t> the </a:t>
            </a:r>
            <a:r>
              <a:rPr kumimoji="0" lang="pl-PL" altLang="pl-PL" sz="1800" b="0" i="0" u="none" strike="noStrike" cap="none" normalizeH="0" baseline="0" dirty="0" err="1">
                <a:ln>
                  <a:noFill/>
                </a:ln>
                <a:solidFill>
                  <a:schemeClr val="tx1"/>
                </a:solidFill>
                <a:effectLst/>
                <a:latin typeface="Arial" panose="020B0604020202020204" pitchFamily="34" charset="0"/>
              </a:rPr>
              <a:t>waist</a:t>
            </a:r>
            <a:r>
              <a:rPr kumimoji="0" lang="pl-PL" altLang="pl-PL" sz="1800" b="0" i="0" u="none" strike="noStrike" cap="none" normalizeH="0" baseline="0" dirty="0">
                <a:ln>
                  <a:noFill/>
                </a:ln>
                <a:solidFill>
                  <a:schemeClr val="tx1"/>
                </a:solidFill>
                <a:effectLst/>
                <a:latin typeface="Arial" panose="020B0604020202020204" pitchFamily="34" charset="0"/>
              </a:rPr>
              <a:t> and twist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body </a:t>
            </a:r>
            <a:r>
              <a:rPr kumimoji="0" lang="pl-PL" altLang="pl-PL" sz="1800" b="0" i="0" u="none" strike="noStrike" cap="none" normalizeH="0" baseline="0" dirty="0" err="1">
                <a:ln>
                  <a:noFill/>
                </a:ln>
                <a:solidFill>
                  <a:schemeClr val="tx1"/>
                </a:solidFill>
                <a:effectLst/>
                <a:latin typeface="Arial" panose="020B0604020202020204" pitchFamily="34" charset="0"/>
              </a:rPr>
              <a:t>while</a:t>
            </a:r>
            <a:r>
              <a:rPr kumimoji="0" lang="pl-PL" altLang="pl-PL" sz="1800" b="0" i="0" u="none" strike="noStrike" cap="none" normalizeH="0" baseline="0" dirty="0">
                <a:ln>
                  <a:noFill/>
                </a:ln>
                <a:solidFill>
                  <a:schemeClr val="tx1"/>
                </a:solidFill>
                <a:effectLst/>
                <a:latin typeface="Arial" panose="020B0604020202020204" pitchFamily="34" charset="0"/>
              </a:rPr>
              <a:t> lifting.</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B: Lift the </a:t>
            </a:r>
            <a:r>
              <a:rPr kumimoji="0" lang="pl-PL" altLang="pl-PL" sz="1800" b="0" i="0" u="none" strike="noStrike" cap="none" normalizeH="0" baseline="0" dirty="0" err="1">
                <a:ln>
                  <a:noFill/>
                </a:ln>
                <a:solidFill>
                  <a:schemeClr val="tx1"/>
                </a:solidFill>
                <a:effectLst/>
                <a:latin typeface="Arial" panose="020B0604020202020204" pitchFamily="34" charset="0"/>
              </a:rPr>
              <a:t>object</a:t>
            </a:r>
            <a:r>
              <a:rPr kumimoji="0" lang="pl-PL" altLang="pl-PL" sz="1800" b="0" i="0" u="none" strike="noStrike" cap="none" normalizeH="0" baseline="0" dirty="0">
                <a:ln>
                  <a:noFill/>
                </a:ln>
                <a:solidFill>
                  <a:schemeClr val="tx1"/>
                </a:solidFill>
                <a:effectLst/>
                <a:latin typeface="Arial" panose="020B0604020202020204" pitchFamily="34" charset="0"/>
              </a:rPr>
              <a:t> as </a:t>
            </a:r>
            <a:r>
              <a:rPr kumimoji="0" lang="pl-PL" altLang="pl-PL" sz="1800" b="0" i="0" u="none" strike="noStrike" cap="none" normalizeH="0" baseline="0" dirty="0" err="1">
                <a:ln>
                  <a:noFill/>
                </a:ln>
                <a:solidFill>
                  <a:schemeClr val="tx1"/>
                </a:solidFill>
                <a:effectLst/>
                <a:latin typeface="Arial" panose="020B0604020202020204" pitchFamily="34" charset="0"/>
              </a:rPr>
              <a:t>quickly</a:t>
            </a:r>
            <a:r>
              <a:rPr kumimoji="0" lang="pl-PL" altLang="pl-PL" sz="1800" b="0" i="0" u="none" strike="noStrike" cap="none" normalizeH="0" baseline="0" dirty="0">
                <a:ln>
                  <a:noFill/>
                </a:ln>
                <a:solidFill>
                  <a:schemeClr val="tx1"/>
                </a:solidFill>
                <a:effectLst/>
                <a:latin typeface="Arial" panose="020B0604020202020204" pitchFamily="34" charset="0"/>
              </a:rPr>
              <a:t> as </a:t>
            </a:r>
            <a:r>
              <a:rPr kumimoji="0" lang="pl-PL" altLang="pl-PL" sz="1800" b="0" i="0" u="none" strike="noStrike" cap="none" normalizeH="0" baseline="0" dirty="0" err="1">
                <a:ln>
                  <a:noFill/>
                </a:ln>
                <a:solidFill>
                  <a:schemeClr val="tx1"/>
                </a:solidFill>
                <a:effectLst/>
                <a:latin typeface="Arial" panose="020B0604020202020204" pitchFamily="34" charset="0"/>
              </a:rPr>
              <a:t>possible</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without</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using</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legs</a:t>
            </a:r>
            <a:r>
              <a:rPr kumimoji="0" lang="pl-PL" altLang="pl-PL" sz="1800" b="0"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C: </a:t>
            </a:r>
            <a:r>
              <a:rPr kumimoji="0" lang="pl-PL" altLang="pl-PL" sz="1800" b="0" i="0" u="none" strike="noStrike" cap="none" normalizeH="0" baseline="0" dirty="0" err="1">
                <a:ln>
                  <a:noFill/>
                </a:ln>
                <a:solidFill>
                  <a:schemeClr val="tx1"/>
                </a:solidFill>
                <a:effectLst/>
                <a:latin typeface="Arial" panose="020B0604020202020204" pitchFamily="34" charset="0"/>
              </a:rPr>
              <a:t>Bend</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knees</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keep</a:t>
            </a:r>
            <a:r>
              <a:rPr kumimoji="0" lang="pl-PL" altLang="pl-PL" sz="1800" b="0" i="0" u="none" strike="noStrike" cap="none" normalizeH="0" baseline="0" dirty="0">
                <a:ln>
                  <a:noFill/>
                </a:ln>
                <a:solidFill>
                  <a:schemeClr val="tx1"/>
                </a:solidFill>
                <a:effectLst/>
                <a:latin typeface="Arial" panose="020B0604020202020204" pitchFamily="34" charset="0"/>
              </a:rPr>
              <a:t> the </a:t>
            </a:r>
            <a:r>
              <a:rPr kumimoji="0" lang="pl-PL" altLang="pl-PL" sz="1800" b="0" i="0" u="none" strike="noStrike" cap="none" normalizeH="0" baseline="0" dirty="0" err="1">
                <a:ln>
                  <a:noFill/>
                </a:ln>
                <a:solidFill>
                  <a:schemeClr val="tx1"/>
                </a:solidFill>
                <a:effectLst/>
                <a:latin typeface="Arial" panose="020B0604020202020204" pitchFamily="34" charset="0"/>
              </a:rPr>
              <a:t>object</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close</a:t>
            </a:r>
            <a:r>
              <a:rPr kumimoji="0" lang="pl-PL" altLang="pl-PL" sz="1800" b="0" i="0" u="none" strike="noStrike" cap="none" normalizeH="0" baseline="0" dirty="0">
                <a:ln>
                  <a:noFill/>
                </a:ln>
                <a:solidFill>
                  <a:schemeClr val="tx1"/>
                </a:solidFill>
                <a:effectLst/>
                <a:latin typeface="Arial" panose="020B0604020202020204" pitchFamily="34" charset="0"/>
              </a:rPr>
              <a:t> to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body, and </a:t>
            </a:r>
            <a:r>
              <a:rPr kumimoji="0" lang="pl-PL" altLang="pl-PL" sz="1800" b="0" i="0" u="none" strike="noStrike" cap="none" normalizeH="0" baseline="0" dirty="0" err="1">
                <a:ln>
                  <a:noFill/>
                </a:ln>
                <a:solidFill>
                  <a:schemeClr val="tx1"/>
                </a:solidFill>
                <a:effectLst/>
                <a:latin typeface="Arial" panose="020B0604020202020204" pitchFamily="34" charset="0"/>
              </a:rPr>
              <a:t>avoid</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twisting</a:t>
            </a:r>
            <a:r>
              <a:rPr kumimoji="0" lang="pl-PL" altLang="pl-PL" sz="1800" b="0" i="0" u="none" strike="noStrike" cap="none" normalizeH="0" baseline="0" dirty="0">
                <a:ln>
                  <a:noFill/>
                </a:ln>
                <a:solidFill>
                  <a:schemeClr val="tx1"/>
                </a:solidFill>
                <a:effectLst/>
                <a:latin typeface="Arial" panose="020B0604020202020204" pitchFamily="34" charset="0"/>
              </a:rPr>
              <a:t>.</a:t>
            </a:r>
            <a:br>
              <a:rPr kumimoji="0" lang="pl-PL" altLang="pl-PL" sz="1800" b="0" i="0" u="none" strike="noStrike" cap="none" normalizeH="0" baseline="0" dirty="0">
                <a:ln>
                  <a:noFill/>
                </a:ln>
                <a:solidFill>
                  <a:schemeClr val="tx1"/>
                </a:solidFill>
                <a:effectLst/>
                <a:latin typeface="Arial" panose="020B0604020202020204" pitchFamily="34" charset="0"/>
              </a:rPr>
            </a:br>
            <a:r>
              <a:rPr kumimoji="0" lang="pl-PL" altLang="pl-PL" sz="1800" b="0" i="0" u="none" strike="noStrike" cap="none" normalizeH="0" baseline="0" dirty="0">
                <a:ln>
                  <a:noFill/>
                </a:ln>
                <a:solidFill>
                  <a:schemeClr val="tx1"/>
                </a:solidFill>
                <a:effectLst/>
                <a:latin typeface="Arial" panose="020B0604020202020204" pitchFamily="34" charset="0"/>
              </a:rPr>
              <a:t>D: Lift with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back</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instead</a:t>
            </a:r>
            <a:r>
              <a:rPr kumimoji="0" lang="pl-PL" altLang="pl-PL" sz="1800" b="0" i="0" u="none" strike="noStrike" cap="none" normalizeH="0" baseline="0" dirty="0">
                <a:ln>
                  <a:noFill/>
                </a:ln>
                <a:solidFill>
                  <a:schemeClr val="tx1"/>
                </a:solidFill>
                <a:effectLst/>
                <a:latin typeface="Arial" panose="020B0604020202020204" pitchFamily="34" charset="0"/>
              </a:rPr>
              <a:t> of </a:t>
            </a:r>
            <a:r>
              <a:rPr kumimoji="0" lang="pl-PL" altLang="pl-PL" sz="1800" b="0" i="0" u="none" strike="noStrike" cap="none" normalizeH="0" baseline="0" dirty="0" err="1">
                <a:ln>
                  <a:noFill/>
                </a:ln>
                <a:solidFill>
                  <a:schemeClr val="tx1"/>
                </a:solidFill>
                <a:effectLst/>
                <a:latin typeface="Arial" panose="020B0604020202020204" pitchFamily="34" charset="0"/>
              </a:rPr>
              <a:t>your</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legs</a:t>
            </a:r>
            <a:r>
              <a:rPr kumimoji="0" lang="pl-PL" altLang="pl-PL"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07481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DEFE1ED-EBDC-39BD-D434-9C8CFA81C2B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Thank you for your attention</a:t>
            </a:r>
            <a:br>
              <a:rPr lang="en-US" sz="3600" kern="1200">
                <a:solidFill>
                  <a:srgbClr val="FFFFFF"/>
                </a:solidFill>
                <a:latin typeface="+mj-lt"/>
                <a:ea typeface="+mj-ea"/>
                <a:cs typeface="+mj-cs"/>
              </a:rPr>
            </a:br>
            <a:endParaRPr lang="en-US" sz="3600" kern="1200">
              <a:solidFill>
                <a:srgbClr val="FFFFFF"/>
              </a:solidFill>
              <a:latin typeface="+mj-lt"/>
              <a:ea typeface="+mj-ea"/>
              <a:cs typeface="+mj-cs"/>
            </a:endParaRPr>
          </a:p>
        </p:txBody>
      </p:sp>
      <p:pic>
        <p:nvPicPr>
          <p:cNvPr id="5" name="Symbol zastępczy zawartości 4">
            <a:extLst>
              <a:ext uri="{FF2B5EF4-FFF2-40B4-BE49-F238E27FC236}">
                <a16:creationId xmlns:a16="http://schemas.microsoft.com/office/drawing/2014/main" id="{F2312A30-A4AA-6B00-D8D4-82DB45D0C2D4}"/>
              </a:ext>
            </a:extLst>
          </p:cNvPr>
          <p:cNvPicPr>
            <a:picLocks noGrp="1" noChangeAspect="1"/>
          </p:cNvPicPr>
          <p:nvPr>
            <p:ph idx="1"/>
          </p:nvPr>
        </p:nvPicPr>
        <p:blipFill>
          <a:blip r:embed="rId2"/>
          <a:stretch>
            <a:fillRect/>
          </a:stretch>
        </p:blipFill>
        <p:spPr>
          <a:xfrm>
            <a:off x="4777316" y="1241060"/>
            <a:ext cx="6780700" cy="4373551"/>
          </a:xfrm>
          <a:prstGeom prst="rect">
            <a:avLst/>
          </a:prstGeom>
        </p:spPr>
      </p:pic>
    </p:spTree>
    <p:extLst>
      <p:ext uri="{BB962C8B-B14F-4D97-AF65-F5344CB8AC3E}">
        <p14:creationId xmlns:p14="http://schemas.microsoft.com/office/powerpoint/2010/main" val="21211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7422AF-440E-8D27-E8BC-7D8FE7F6E864}"/>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B62C6893-52E6-74FA-6E75-E106995EC3A0}"/>
              </a:ext>
            </a:extLst>
          </p:cNvPr>
          <p:cNvSpPr>
            <a:spLocks noGrp="1"/>
          </p:cNvSpPr>
          <p:nvPr>
            <p:ph idx="1"/>
          </p:nvPr>
        </p:nvSpPr>
        <p:spPr/>
        <p:txBody>
          <a:bodyPr>
            <a:normAutofit fontScale="85000" lnSpcReduction="20000"/>
          </a:bodyPr>
          <a:lstStyle/>
          <a:p>
            <a:r>
              <a:rPr lang="pl-PL" sz="2800" dirty="0" err="1">
                <a:latin typeface="Times New Roman"/>
                <a:ea typeface="+mn-lt"/>
                <a:cs typeface="+mn-lt"/>
              </a:rPr>
              <a:t>Pins</a:t>
            </a:r>
            <a:r>
              <a:rPr lang="pl-PL" sz="2800" dirty="0">
                <a:latin typeface="Times New Roman"/>
                <a:ea typeface="+mn-lt"/>
                <a:cs typeface="+mn-lt"/>
              </a:rPr>
              <a:t> and </a:t>
            </a:r>
            <a:r>
              <a:rPr lang="pl-PL" sz="2800" dirty="0" err="1">
                <a:latin typeface="Times New Roman"/>
                <a:ea typeface="+mn-lt"/>
                <a:cs typeface="+mn-lt"/>
              </a:rPr>
              <a:t>needles</a:t>
            </a:r>
            <a:r>
              <a:rPr lang="pl-PL" sz="2800" dirty="0">
                <a:latin typeface="Times New Roman"/>
                <a:ea typeface="+mn-lt"/>
                <a:cs typeface="+mn-lt"/>
              </a:rPr>
              <a:t>/</a:t>
            </a:r>
            <a:r>
              <a:rPr lang="pl-PL" sz="2800" dirty="0" err="1">
                <a:latin typeface="Times New Roman"/>
                <a:ea typeface="+mn-lt"/>
                <a:cs typeface="+mn-lt"/>
              </a:rPr>
              <a:t>tingling</a:t>
            </a:r>
            <a:r>
              <a:rPr lang="pl-PL" sz="2800" dirty="0">
                <a:latin typeface="Times New Roman"/>
                <a:ea typeface="+mn-lt"/>
                <a:cs typeface="+mn-lt"/>
              </a:rPr>
              <a:t> – mrowienie </a:t>
            </a:r>
          </a:p>
          <a:p>
            <a:r>
              <a:rPr lang="pl-PL" sz="2800" dirty="0" err="1">
                <a:latin typeface="Times New Roman"/>
                <a:ea typeface="+mn-lt"/>
                <a:cs typeface="+mn-lt"/>
              </a:rPr>
              <a:t>Numbness</a:t>
            </a:r>
            <a:r>
              <a:rPr lang="pl-PL" sz="2800" dirty="0">
                <a:latin typeface="Times New Roman"/>
                <a:ea typeface="+mn-lt"/>
                <a:cs typeface="+mn-lt"/>
              </a:rPr>
              <a:t> – brak czucia/</a:t>
            </a:r>
            <a:r>
              <a:rPr lang="pl-PL" sz="2800" dirty="0" err="1">
                <a:latin typeface="Times New Roman"/>
                <a:ea typeface="+mn-lt"/>
                <a:cs typeface="+mn-lt"/>
              </a:rPr>
              <a:t>zrętwienie</a:t>
            </a:r>
            <a:endParaRPr lang="pl-PL" sz="2800" dirty="0">
              <a:latin typeface="Times New Roman"/>
              <a:ea typeface="+mn-lt"/>
              <a:cs typeface="+mn-lt"/>
            </a:endParaRPr>
          </a:p>
          <a:p>
            <a:pPr>
              <a:buFont typeface="Arial"/>
              <a:buChar char="•"/>
            </a:pPr>
            <a:r>
              <a:rPr lang="pl-PL" sz="2800" dirty="0" err="1">
                <a:ea typeface="Calibri" panose="020F0502020204030204"/>
                <a:cs typeface="Calibri" panose="020F0502020204030204"/>
              </a:rPr>
              <a:t>Strain</a:t>
            </a:r>
            <a:r>
              <a:rPr lang="pl-PL" sz="2800" dirty="0">
                <a:ea typeface="Calibri" panose="020F0502020204030204"/>
                <a:cs typeface="Calibri" panose="020F0502020204030204"/>
              </a:rPr>
              <a:t> - nadwyrężenie </a:t>
            </a:r>
          </a:p>
          <a:p>
            <a:pPr algn="l"/>
            <a:r>
              <a:rPr lang="pl-PL" i="0" dirty="0" err="1">
                <a:solidFill>
                  <a:srgbClr val="222222"/>
                </a:solidFill>
                <a:effectLst/>
                <a:latin typeface="Sora"/>
              </a:rPr>
              <a:t>Stiffness</a:t>
            </a:r>
            <a:r>
              <a:rPr lang="pl-PL" i="0" dirty="0">
                <a:solidFill>
                  <a:srgbClr val="222222"/>
                </a:solidFill>
                <a:effectLst/>
                <a:latin typeface="Sora"/>
              </a:rPr>
              <a:t> – sztywność </a:t>
            </a:r>
            <a:endParaRPr lang="pl-PL" i="0" dirty="0">
              <a:solidFill>
                <a:srgbClr val="333333"/>
              </a:solidFill>
              <a:effectLst/>
              <a:latin typeface="Sora"/>
            </a:endParaRPr>
          </a:p>
          <a:p>
            <a:pPr>
              <a:buFont typeface="Arial"/>
              <a:buChar char="•"/>
            </a:pPr>
            <a:r>
              <a:rPr lang="pl-PL" sz="2800" dirty="0" err="1">
                <a:ea typeface="Calibri" panose="020F0502020204030204"/>
                <a:cs typeface="Calibri" panose="020F0502020204030204"/>
              </a:rPr>
              <a:t>Sprain</a:t>
            </a:r>
            <a:r>
              <a:rPr lang="pl-PL" sz="2800" dirty="0">
                <a:ea typeface="Calibri" panose="020F0502020204030204"/>
                <a:cs typeface="Calibri" panose="020F0502020204030204"/>
              </a:rPr>
              <a:t> – uraz z naciągnięciem więzadeł</a:t>
            </a:r>
          </a:p>
          <a:p>
            <a:pPr>
              <a:buFont typeface="Arial"/>
              <a:buChar char="•"/>
            </a:pPr>
            <a:r>
              <a:rPr lang="pl-PL" sz="2800" dirty="0" err="1">
                <a:ea typeface="Calibri" panose="020F0502020204030204"/>
                <a:cs typeface="Calibri" panose="020F0502020204030204"/>
              </a:rPr>
              <a:t>Spinal</a:t>
            </a:r>
            <a:r>
              <a:rPr lang="pl-PL" sz="2800" dirty="0">
                <a:ea typeface="Calibri" panose="020F0502020204030204"/>
                <a:cs typeface="Calibri" panose="020F0502020204030204"/>
              </a:rPr>
              <a:t> </a:t>
            </a:r>
            <a:r>
              <a:rPr lang="pl-PL" sz="2800" dirty="0" err="1">
                <a:ea typeface="Calibri" panose="020F0502020204030204"/>
                <a:cs typeface="Calibri" panose="020F0502020204030204"/>
              </a:rPr>
              <a:t>stenosis</a:t>
            </a:r>
            <a:r>
              <a:rPr lang="pl-PL" sz="2800" dirty="0">
                <a:ea typeface="Calibri" panose="020F0502020204030204"/>
                <a:cs typeface="Calibri" panose="020F0502020204030204"/>
              </a:rPr>
              <a:t> - zwężenie kanału kręgowego </a:t>
            </a:r>
          </a:p>
          <a:p>
            <a:pPr>
              <a:buFont typeface="Arial"/>
              <a:buChar char="•"/>
            </a:pPr>
            <a:r>
              <a:rPr lang="pl-PL" sz="2800" dirty="0" err="1">
                <a:ea typeface="Calibri Light"/>
                <a:cs typeface="Calibri Light"/>
              </a:rPr>
              <a:t>Sciatica</a:t>
            </a:r>
            <a:r>
              <a:rPr lang="pl-PL" sz="2800" dirty="0">
                <a:ea typeface="Calibri Light"/>
                <a:cs typeface="Calibri Light"/>
              </a:rPr>
              <a:t> – rwa kulszowa </a:t>
            </a:r>
          </a:p>
          <a:p>
            <a:pPr>
              <a:buFont typeface="Arial" panose="020B0604020202020204" pitchFamily="34" charset="0"/>
              <a:buChar char="•"/>
            </a:pPr>
            <a:r>
              <a:rPr lang="en-US" sz="2800" b="0" i="0" dirty="0">
                <a:effectLst/>
                <a:latin typeface="Open Sans" panose="020B0606030504020204" pitchFamily="34" charset="0"/>
              </a:rPr>
              <a:t>Fractured vertebrae</a:t>
            </a:r>
            <a:r>
              <a:rPr lang="pl-PL" sz="2800" b="0" i="0" dirty="0">
                <a:effectLst/>
                <a:latin typeface="Open Sans" panose="020B0606030504020204" pitchFamily="34" charset="0"/>
              </a:rPr>
              <a:t> – złamanie kręgu</a:t>
            </a:r>
            <a:endParaRPr lang="en-US" sz="2800" b="0" i="0" dirty="0">
              <a:effectLst/>
              <a:latin typeface="Open Sans" panose="020B0606030504020204" pitchFamily="34" charset="0"/>
            </a:endParaRPr>
          </a:p>
          <a:p>
            <a:pPr>
              <a:buFont typeface="Arial" panose="020B0604020202020204" pitchFamily="34" charset="0"/>
              <a:buChar char="•"/>
            </a:pPr>
            <a:r>
              <a:rPr lang="pl-PL" sz="2800" b="0" i="0" dirty="0" err="1">
                <a:effectLst/>
                <a:latin typeface="Open Sans" panose="020B0606030504020204" pitchFamily="34" charset="0"/>
              </a:rPr>
              <a:t>Scoliosis</a:t>
            </a:r>
            <a:r>
              <a:rPr lang="pl-PL" sz="2800" b="0" i="0" dirty="0">
                <a:effectLst/>
                <a:latin typeface="Open Sans" panose="020B0606030504020204" pitchFamily="34" charset="0"/>
              </a:rPr>
              <a:t> - skolioza</a:t>
            </a:r>
          </a:p>
          <a:p>
            <a:pPr>
              <a:buFont typeface="Arial" panose="020B0604020202020204" pitchFamily="34" charset="0"/>
              <a:buChar char="•"/>
            </a:pPr>
            <a:r>
              <a:rPr lang="en-US" sz="2800" b="0" i="0" dirty="0">
                <a:effectLst/>
                <a:latin typeface="Open Sans" panose="020B0606030504020204" pitchFamily="34" charset="0"/>
              </a:rPr>
              <a:t>Myofascial pain</a:t>
            </a:r>
            <a:r>
              <a:rPr lang="pl-PL" sz="2800" b="0" i="0" dirty="0">
                <a:effectLst/>
                <a:latin typeface="Open Sans" panose="020B0606030504020204" pitchFamily="34" charset="0"/>
              </a:rPr>
              <a:t>- </a:t>
            </a:r>
            <a:r>
              <a:rPr lang="pl-PL" dirty="0"/>
              <a:t>Ból mięśniowo-powięziowy</a:t>
            </a:r>
          </a:p>
          <a:p>
            <a:pPr>
              <a:buFont typeface="Arial" panose="020B0604020202020204" pitchFamily="34" charset="0"/>
              <a:buChar char="•"/>
            </a:pPr>
            <a:r>
              <a:rPr lang="pl-PL" dirty="0" err="1"/>
              <a:t>degeneration</a:t>
            </a:r>
            <a:r>
              <a:rPr lang="pl-PL" dirty="0"/>
              <a:t> of </a:t>
            </a:r>
            <a:r>
              <a:rPr lang="pl-PL" dirty="0" err="1"/>
              <a:t>intervertebral</a:t>
            </a:r>
            <a:r>
              <a:rPr lang="pl-PL" dirty="0"/>
              <a:t> </a:t>
            </a:r>
            <a:r>
              <a:rPr lang="pl-PL" dirty="0" err="1"/>
              <a:t>discs</a:t>
            </a:r>
            <a:r>
              <a:rPr lang="pl-PL" dirty="0"/>
              <a:t>- degeneracja krążków międzykręgowych</a:t>
            </a:r>
            <a:endParaRPr lang="pl-PL" sz="2800" dirty="0"/>
          </a:p>
          <a:p>
            <a:pPr>
              <a:buFont typeface="Arial"/>
              <a:buChar char="•"/>
            </a:pPr>
            <a:endParaRPr lang="pl-PL" sz="2800" dirty="0">
              <a:ea typeface="Calibri Light"/>
              <a:cs typeface="Calibri Light"/>
            </a:endParaRPr>
          </a:p>
          <a:p>
            <a:pPr>
              <a:buFont typeface="Arial"/>
              <a:buChar char="•"/>
            </a:pPr>
            <a:endParaRPr lang="pl-PL" sz="2800" dirty="0">
              <a:ea typeface="Calibri" panose="020F0502020204030204"/>
              <a:cs typeface="Calibri" panose="020F0502020204030204"/>
            </a:endParaRPr>
          </a:p>
          <a:p>
            <a:endParaRPr lang="pl-PL" dirty="0"/>
          </a:p>
        </p:txBody>
      </p:sp>
      <p:pic>
        <p:nvPicPr>
          <p:cNvPr id="5" name="Obraz 4">
            <a:extLst>
              <a:ext uri="{FF2B5EF4-FFF2-40B4-BE49-F238E27FC236}">
                <a16:creationId xmlns:a16="http://schemas.microsoft.com/office/drawing/2014/main" id="{BAF1CBFA-06C7-AF08-5F09-45B70FED81DB}"/>
              </a:ext>
            </a:extLst>
          </p:cNvPr>
          <p:cNvPicPr>
            <a:picLocks noChangeAspect="1"/>
          </p:cNvPicPr>
          <p:nvPr/>
        </p:nvPicPr>
        <p:blipFill>
          <a:blip r:embed="rId2"/>
          <a:stretch>
            <a:fillRect/>
          </a:stretch>
        </p:blipFill>
        <p:spPr>
          <a:xfrm>
            <a:off x="2733882" y="213373"/>
            <a:ext cx="6134956" cy="1544784"/>
          </a:xfrm>
          <a:prstGeom prst="rect">
            <a:avLst/>
          </a:prstGeom>
        </p:spPr>
      </p:pic>
    </p:spTree>
    <p:extLst>
      <p:ext uri="{BB962C8B-B14F-4D97-AF65-F5344CB8AC3E}">
        <p14:creationId xmlns:p14="http://schemas.microsoft.com/office/powerpoint/2010/main" val="28266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5F99D-4A62-93F6-2FC3-CD7DC42DE67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D1032E1-E7BE-D7F5-D1D7-F6B8119F801A}"/>
              </a:ext>
            </a:extLst>
          </p:cNvPr>
          <p:cNvSpPr>
            <a:spLocks noGrp="1"/>
          </p:cNvSpPr>
          <p:nvPr>
            <p:ph type="title"/>
          </p:nvPr>
        </p:nvSpPr>
        <p:spPr/>
        <p:txBody>
          <a:bodyPr/>
          <a:lstStyle/>
          <a:p>
            <a:r>
              <a:rPr lang="pl-PL" sz="4400" dirty="0" err="1">
                <a:ea typeface="Calibri Light"/>
                <a:cs typeface="Calibri Light"/>
              </a:rPr>
              <a:t>Bibliography</a:t>
            </a:r>
            <a:endParaRPr lang="pl-PL" dirty="0"/>
          </a:p>
        </p:txBody>
      </p:sp>
      <p:sp>
        <p:nvSpPr>
          <p:cNvPr id="3" name="Symbol zastępczy zawartości 2">
            <a:extLst>
              <a:ext uri="{FF2B5EF4-FFF2-40B4-BE49-F238E27FC236}">
                <a16:creationId xmlns:a16="http://schemas.microsoft.com/office/drawing/2014/main" id="{A0558F18-8D71-C7E7-ADA2-715C187BA1E9}"/>
              </a:ext>
            </a:extLst>
          </p:cNvPr>
          <p:cNvSpPr>
            <a:spLocks noGrp="1"/>
          </p:cNvSpPr>
          <p:nvPr>
            <p:ph idx="1"/>
          </p:nvPr>
        </p:nvSpPr>
        <p:spPr/>
        <p:txBody>
          <a:bodyPr>
            <a:normAutofit fontScale="77500" lnSpcReduction="20000"/>
          </a:bodyPr>
          <a:lstStyle/>
          <a:p>
            <a:r>
              <a:rPr lang="en-US" dirty="0"/>
              <a:t>Sarah D. Liddle </a:t>
            </a:r>
            <a:r>
              <a:rPr lang="en-US" dirty="0" err="1"/>
              <a:t>i</a:t>
            </a:r>
            <a:r>
              <a:rPr lang="en-US" dirty="0"/>
              <a:t> </a:t>
            </a:r>
            <a:r>
              <a:rPr lang="en-US" dirty="0" err="1"/>
              <a:t>Victorii</a:t>
            </a:r>
            <a:r>
              <a:rPr lang="en-US" dirty="0"/>
              <a:t> </a:t>
            </a:r>
            <a:r>
              <a:rPr lang="en-US" dirty="0" err="1"/>
              <a:t>Pennick</a:t>
            </a:r>
            <a:r>
              <a:rPr lang="en-US" dirty="0"/>
              <a:t> pt. </a:t>
            </a:r>
            <a:r>
              <a:rPr lang="en-US" i="1" dirty="0"/>
              <a:t>Interventions for preventing and treating low-back and pelvic pain during pregnancy</a:t>
            </a:r>
            <a:r>
              <a:rPr lang="en-US" dirty="0"/>
              <a:t> (DOI: 10.1002/14651858.CD001139.pub4).</a:t>
            </a:r>
            <a:endParaRPr lang="pl-PL" dirty="0"/>
          </a:p>
          <a:p>
            <a:r>
              <a:rPr lang="pl-PL" dirty="0" err="1"/>
              <a:t>Chang</a:t>
            </a:r>
            <a:r>
              <a:rPr lang="pl-PL" dirty="0"/>
              <a:t> </a:t>
            </a:r>
            <a:r>
              <a:rPr lang="pl-PL" dirty="0" err="1"/>
              <a:t>Liu</a:t>
            </a:r>
            <a:r>
              <a:rPr lang="pl-PL" dirty="0"/>
              <a:t>, Giovanni E. Ferreira, Christina </a:t>
            </a:r>
            <a:r>
              <a:rPr lang="pl-PL" dirty="0" err="1"/>
              <a:t>Abdel</a:t>
            </a:r>
            <a:r>
              <a:rPr lang="pl-PL" dirty="0"/>
              <a:t> </a:t>
            </a:r>
            <a:r>
              <a:rPr lang="pl-PL" dirty="0" err="1"/>
              <a:t>Shaheed</a:t>
            </a:r>
            <a:r>
              <a:rPr lang="pl-PL" dirty="0"/>
              <a:t>, </a:t>
            </a:r>
            <a:r>
              <a:rPr lang="pl-PL" dirty="0" err="1"/>
              <a:t>Qiuzhe</a:t>
            </a:r>
            <a:r>
              <a:rPr lang="pl-PL" dirty="0"/>
              <a:t> Chen, </a:t>
            </a:r>
            <a:r>
              <a:rPr lang="pl-PL" dirty="0" err="1"/>
              <a:t>Ian</a:t>
            </a:r>
            <a:r>
              <a:rPr lang="pl-PL" dirty="0"/>
              <a:t> A. Harris, Christopher S. </a:t>
            </a:r>
            <a:r>
              <a:rPr lang="pl-PL" dirty="0" err="1"/>
              <a:t>Bailey</a:t>
            </a:r>
            <a:r>
              <a:rPr lang="pl-PL" dirty="0"/>
              <a:t>, </a:t>
            </a:r>
            <a:r>
              <a:rPr lang="pl-PL" dirty="0" err="1"/>
              <a:t>Wilco</a:t>
            </a:r>
            <a:r>
              <a:rPr lang="pl-PL" dirty="0"/>
              <a:t> C. </a:t>
            </a:r>
            <a:r>
              <a:rPr lang="pl-PL" dirty="0" err="1"/>
              <a:t>Peul</a:t>
            </a:r>
            <a:r>
              <a:rPr lang="pl-PL" dirty="0"/>
              <a:t>, Bart </a:t>
            </a:r>
            <a:r>
              <a:rPr lang="pl-PL" dirty="0" err="1"/>
              <a:t>Koes</a:t>
            </a:r>
            <a:r>
              <a:rPr lang="pl-PL" dirty="0"/>
              <a:t> oraz </a:t>
            </a:r>
            <a:r>
              <a:rPr lang="pl-PL" dirty="0" err="1"/>
              <a:t>Chung-Wei</a:t>
            </a:r>
            <a:r>
              <a:rPr lang="pl-PL" dirty="0"/>
              <a:t> Christine Lin pt. </a:t>
            </a:r>
            <a:r>
              <a:rPr lang="pl-PL" i="1" dirty="0" err="1"/>
              <a:t>Surgical</a:t>
            </a:r>
            <a:r>
              <a:rPr lang="pl-PL" i="1" dirty="0"/>
              <a:t> versus non-</a:t>
            </a:r>
            <a:r>
              <a:rPr lang="pl-PL" i="1" dirty="0" err="1"/>
              <a:t>surgical</a:t>
            </a:r>
            <a:r>
              <a:rPr lang="pl-PL" i="1" dirty="0"/>
              <a:t> </a:t>
            </a:r>
            <a:r>
              <a:rPr lang="pl-PL" i="1" dirty="0" err="1"/>
              <a:t>treatment</a:t>
            </a:r>
            <a:r>
              <a:rPr lang="pl-PL" i="1" dirty="0"/>
              <a:t> for </a:t>
            </a:r>
            <a:r>
              <a:rPr lang="pl-PL" i="1" dirty="0" err="1"/>
              <a:t>sciatica</a:t>
            </a:r>
            <a:r>
              <a:rPr lang="pl-PL" i="1" dirty="0"/>
              <a:t>: </a:t>
            </a:r>
            <a:r>
              <a:rPr lang="pl-PL" i="1" dirty="0" err="1"/>
              <a:t>systematic</a:t>
            </a:r>
            <a:r>
              <a:rPr lang="pl-PL" i="1" dirty="0"/>
              <a:t> </a:t>
            </a:r>
            <a:r>
              <a:rPr lang="pl-PL" i="1" dirty="0" err="1"/>
              <a:t>review</a:t>
            </a:r>
            <a:r>
              <a:rPr lang="pl-PL" i="1" dirty="0"/>
              <a:t> and meta-</a:t>
            </a:r>
            <a:r>
              <a:rPr lang="pl-PL" i="1" dirty="0" err="1"/>
              <a:t>analysis</a:t>
            </a:r>
            <a:r>
              <a:rPr lang="pl-PL" i="1" dirty="0"/>
              <a:t> of </a:t>
            </a:r>
            <a:r>
              <a:rPr lang="pl-PL" i="1" dirty="0" err="1"/>
              <a:t>randomised</a:t>
            </a:r>
            <a:r>
              <a:rPr lang="pl-PL" i="1" dirty="0"/>
              <a:t> </a:t>
            </a:r>
            <a:r>
              <a:rPr lang="pl-PL" i="1" dirty="0" err="1"/>
              <a:t>controlled</a:t>
            </a:r>
            <a:r>
              <a:rPr lang="pl-PL" i="1" dirty="0"/>
              <a:t> </a:t>
            </a:r>
            <a:r>
              <a:rPr lang="pl-PL" i="1" dirty="0" err="1"/>
              <a:t>trials</a:t>
            </a:r>
            <a:r>
              <a:rPr lang="pl-PL" dirty="0"/>
              <a:t> (DOI: 10.1136/bmj-2022-070730).</a:t>
            </a:r>
          </a:p>
          <a:p>
            <a:r>
              <a:rPr lang="pl-PL" dirty="0" err="1"/>
              <a:t>Isma</a:t>
            </a:r>
            <a:r>
              <a:rPr lang="pl-PL" dirty="0"/>
              <a:t> Liza </a:t>
            </a:r>
            <a:r>
              <a:rPr lang="pl-PL" dirty="0" err="1"/>
              <a:t>Mohd</a:t>
            </a:r>
            <a:r>
              <a:rPr lang="pl-PL" dirty="0"/>
              <a:t> </a:t>
            </a:r>
            <a:r>
              <a:rPr lang="pl-PL" dirty="0" err="1"/>
              <a:t>Isa</a:t>
            </a:r>
            <a:r>
              <a:rPr lang="pl-PL" dirty="0"/>
              <a:t>, </a:t>
            </a:r>
            <a:r>
              <a:rPr lang="pl-PL" dirty="0" err="1"/>
              <a:t>Seong</a:t>
            </a:r>
            <a:r>
              <a:rPr lang="pl-PL" dirty="0"/>
              <a:t> Lin </a:t>
            </a:r>
            <a:r>
              <a:rPr lang="pl-PL" dirty="0" err="1"/>
              <a:t>Teoh</a:t>
            </a:r>
            <a:r>
              <a:rPr lang="pl-PL" dirty="0"/>
              <a:t>, </a:t>
            </a:r>
            <a:r>
              <a:rPr lang="pl-PL" dirty="0" err="1"/>
              <a:t>Nurul</a:t>
            </a:r>
            <a:r>
              <a:rPr lang="pl-PL" dirty="0"/>
              <a:t> </a:t>
            </a:r>
            <a:r>
              <a:rPr lang="pl-PL" dirty="0" err="1"/>
              <a:t>Huda</a:t>
            </a:r>
            <a:r>
              <a:rPr lang="pl-PL" dirty="0"/>
              <a:t> </a:t>
            </a:r>
            <a:r>
              <a:rPr lang="pl-PL" dirty="0" err="1"/>
              <a:t>Mohd</a:t>
            </a:r>
            <a:r>
              <a:rPr lang="pl-PL" dirty="0"/>
              <a:t> Nor oraz </a:t>
            </a:r>
            <a:r>
              <a:rPr lang="pl-PL" dirty="0" err="1"/>
              <a:t>Sabarul</a:t>
            </a:r>
            <a:r>
              <a:rPr lang="pl-PL" dirty="0"/>
              <a:t> </a:t>
            </a:r>
            <a:r>
              <a:rPr lang="pl-PL" dirty="0" err="1"/>
              <a:t>Afian</a:t>
            </a:r>
            <a:r>
              <a:rPr lang="pl-PL" dirty="0"/>
              <a:t> </a:t>
            </a:r>
            <a:r>
              <a:rPr lang="pl-PL" dirty="0" err="1"/>
              <a:t>Mokhtar</a:t>
            </a:r>
            <a:r>
              <a:rPr lang="pl-PL" dirty="0"/>
              <a:t> pt. </a:t>
            </a:r>
            <a:r>
              <a:rPr lang="pl-PL" i="1" dirty="0" err="1"/>
              <a:t>Discogenic</a:t>
            </a:r>
            <a:r>
              <a:rPr lang="pl-PL" i="1" dirty="0"/>
              <a:t> </a:t>
            </a:r>
            <a:r>
              <a:rPr lang="pl-PL" i="1" dirty="0" err="1"/>
              <a:t>Low</a:t>
            </a:r>
            <a:r>
              <a:rPr lang="pl-PL" i="1" dirty="0"/>
              <a:t> </a:t>
            </a:r>
            <a:r>
              <a:rPr lang="pl-PL" i="1" dirty="0" err="1"/>
              <a:t>Back</a:t>
            </a:r>
            <a:r>
              <a:rPr lang="pl-PL" i="1" dirty="0"/>
              <a:t> </a:t>
            </a:r>
            <a:r>
              <a:rPr lang="pl-PL" i="1" dirty="0" err="1"/>
              <a:t>Pain</a:t>
            </a:r>
            <a:r>
              <a:rPr lang="pl-PL" i="1" dirty="0"/>
              <a:t>: </a:t>
            </a:r>
            <a:r>
              <a:rPr lang="pl-PL" i="1" dirty="0" err="1"/>
              <a:t>Anatomy</a:t>
            </a:r>
            <a:r>
              <a:rPr lang="pl-PL" i="1" dirty="0"/>
              <a:t>, </a:t>
            </a:r>
            <a:r>
              <a:rPr lang="pl-PL" i="1" dirty="0" err="1"/>
              <a:t>Pathophysiology</a:t>
            </a:r>
            <a:r>
              <a:rPr lang="pl-PL" i="1" dirty="0"/>
              <a:t> and </a:t>
            </a:r>
            <a:r>
              <a:rPr lang="pl-PL" i="1" dirty="0" err="1"/>
              <a:t>Treatments</a:t>
            </a:r>
            <a:r>
              <a:rPr lang="pl-PL" i="1" dirty="0"/>
              <a:t> of </a:t>
            </a:r>
            <a:r>
              <a:rPr lang="pl-PL" i="1" dirty="0" err="1"/>
              <a:t>Intervertebral</a:t>
            </a:r>
            <a:r>
              <a:rPr lang="pl-PL" i="1" dirty="0"/>
              <a:t> Disc </a:t>
            </a:r>
            <a:r>
              <a:rPr lang="pl-PL" i="1" dirty="0" err="1"/>
              <a:t>Degeneration</a:t>
            </a:r>
            <a:r>
              <a:rPr lang="pl-PL" dirty="0"/>
              <a:t> (DOI: 10.3390/ijms24010208).</a:t>
            </a:r>
          </a:p>
          <a:p>
            <a:r>
              <a:rPr lang="pl-PL" dirty="0" err="1"/>
              <a:t>Ji</a:t>
            </a:r>
            <a:r>
              <a:rPr lang="pl-PL" dirty="0"/>
              <a:t> Ma, </a:t>
            </a:r>
            <a:r>
              <a:rPr lang="pl-PL" dirty="0" err="1"/>
              <a:t>Teng</a:t>
            </a:r>
            <a:r>
              <a:rPr lang="pl-PL" dirty="0"/>
              <a:t> </a:t>
            </a:r>
            <a:r>
              <a:rPr lang="pl-PL" dirty="0" err="1"/>
              <a:t>Zhang</a:t>
            </a:r>
            <a:r>
              <a:rPr lang="pl-PL" dirty="0"/>
              <a:t>, </a:t>
            </a:r>
            <a:r>
              <a:rPr lang="pl-PL" dirty="0" err="1"/>
              <a:t>Yapeng</a:t>
            </a:r>
            <a:r>
              <a:rPr lang="pl-PL" dirty="0"/>
              <a:t> He, </a:t>
            </a:r>
            <a:r>
              <a:rPr lang="pl-PL" dirty="0" err="1"/>
              <a:t>Xin</a:t>
            </a:r>
            <a:r>
              <a:rPr lang="pl-PL" dirty="0"/>
              <a:t> Li, </a:t>
            </a:r>
            <a:r>
              <a:rPr lang="pl-PL" dirty="0" err="1"/>
              <a:t>Haoyang</a:t>
            </a:r>
            <a:r>
              <a:rPr lang="pl-PL" dirty="0"/>
              <a:t> Chen oraz </a:t>
            </a:r>
            <a:r>
              <a:rPr lang="pl-PL" dirty="0" err="1"/>
              <a:t>Qian</a:t>
            </a:r>
            <a:r>
              <a:rPr lang="pl-PL" dirty="0"/>
              <a:t> </a:t>
            </a:r>
            <a:r>
              <a:rPr lang="pl-PL" dirty="0" err="1"/>
              <a:t>Zhao</a:t>
            </a:r>
            <a:r>
              <a:rPr lang="pl-PL" dirty="0"/>
              <a:t> pt. </a:t>
            </a:r>
            <a:r>
              <a:rPr lang="pl-PL" i="1" dirty="0" err="1"/>
              <a:t>Effect</a:t>
            </a:r>
            <a:r>
              <a:rPr lang="pl-PL" i="1" dirty="0"/>
              <a:t> of </a:t>
            </a:r>
            <a:r>
              <a:rPr lang="pl-PL" i="1" dirty="0" err="1"/>
              <a:t>aquatic</a:t>
            </a:r>
            <a:r>
              <a:rPr lang="pl-PL" i="1" dirty="0"/>
              <a:t> </a:t>
            </a:r>
            <a:r>
              <a:rPr lang="pl-PL" i="1" dirty="0" err="1"/>
              <a:t>physical</a:t>
            </a:r>
            <a:r>
              <a:rPr lang="pl-PL" i="1" dirty="0"/>
              <a:t> </a:t>
            </a:r>
            <a:r>
              <a:rPr lang="pl-PL" i="1" dirty="0" err="1"/>
              <a:t>therapy</a:t>
            </a:r>
            <a:r>
              <a:rPr lang="pl-PL" i="1" dirty="0"/>
              <a:t> on </a:t>
            </a:r>
            <a:r>
              <a:rPr lang="pl-PL" i="1" dirty="0" err="1"/>
              <a:t>chronic</a:t>
            </a:r>
            <a:r>
              <a:rPr lang="pl-PL" i="1" dirty="0"/>
              <a:t> </a:t>
            </a:r>
            <a:r>
              <a:rPr lang="pl-PL" i="1" dirty="0" err="1"/>
              <a:t>low</a:t>
            </a:r>
            <a:r>
              <a:rPr lang="pl-PL" i="1" dirty="0"/>
              <a:t> </a:t>
            </a:r>
            <a:r>
              <a:rPr lang="pl-PL" i="1" dirty="0" err="1"/>
              <a:t>back</a:t>
            </a:r>
            <a:r>
              <a:rPr lang="pl-PL" i="1" dirty="0"/>
              <a:t> </a:t>
            </a:r>
            <a:r>
              <a:rPr lang="pl-PL" i="1" dirty="0" err="1"/>
              <a:t>pain</a:t>
            </a:r>
            <a:r>
              <a:rPr lang="pl-PL" i="1" dirty="0"/>
              <a:t>: a </a:t>
            </a:r>
            <a:r>
              <a:rPr lang="pl-PL" i="1" dirty="0" err="1"/>
              <a:t>systematic</a:t>
            </a:r>
            <a:r>
              <a:rPr lang="pl-PL" i="1" dirty="0"/>
              <a:t> </a:t>
            </a:r>
            <a:r>
              <a:rPr lang="pl-PL" i="1" dirty="0" err="1"/>
              <a:t>review</a:t>
            </a:r>
            <a:r>
              <a:rPr lang="pl-PL" i="1" dirty="0"/>
              <a:t> and meta-</a:t>
            </a:r>
            <a:r>
              <a:rPr lang="pl-PL" i="1" dirty="0" err="1"/>
              <a:t>analysis</a:t>
            </a:r>
            <a:r>
              <a:rPr lang="pl-PL" dirty="0"/>
              <a:t> (DOI: 10.1186/s12891-022-05981-8).</a:t>
            </a:r>
          </a:p>
          <a:p>
            <a:r>
              <a:rPr lang="en-US" dirty="0">
                <a:hlinkClick r:id="rId2"/>
              </a:rPr>
              <a:t>Common Causes of Back Pain - Types &amp; Treatment | NIAMS</a:t>
            </a:r>
            <a:endParaRPr lang="pl-PL" dirty="0"/>
          </a:p>
          <a:p>
            <a:endParaRPr lang="pl-PL" dirty="0"/>
          </a:p>
          <a:p>
            <a:endParaRPr lang="pl-PL" dirty="0"/>
          </a:p>
        </p:txBody>
      </p:sp>
    </p:spTree>
    <p:extLst>
      <p:ext uri="{BB962C8B-B14F-4D97-AF65-F5344CB8AC3E}">
        <p14:creationId xmlns:p14="http://schemas.microsoft.com/office/powerpoint/2010/main" val="34755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566208B-D4D1-DA31-83E3-8312B4778749}"/>
              </a:ext>
            </a:extLst>
          </p:cNvPr>
          <p:cNvSpPr>
            <a:spLocks noGrp="1"/>
          </p:cNvSpPr>
          <p:nvPr>
            <p:ph type="title"/>
          </p:nvPr>
        </p:nvSpPr>
        <p:spPr>
          <a:xfrm>
            <a:off x="572493" y="238539"/>
            <a:ext cx="11018520" cy="1434415"/>
          </a:xfrm>
        </p:spPr>
        <p:txBody>
          <a:bodyPr anchor="b">
            <a:normAutofit/>
          </a:bodyPr>
          <a:lstStyle/>
          <a:p>
            <a:endParaRPr lang="pl-P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1BDE7329-1BB1-8D4F-B79A-88BA0EED524F}"/>
              </a:ext>
            </a:extLst>
          </p:cNvPr>
          <p:cNvSpPr>
            <a:spLocks noGrp="1"/>
          </p:cNvSpPr>
          <p:nvPr>
            <p:ph idx="1"/>
          </p:nvPr>
        </p:nvSpPr>
        <p:spPr>
          <a:xfrm>
            <a:off x="572493" y="2071316"/>
            <a:ext cx="6713552" cy="4119172"/>
          </a:xfrm>
        </p:spPr>
        <p:txBody>
          <a:bodyPr anchor="t">
            <a:normAutofit/>
          </a:bodyPr>
          <a:lstStyle/>
          <a:p>
            <a:r>
              <a:rPr lang="en-US" sz="2000" dirty="0"/>
              <a:t>Low back pain (LBP) is a musculoskeletal condition with various causes, primarily intervertebral disc degeneration, which can range from mild and self-resolving to severe and chronic.</a:t>
            </a:r>
            <a:endParaRPr lang="pl-PL" sz="2000" dirty="0"/>
          </a:p>
        </p:txBody>
      </p:sp>
      <p:pic>
        <p:nvPicPr>
          <p:cNvPr id="5" name="Obraz 4">
            <a:extLst>
              <a:ext uri="{FF2B5EF4-FFF2-40B4-BE49-F238E27FC236}">
                <a16:creationId xmlns:a16="http://schemas.microsoft.com/office/drawing/2014/main" id="{2590803C-ED2B-F2DC-6963-A7D457A4F14E}"/>
              </a:ext>
            </a:extLst>
          </p:cNvPr>
          <p:cNvPicPr>
            <a:picLocks noChangeAspect="1"/>
          </p:cNvPicPr>
          <p:nvPr/>
        </p:nvPicPr>
        <p:blipFill>
          <a:blip r:embed="rId2"/>
          <a:srcRect t="121" r="-1" b="7757"/>
          <a:stretch/>
        </p:blipFill>
        <p:spPr>
          <a:xfrm>
            <a:off x="7675658" y="2093976"/>
            <a:ext cx="3941064" cy="4096512"/>
          </a:xfrm>
          <a:prstGeom prst="rect">
            <a:avLst/>
          </a:prstGeom>
        </p:spPr>
      </p:pic>
    </p:spTree>
    <p:extLst>
      <p:ext uri="{BB962C8B-B14F-4D97-AF65-F5344CB8AC3E}">
        <p14:creationId xmlns:p14="http://schemas.microsoft.com/office/powerpoint/2010/main" val="164047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DA47404-FA0E-CFF8-462C-AE323FE10C64}"/>
              </a:ext>
            </a:extLst>
          </p:cNvPr>
          <p:cNvSpPr>
            <a:spLocks noGrp="1"/>
          </p:cNvSpPr>
          <p:nvPr>
            <p:ph type="title"/>
          </p:nvPr>
        </p:nvSpPr>
        <p:spPr>
          <a:xfrm>
            <a:off x="838201" y="345810"/>
            <a:ext cx="5120561" cy="1325563"/>
          </a:xfrm>
        </p:spPr>
        <p:txBody>
          <a:bodyPr>
            <a:normAutofit fontScale="90000"/>
          </a:bodyPr>
          <a:lstStyle/>
          <a:p>
            <a:r>
              <a:rPr kumimoji="0" lang="pl-PL" altLang="pl-PL" sz="4400" b="0" i="0" u="none" strike="noStrike" cap="none" normalizeH="0" baseline="0" dirty="0" err="1">
                <a:ln>
                  <a:noFill/>
                </a:ln>
                <a:solidFill>
                  <a:schemeClr val="tx1"/>
                </a:solidFill>
                <a:effectLst/>
                <a:latin typeface="Arial" panose="020B0604020202020204" pitchFamily="34" charset="0"/>
              </a:rPr>
              <a:t>Causes</a:t>
            </a:r>
            <a:r>
              <a:rPr kumimoji="0" lang="pl-PL" altLang="pl-PL" sz="4400" b="0" i="0" u="none" strike="noStrike" cap="none" normalizeH="0" baseline="0" dirty="0">
                <a:ln>
                  <a:noFill/>
                </a:ln>
                <a:solidFill>
                  <a:schemeClr val="tx1"/>
                </a:solidFill>
                <a:effectLst/>
                <a:latin typeface="Arial" panose="020B0604020202020204" pitchFamily="34" charset="0"/>
              </a:rPr>
              <a:t> and </a:t>
            </a:r>
            <a:r>
              <a:rPr kumimoji="0" lang="pl-PL" altLang="pl-PL" sz="4400" b="0" i="0" u="none" strike="noStrike" cap="none" normalizeH="0" baseline="0" dirty="0" err="1">
                <a:ln>
                  <a:noFill/>
                </a:ln>
                <a:solidFill>
                  <a:schemeClr val="tx1"/>
                </a:solidFill>
                <a:effectLst/>
                <a:latin typeface="Arial" panose="020B0604020202020204" pitchFamily="34" charset="0"/>
              </a:rPr>
              <a:t>Risk</a:t>
            </a:r>
            <a:r>
              <a:rPr kumimoji="0" lang="pl-PL" altLang="pl-PL" sz="4400" b="0" i="0" u="none" strike="noStrike" cap="none" normalizeH="0" baseline="0" dirty="0">
                <a:ln>
                  <a:noFill/>
                </a:ln>
                <a:solidFill>
                  <a:schemeClr val="tx1"/>
                </a:solidFill>
                <a:effectLst/>
                <a:latin typeface="Arial" panose="020B0604020202020204" pitchFamily="34" charset="0"/>
              </a:rPr>
              <a:t> </a:t>
            </a:r>
            <a:r>
              <a:rPr kumimoji="0" lang="pl-PL" altLang="pl-PL" sz="4400" b="0" i="0" u="none" strike="noStrike" cap="none" normalizeH="0" baseline="0" dirty="0" err="1">
                <a:ln>
                  <a:noFill/>
                </a:ln>
                <a:solidFill>
                  <a:schemeClr val="tx1"/>
                </a:solidFill>
                <a:effectLst/>
                <a:latin typeface="Arial" panose="020B0604020202020204" pitchFamily="34" charset="0"/>
              </a:rPr>
              <a:t>Factors</a:t>
            </a:r>
            <a:br>
              <a:rPr kumimoji="0" lang="pl-PL" altLang="pl-PL" sz="4400" b="0" i="0" u="none" strike="noStrike" cap="none" normalizeH="0" baseline="0" dirty="0">
                <a:ln>
                  <a:noFill/>
                </a:ln>
                <a:solidFill>
                  <a:schemeClr val="tx1"/>
                </a:solidFill>
                <a:effectLst/>
                <a:latin typeface="Arial" panose="020B0604020202020204" pitchFamily="34" charset="0"/>
              </a:rPr>
            </a:br>
            <a:endParaRPr lang="pl-PL" dirty="0"/>
          </a:p>
        </p:txBody>
      </p:sp>
      <p:sp>
        <p:nvSpPr>
          <p:cNvPr id="3" name="Symbol zastępczy zawartości 2">
            <a:extLst>
              <a:ext uri="{FF2B5EF4-FFF2-40B4-BE49-F238E27FC236}">
                <a16:creationId xmlns:a16="http://schemas.microsoft.com/office/drawing/2014/main" id="{8B253567-825F-740C-4D59-BB6F3E2828D9}"/>
              </a:ext>
            </a:extLst>
          </p:cNvPr>
          <p:cNvSpPr>
            <a:spLocks noGrp="1"/>
          </p:cNvSpPr>
          <p:nvPr>
            <p:ph idx="1"/>
          </p:nvPr>
        </p:nvSpPr>
        <p:spPr>
          <a:xfrm>
            <a:off x="838201" y="1825625"/>
            <a:ext cx="5092194" cy="4351338"/>
          </a:xfrm>
        </p:spPr>
        <p:txBody>
          <a:bodyPr>
            <a:normAutofit/>
          </a:bodyPr>
          <a:lstStyle/>
          <a:p>
            <a:r>
              <a:rPr lang="pl-PL" sz="2400" b="1" i="0" dirty="0">
                <a:effectLst/>
                <a:latin typeface="Open Sans" panose="020B0606030504020204" pitchFamily="34" charset="0"/>
              </a:rPr>
              <a:t>Fitness </a:t>
            </a:r>
            <a:r>
              <a:rPr lang="pl-PL" sz="2400" b="1" i="0" dirty="0" err="1">
                <a:effectLst/>
                <a:latin typeface="Open Sans" panose="020B0606030504020204" pitchFamily="34" charset="0"/>
              </a:rPr>
              <a:t>level</a:t>
            </a:r>
            <a:endParaRPr lang="pl-PL" sz="2400" b="1" i="0" dirty="0">
              <a:effectLst/>
              <a:latin typeface="Open Sans" panose="020B0606030504020204" pitchFamily="34" charset="0"/>
            </a:endParaRPr>
          </a:p>
          <a:p>
            <a:r>
              <a:rPr lang="pl-PL" sz="2400" b="1" i="0" dirty="0" err="1">
                <a:effectLst/>
                <a:latin typeface="Open Sans" panose="020B0606030504020204" pitchFamily="34" charset="0"/>
              </a:rPr>
              <a:t>Weight</a:t>
            </a:r>
            <a:r>
              <a:rPr lang="pl-PL" sz="2400" b="1" i="0" dirty="0">
                <a:effectLst/>
                <a:latin typeface="Open Sans" panose="020B0606030504020204" pitchFamily="34" charset="0"/>
              </a:rPr>
              <a:t> </a:t>
            </a:r>
            <a:r>
              <a:rPr lang="pl-PL" sz="2400" b="1" i="0" dirty="0" err="1">
                <a:effectLst/>
                <a:latin typeface="Open Sans" panose="020B0606030504020204" pitchFamily="34" charset="0"/>
              </a:rPr>
              <a:t>gain</a:t>
            </a:r>
            <a:endParaRPr lang="pl-PL" sz="2400" b="1" dirty="0">
              <a:latin typeface="Open Sans" panose="020B0606030504020204" pitchFamily="34" charset="0"/>
            </a:endParaRPr>
          </a:p>
          <a:p>
            <a:r>
              <a:rPr lang="pl-PL" sz="2400" b="1" i="0" dirty="0">
                <a:effectLst/>
                <a:latin typeface="Open Sans" panose="020B0606030504020204" pitchFamily="34" charset="0"/>
              </a:rPr>
              <a:t>Job-</a:t>
            </a:r>
            <a:r>
              <a:rPr lang="pl-PL" sz="2400" b="1" i="0" dirty="0" err="1">
                <a:effectLst/>
                <a:latin typeface="Open Sans" panose="020B0606030504020204" pitchFamily="34" charset="0"/>
              </a:rPr>
              <a:t>related</a:t>
            </a:r>
            <a:r>
              <a:rPr lang="pl-PL" sz="2400" b="1" i="0" dirty="0">
                <a:effectLst/>
                <a:latin typeface="Open Sans" panose="020B0606030504020204" pitchFamily="34" charset="0"/>
              </a:rPr>
              <a:t> </a:t>
            </a:r>
            <a:r>
              <a:rPr lang="pl-PL" sz="2400" b="1" i="0" dirty="0" err="1">
                <a:effectLst/>
                <a:latin typeface="Open Sans" panose="020B0606030504020204" pitchFamily="34" charset="0"/>
              </a:rPr>
              <a:t>risk</a:t>
            </a:r>
            <a:r>
              <a:rPr lang="pl-PL" sz="2400" b="1" i="0" dirty="0">
                <a:effectLst/>
                <a:latin typeface="Open Sans" panose="020B0606030504020204" pitchFamily="34" charset="0"/>
              </a:rPr>
              <a:t> </a:t>
            </a:r>
            <a:r>
              <a:rPr lang="pl-PL" sz="2400" b="1" i="0" dirty="0" err="1">
                <a:effectLst/>
                <a:latin typeface="Open Sans" panose="020B0606030504020204" pitchFamily="34" charset="0"/>
              </a:rPr>
              <a:t>factors</a:t>
            </a:r>
            <a:r>
              <a:rPr lang="pl-PL" sz="2400" b="1" i="0" dirty="0">
                <a:effectLst/>
                <a:latin typeface="Open Sans" panose="020B0606030504020204" pitchFamily="34" charset="0"/>
              </a:rPr>
              <a:t> </a:t>
            </a:r>
          </a:p>
          <a:p>
            <a:r>
              <a:rPr lang="pl-PL" sz="2400" b="1" i="0" dirty="0" err="1">
                <a:effectLst/>
                <a:latin typeface="Open Sans" panose="020B0606030504020204" pitchFamily="34" charset="0"/>
              </a:rPr>
              <a:t>Stress</a:t>
            </a:r>
            <a:r>
              <a:rPr lang="pl-PL" sz="2400" b="1" i="0" dirty="0">
                <a:effectLst/>
                <a:latin typeface="Open Sans" panose="020B0606030504020204" pitchFamily="34" charset="0"/>
              </a:rPr>
              <a:t> </a:t>
            </a:r>
            <a:r>
              <a:rPr lang="pl-PL" sz="2400" b="1" i="0" dirty="0" err="1">
                <a:effectLst/>
                <a:latin typeface="Open Sans" panose="020B0606030504020204" pitchFamily="34" charset="0"/>
              </a:rPr>
              <a:t>level</a:t>
            </a:r>
            <a:endParaRPr lang="pl-PL" sz="2400" b="1" dirty="0">
              <a:latin typeface="Open Sans" panose="020B0606030504020204" pitchFamily="34" charset="0"/>
            </a:endParaRPr>
          </a:p>
          <a:p>
            <a:r>
              <a:rPr lang="pl-PL" sz="2400" b="1" i="0" dirty="0">
                <a:effectLst/>
                <a:latin typeface="Open Sans" panose="020B0606030504020204" pitchFamily="34" charset="0"/>
              </a:rPr>
              <a:t>Age</a:t>
            </a:r>
          </a:p>
          <a:p>
            <a:r>
              <a:rPr lang="pl-PL" sz="2400" b="1" i="0" dirty="0" err="1">
                <a:effectLst/>
                <a:latin typeface="Open Sans" panose="020B0606030504020204" pitchFamily="34" charset="0"/>
              </a:rPr>
              <a:t>Heredity</a:t>
            </a:r>
            <a:endParaRPr lang="pl-PL" sz="2400" dirty="0"/>
          </a:p>
          <a:p>
            <a:endParaRPr lang="pl-PL" sz="24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Obraz 4">
            <a:extLst>
              <a:ext uri="{FF2B5EF4-FFF2-40B4-BE49-F238E27FC236}">
                <a16:creationId xmlns:a16="http://schemas.microsoft.com/office/drawing/2014/main" id="{C8D2928E-10E9-4919-2BF1-1F43DAE04936}"/>
              </a:ext>
            </a:extLst>
          </p:cNvPr>
          <p:cNvPicPr>
            <a:picLocks noChangeAspect="1"/>
          </p:cNvPicPr>
          <p:nvPr/>
        </p:nvPicPr>
        <p:blipFill>
          <a:blip r:embed="rId2"/>
          <a:srcRect r="1" b="25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Obraz 6">
            <a:extLst>
              <a:ext uri="{FF2B5EF4-FFF2-40B4-BE49-F238E27FC236}">
                <a16:creationId xmlns:a16="http://schemas.microsoft.com/office/drawing/2014/main" id="{C2B8944C-FAB2-DE0B-269A-9E1FF6CB05ED}"/>
              </a:ext>
            </a:extLst>
          </p:cNvPr>
          <p:cNvPicPr>
            <a:picLocks noChangeAspect="1"/>
          </p:cNvPicPr>
          <p:nvPr/>
        </p:nvPicPr>
        <p:blipFill>
          <a:blip r:embed="rId3"/>
          <a:srcRect l="9246" r="24959" b="-2"/>
          <a:stretch/>
        </p:blipFill>
        <p:spPr>
          <a:xfrm>
            <a:off x="6768596" y="1119200"/>
            <a:ext cx="3597979"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34331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01F5AC-FD66-4C60-DB07-009ACCB7E95B}"/>
            </a:ext>
          </a:extLst>
        </p:cNvPr>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D50EE3C-6515-9F92-FF81-084667679364}"/>
              </a:ext>
            </a:extLst>
          </p:cNvPr>
          <p:cNvSpPr>
            <a:spLocks noGrp="1"/>
          </p:cNvSpPr>
          <p:nvPr>
            <p:ph type="title"/>
          </p:nvPr>
        </p:nvSpPr>
        <p:spPr>
          <a:xfrm>
            <a:off x="5196162" y="-124690"/>
            <a:ext cx="6251110" cy="1783080"/>
          </a:xfrm>
        </p:spPr>
        <p:txBody>
          <a:bodyPr anchor="b">
            <a:normAutofit/>
          </a:bodyPr>
          <a:lstStyle/>
          <a:p>
            <a:r>
              <a:rPr lang="pl-PL" sz="5000" dirty="0" err="1">
                <a:ea typeface="+mj-lt"/>
                <a:cs typeface="+mj-lt"/>
              </a:rPr>
              <a:t>Symptoms</a:t>
            </a:r>
            <a:r>
              <a:rPr lang="pl-PL" sz="5000" dirty="0">
                <a:ea typeface="+mj-lt"/>
                <a:cs typeface="+mj-lt"/>
              </a:rPr>
              <a:t> of </a:t>
            </a:r>
            <a:r>
              <a:rPr lang="pl-PL" sz="5000" dirty="0" err="1">
                <a:ea typeface="+mj-lt"/>
                <a:cs typeface="+mj-lt"/>
              </a:rPr>
              <a:t>Back</a:t>
            </a:r>
            <a:r>
              <a:rPr lang="pl-PL" sz="5000" dirty="0">
                <a:ea typeface="+mj-lt"/>
                <a:cs typeface="+mj-lt"/>
              </a:rPr>
              <a:t> </a:t>
            </a:r>
            <a:r>
              <a:rPr lang="pl-PL" sz="5000" dirty="0" err="1">
                <a:ea typeface="+mj-lt"/>
                <a:cs typeface="+mj-lt"/>
              </a:rPr>
              <a:t>Pain</a:t>
            </a:r>
            <a:endParaRPr lang="pl-PL" sz="5000" dirty="0"/>
          </a:p>
        </p:txBody>
      </p:sp>
      <p:pic>
        <p:nvPicPr>
          <p:cNvPr id="5" name="Obraz 4">
            <a:extLst>
              <a:ext uri="{FF2B5EF4-FFF2-40B4-BE49-F238E27FC236}">
                <a16:creationId xmlns:a16="http://schemas.microsoft.com/office/drawing/2014/main" id="{E9EDFAB5-A0D1-E54C-A384-BD37132F030B}"/>
              </a:ext>
            </a:extLst>
          </p:cNvPr>
          <p:cNvPicPr>
            <a:picLocks noChangeAspect="1"/>
          </p:cNvPicPr>
          <p:nvPr/>
        </p:nvPicPr>
        <p:blipFill>
          <a:blip r:embed="rId2"/>
          <a:srcRect l="38811" r="924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5911C5E-01C8-8099-EBBB-493F862AFD4F}"/>
              </a:ext>
            </a:extLst>
          </p:cNvPr>
          <p:cNvSpPr>
            <a:spLocks noGrp="1"/>
          </p:cNvSpPr>
          <p:nvPr>
            <p:ph idx="1"/>
          </p:nvPr>
        </p:nvSpPr>
        <p:spPr>
          <a:xfrm>
            <a:off x="5120640" y="2706624"/>
            <a:ext cx="6428232" cy="4151376"/>
          </a:xfrm>
        </p:spPr>
        <p:txBody>
          <a:bodyPr>
            <a:normAutofit/>
          </a:bodyPr>
          <a:lstStyle/>
          <a:p>
            <a:endParaRPr lang="pl-PL" sz="1700" b="0" i="0" dirty="0">
              <a:effectLst/>
              <a:latin typeface="Open Sans" panose="020B0606030504020204" pitchFamily="34" charset="0"/>
            </a:endParaRPr>
          </a:p>
          <a:p>
            <a:r>
              <a:rPr lang="en-US" sz="2000" dirty="0"/>
              <a:t>Back pain can vary from localized to widespread pain, sometimes radiating to the buttocks, legs, or abdomen. It may worsen with lifting, bending, resting, or sitting, and can come and go. Other symptoms may include pins and needles or tingling sensations.</a:t>
            </a:r>
            <a:endParaRPr lang="pl-PL" sz="2000" dirty="0"/>
          </a:p>
        </p:txBody>
      </p:sp>
    </p:spTree>
    <p:extLst>
      <p:ext uri="{BB962C8B-B14F-4D97-AF65-F5344CB8AC3E}">
        <p14:creationId xmlns:p14="http://schemas.microsoft.com/office/powerpoint/2010/main" val="298737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96C811F-C477-5587-33A6-D8598C17EDF8}"/>
              </a:ext>
            </a:extLst>
          </p:cNvPr>
          <p:cNvSpPr>
            <a:spLocks noGrp="1"/>
          </p:cNvSpPr>
          <p:nvPr>
            <p:ph type="title"/>
          </p:nvPr>
        </p:nvSpPr>
        <p:spPr>
          <a:xfrm>
            <a:off x="572493" y="238539"/>
            <a:ext cx="11018520" cy="1434415"/>
          </a:xfrm>
        </p:spPr>
        <p:txBody>
          <a:bodyPr anchor="b">
            <a:normAutofit/>
          </a:bodyPr>
          <a:lstStyle/>
          <a:p>
            <a:endParaRPr lang="pl-P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C6FE4FF-F260-AF0B-B91C-B6C4E4181065}"/>
              </a:ext>
            </a:extLst>
          </p:cNvPr>
          <p:cNvSpPr>
            <a:spLocks noGrp="1"/>
          </p:cNvSpPr>
          <p:nvPr>
            <p:ph idx="1"/>
          </p:nvPr>
        </p:nvSpPr>
        <p:spPr>
          <a:xfrm>
            <a:off x="572493" y="2071316"/>
            <a:ext cx="6713552" cy="4119172"/>
          </a:xfrm>
        </p:spPr>
        <p:txBody>
          <a:bodyPr anchor="t">
            <a:normAutofit/>
          </a:bodyPr>
          <a:lstStyle/>
          <a:p>
            <a:pPr>
              <a:buFont typeface="Arial" panose="020B0604020202020204" pitchFamily="34" charset="0"/>
              <a:buChar char="•"/>
            </a:pPr>
            <a:endParaRPr lang="pl-PL" sz="2200" b="0" i="0" dirty="0">
              <a:effectLst/>
              <a:latin typeface="Open Sans" panose="020B0606030504020204" pitchFamily="34" charset="0"/>
            </a:endParaRPr>
          </a:p>
          <a:p>
            <a:pPr>
              <a:buFont typeface="Arial" panose="020B0604020202020204" pitchFamily="34" charset="0"/>
              <a:buChar char="•"/>
            </a:pPr>
            <a:r>
              <a:rPr lang="en-US" sz="2000" dirty="0"/>
              <a:t>Morning stiffness, pain radiating to the legs or hips, and numbness or weakness in the legs or feet are common back pain symptoms.</a:t>
            </a:r>
            <a:endParaRPr lang="pl-PL" sz="2000" dirty="0">
              <a:latin typeface="Open Sans" panose="020B0606030504020204" pitchFamily="34" charset="0"/>
            </a:endParaRPr>
          </a:p>
          <a:p>
            <a:endParaRPr lang="pl-PL" sz="2200" dirty="0"/>
          </a:p>
        </p:txBody>
      </p:sp>
      <p:pic>
        <p:nvPicPr>
          <p:cNvPr id="5" name="Obraz 4">
            <a:extLst>
              <a:ext uri="{FF2B5EF4-FFF2-40B4-BE49-F238E27FC236}">
                <a16:creationId xmlns:a16="http://schemas.microsoft.com/office/drawing/2014/main" id="{8E1FCDE0-3746-B560-4BE9-56DD3579BB8F}"/>
              </a:ext>
            </a:extLst>
          </p:cNvPr>
          <p:cNvPicPr>
            <a:picLocks noChangeAspect="1"/>
          </p:cNvPicPr>
          <p:nvPr/>
        </p:nvPicPr>
        <p:blipFill>
          <a:blip r:embed="rId2"/>
          <a:srcRect r="23648" b="2"/>
          <a:stretch/>
        </p:blipFill>
        <p:spPr>
          <a:xfrm>
            <a:off x="7675658" y="2093976"/>
            <a:ext cx="3941064" cy="4096512"/>
          </a:xfrm>
          <a:prstGeom prst="rect">
            <a:avLst/>
          </a:prstGeom>
        </p:spPr>
      </p:pic>
    </p:spTree>
    <p:extLst>
      <p:ext uri="{BB962C8B-B14F-4D97-AF65-F5344CB8AC3E}">
        <p14:creationId xmlns:p14="http://schemas.microsoft.com/office/powerpoint/2010/main" val="136571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89AD9E-B621-F63B-F57C-B8FD9FBB82D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356DDC0-8B8B-2193-C973-50A3C39C04BE}"/>
              </a:ext>
            </a:extLst>
          </p:cNvPr>
          <p:cNvSpPr>
            <a:spLocks noGrp="1"/>
          </p:cNvSpPr>
          <p:nvPr>
            <p:ph type="title"/>
          </p:nvPr>
        </p:nvSpPr>
        <p:spPr>
          <a:xfrm>
            <a:off x="4654296" y="1024128"/>
            <a:ext cx="6894576" cy="1088136"/>
          </a:xfrm>
        </p:spPr>
        <p:txBody>
          <a:bodyPr anchor="b">
            <a:normAutofit/>
          </a:bodyPr>
          <a:lstStyle/>
          <a:p>
            <a:pPr algn="l"/>
            <a:r>
              <a:rPr lang="pl-PL" sz="3000" b="1" i="0" dirty="0" err="1">
                <a:effectLst/>
                <a:latin typeface="Merriweather" panose="00000500000000000000" pitchFamily="2" charset="-18"/>
              </a:rPr>
              <a:t>Causes</a:t>
            </a:r>
            <a:r>
              <a:rPr lang="pl-PL" sz="3000" b="1" i="0" dirty="0">
                <a:effectLst/>
                <a:latin typeface="Merriweather" panose="00000500000000000000" pitchFamily="2" charset="-18"/>
              </a:rPr>
              <a:t> of </a:t>
            </a:r>
            <a:r>
              <a:rPr lang="pl-PL" sz="3000" b="1" i="0" dirty="0" err="1">
                <a:effectLst/>
                <a:latin typeface="Merriweather" panose="00000500000000000000" pitchFamily="2" charset="-18"/>
              </a:rPr>
              <a:t>Back</a:t>
            </a:r>
            <a:r>
              <a:rPr lang="pl-PL" sz="3000" b="1" i="0" dirty="0">
                <a:effectLst/>
                <a:latin typeface="Merriweather" panose="00000500000000000000" pitchFamily="2" charset="-18"/>
              </a:rPr>
              <a:t> </a:t>
            </a:r>
            <a:r>
              <a:rPr lang="pl-PL" sz="3000" b="1" i="0" dirty="0" err="1">
                <a:effectLst/>
                <a:latin typeface="Merriweather" panose="00000500000000000000" pitchFamily="2" charset="-18"/>
              </a:rPr>
              <a:t>Pain</a:t>
            </a:r>
            <a:endParaRPr lang="pl-PL" sz="3000" b="1" i="0" dirty="0">
              <a:effectLst/>
              <a:latin typeface="Merriweather" panose="00000500000000000000" pitchFamily="2" charset="-18"/>
            </a:endParaRPr>
          </a:p>
        </p:txBody>
      </p:sp>
      <p:pic>
        <p:nvPicPr>
          <p:cNvPr id="5" name="Obraz 4">
            <a:extLst>
              <a:ext uri="{FF2B5EF4-FFF2-40B4-BE49-F238E27FC236}">
                <a16:creationId xmlns:a16="http://schemas.microsoft.com/office/drawing/2014/main" id="{0BF9957B-9684-73AE-D832-D2BB0D7F6EB2}"/>
              </a:ext>
            </a:extLst>
          </p:cNvPr>
          <p:cNvPicPr>
            <a:picLocks noChangeAspect="1"/>
          </p:cNvPicPr>
          <p:nvPr/>
        </p:nvPicPr>
        <p:blipFill>
          <a:blip r:embed="rId2"/>
          <a:srcRect t="65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6468C3D-1211-9EE7-8282-8B849EE8006F}"/>
              </a:ext>
            </a:extLst>
          </p:cNvPr>
          <p:cNvSpPr>
            <a:spLocks noGrp="1"/>
          </p:cNvSpPr>
          <p:nvPr>
            <p:ph idx="1"/>
          </p:nvPr>
        </p:nvSpPr>
        <p:spPr>
          <a:xfrm>
            <a:off x="4654296" y="2706624"/>
            <a:ext cx="6894576" cy="3897376"/>
          </a:xfrm>
        </p:spPr>
        <p:txBody>
          <a:bodyPr>
            <a:normAutofit/>
          </a:bodyPr>
          <a:lstStyle/>
          <a:p>
            <a:r>
              <a:rPr lang="en-US" sz="2000" dirty="0"/>
              <a:t>Back pain can result from issues in the spine, discs, muscles, ligaments, tendons, or nerve compression, including conditions like sprains, strains, and degenerative disc disease. Herniated discs, where a disc compresses nearby nerves, are also a common cause, often affecting the lumbar or cervical spine.</a:t>
            </a:r>
            <a:endParaRPr lang="pl-PL" sz="2000" dirty="0"/>
          </a:p>
          <a:p>
            <a:endParaRPr lang="pl-PL" sz="1500" dirty="0"/>
          </a:p>
          <a:p>
            <a:endParaRPr lang="pl-PL" sz="1500" dirty="0"/>
          </a:p>
        </p:txBody>
      </p:sp>
    </p:spTree>
    <p:extLst>
      <p:ext uri="{BB962C8B-B14F-4D97-AF65-F5344CB8AC3E}">
        <p14:creationId xmlns:p14="http://schemas.microsoft.com/office/powerpoint/2010/main" val="401317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5BDAEB-E27C-49A3-D916-657FD9D677F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82043A9-ED2C-D5B9-98B4-94FC216986CF}"/>
              </a:ext>
            </a:extLst>
          </p:cNvPr>
          <p:cNvSpPr>
            <a:spLocks noGrp="1"/>
          </p:cNvSpPr>
          <p:nvPr>
            <p:ph type="title"/>
          </p:nvPr>
        </p:nvSpPr>
        <p:spPr>
          <a:xfrm>
            <a:off x="4654296" y="329184"/>
            <a:ext cx="6894576" cy="1783080"/>
          </a:xfrm>
        </p:spPr>
        <p:txBody>
          <a:bodyPr anchor="b">
            <a:normAutofit/>
          </a:bodyPr>
          <a:lstStyle/>
          <a:p>
            <a:endParaRPr lang="pl-PL" sz="5400"/>
          </a:p>
        </p:txBody>
      </p:sp>
      <p:pic>
        <p:nvPicPr>
          <p:cNvPr id="7" name="Obraz 6">
            <a:extLst>
              <a:ext uri="{FF2B5EF4-FFF2-40B4-BE49-F238E27FC236}">
                <a16:creationId xmlns:a16="http://schemas.microsoft.com/office/drawing/2014/main" id="{35A93E3D-A1E4-C57E-0E88-9E270D5B2272}"/>
              </a:ext>
            </a:extLst>
          </p:cNvPr>
          <p:cNvPicPr>
            <a:picLocks noChangeAspect="1"/>
          </p:cNvPicPr>
          <p:nvPr/>
        </p:nvPicPr>
        <p:blipFill>
          <a:blip r:embed="rId2"/>
          <a:srcRect r="12211" b="-3"/>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4"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302EF616-71C3-3CE4-72E2-2319F784C743}"/>
              </a:ext>
            </a:extLst>
          </p:cNvPr>
          <p:cNvPicPr>
            <a:picLocks noChangeAspect="1"/>
          </p:cNvPicPr>
          <p:nvPr/>
        </p:nvPicPr>
        <p:blipFill>
          <a:blip r:embed="rId3"/>
          <a:srcRect t="15861" r="1" b="7006"/>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Symbol zastępczy zawartości 2">
            <a:extLst>
              <a:ext uri="{FF2B5EF4-FFF2-40B4-BE49-F238E27FC236}">
                <a16:creationId xmlns:a16="http://schemas.microsoft.com/office/drawing/2014/main" id="{2786F74C-10F0-5D45-04D3-738EE9477955}"/>
              </a:ext>
            </a:extLst>
          </p:cNvPr>
          <p:cNvSpPr>
            <a:spLocks noGrp="1"/>
          </p:cNvSpPr>
          <p:nvPr>
            <p:ph idx="1"/>
          </p:nvPr>
        </p:nvSpPr>
        <p:spPr>
          <a:xfrm>
            <a:off x="4654296" y="2706624"/>
            <a:ext cx="6894576" cy="4193752"/>
          </a:xfrm>
        </p:spPr>
        <p:txBody>
          <a:bodyPr>
            <a:normAutofit/>
          </a:bodyPr>
          <a:lstStyle/>
          <a:p>
            <a:pPr>
              <a:buFont typeface="Arial" panose="020B0604020202020204" pitchFamily="34" charset="0"/>
              <a:buChar char="•"/>
            </a:pPr>
            <a:r>
              <a:rPr lang="pl-PL" sz="2200" b="0" i="0" strike="noStrike" dirty="0" err="1">
                <a:effectLst/>
                <a:latin typeface="Open Sans" panose="020B0606030504020204" pitchFamily="34" charset="0"/>
              </a:rPr>
              <a:t>Spinal</a:t>
            </a:r>
            <a:r>
              <a:rPr lang="pl-PL" sz="2200" b="0" i="0" strike="noStrike" dirty="0">
                <a:effectLst/>
                <a:latin typeface="Open Sans" panose="020B0606030504020204" pitchFamily="34" charset="0"/>
              </a:rPr>
              <a:t> </a:t>
            </a:r>
            <a:r>
              <a:rPr lang="pl-PL" sz="2200" b="0" i="0" strike="noStrike" dirty="0" err="1">
                <a:effectLst/>
                <a:latin typeface="Open Sans" panose="020B0606030504020204" pitchFamily="34" charset="0"/>
              </a:rPr>
              <a:t>stenosis</a:t>
            </a:r>
            <a:r>
              <a:rPr lang="en-US" sz="2200" b="0" i="0" dirty="0">
                <a:effectLst/>
                <a:latin typeface="Open Sans" panose="020B0606030504020204" pitchFamily="34" charset="0"/>
              </a:rPr>
              <a:t>:</a:t>
            </a:r>
          </a:p>
          <a:p>
            <a:pPr>
              <a:buFont typeface="Arial" panose="020B0604020202020204" pitchFamily="34" charset="0"/>
              <a:buChar char="•"/>
            </a:pPr>
            <a:r>
              <a:rPr lang="en-US" sz="2200" b="0" i="0" dirty="0">
                <a:effectLst/>
                <a:latin typeface="Open Sans" panose="020B0606030504020204" pitchFamily="34" charset="0"/>
              </a:rPr>
              <a:t>Fractured vertebrae.</a:t>
            </a:r>
          </a:p>
          <a:p>
            <a:pPr>
              <a:buFont typeface="Arial" panose="020B0604020202020204" pitchFamily="34" charset="0"/>
              <a:buChar char="•"/>
            </a:pPr>
            <a:r>
              <a:rPr lang="pl-PL" sz="2200" b="0" i="0" dirty="0" err="1">
                <a:effectLst/>
                <a:latin typeface="Open Sans" panose="020B0606030504020204" pitchFamily="34" charset="0"/>
              </a:rPr>
              <a:t>Scoliosis</a:t>
            </a:r>
            <a:r>
              <a:rPr lang="pl-PL" sz="2200" b="0" i="0" dirty="0">
                <a:effectLst/>
                <a:latin typeface="Open Sans" panose="020B0606030504020204" pitchFamily="34" charset="0"/>
              </a:rPr>
              <a:t> </a:t>
            </a:r>
          </a:p>
          <a:p>
            <a:pPr>
              <a:buFont typeface="Arial" panose="020B0604020202020204" pitchFamily="34" charset="0"/>
              <a:buChar char="•"/>
            </a:pPr>
            <a:r>
              <a:rPr lang="en-US" sz="2200" b="0" i="0" dirty="0">
                <a:effectLst/>
                <a:latin typeface="Open Sans" panose="020B0606030504020204" pitchFamily="34" charset="0"/>
              </a:rPr>
              <a:t>Myofascial pain:</a:t>
            </a:r>
            <a:endParaRPr lang="pl-PL" sz="2200" dirty="0"/>
          </a:p>
        </p:txBody>
      </p:sp>
    </p:spTree>
    <p:extLst>
      <p:ext uri="{BB962C8B-B14F-4D97-AF65-F5344CB8AC3E}">
        <p14:creationId xmlns:p14="http://schemas.microsoft.com/office/powerpoint/2010/main" val="173206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52CB1-76B3-8335-DC2D-6D27DA31B73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CBFA733-B598-6FA2-9136-6EA0F75CCA8D}"/>
              </a:ext>
            </a:extLst>
          </p:cNvPr>
          <p:cNvSpPr>
            <a:spLocks noGrp="1"/>
          </p:cNvSpPr>
          <p:nvPr>
            <p:ph type="title"/>
          </p:nvPr>
        </p:nvSpPr>
        <p:spPr>
          <a:xfrm>
            <a:off x="572493" y="238539"/>
            <a:ext cx="11018520" cy="1434415"/>
          </a:xfrm>
        </p:spPr>
        <p:txBody>
          <a:bodyPr anchor="b">
            <a:normAutofit/>
          </a:bodyPr>
          <a:lstStyle/>
          <a:p>
            <a:r>
              <a:rPr lang="en-US" sz="5400">
                <a:ea typeface="Verdana" panose="020B0604030504040204" pitchFamily="34" charset="0"/>
              </a:rPr>
              <a:t>How is lower back pain diagnosed?</a:t>
            </a:r>
            <a:endParaRPr lang="pl-PL"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E5636C6-F259-77B5-6937-EC87D682D04A}"/>
              </a:ext>
            </a:extLst>
          </p:cNvPr>
          <p:cNvSpPr>
            <a:spLocks noGrp="1"/>
          </p:cNvSpPr>
          <p:nvPr>
            <p:ph idx="1"/>
          </p:nvPr>
        </p:nvSpPr>
        <p:spPr>
          <a:xfrm>
            <a:off x="572493" y="2071316"/>
            <a:ext cx="6713552" cy="4119172"/>
          </a:xfrm>
        </p:spPr>
        <p:txBody>
          <a:bodyPr anchor="t">
            <a:normAutofit/>
          </a:bodyPr>
          <a:lstStyle/>
          <a:p>
            <a:pPr>
              <a:buFont typeface="Arial" panose="020B0604020202020204" pitchFamily="34" charset="0"/>
              <a:buChar char="•"/>
            </a:pPr>
            <a:r>
              <a:rPr lang="en-US" sz="2200" dirty="0">
                <a:latin typeface="__Roboto_095985"/>
              </a:rPr>
              <a:t>Spine X-ray</a:t>
            </a:r>
            <a:r>
              <a:rPr lang="en-US" sz="2200" i="0" dirty="0">
                <a:effectLst/>
                <a:latin typeface="__Roboto_095985"/>
              </a:rPr>
              <a:t>:</a:t>
            </a:r>
          </a:p>
          <a:p>
            <a:pPr>
              <a:buFont typeface="Arial" panose="020B0604020202020204" pitchFamily="34" charset="0"/>
              <a:buChar char="•"/>
            </a:pPr>
            <a:r>
              <a:rPr lang="en-US" sz="2200" dirty="0">
                <a:latin typeface="__Roboto_095985"/>
              </a:rPr>
              <a:t>MRI</a:t>
            </a:r>
            <a:r>
              <a:rPr lang="en-US" sz="2200" i="0" dirty="0">
                <a:effectLst/>
                <a:latin typeface="__Roboto_095985"/>
              </a:rPr>
              <a:t>: </a:t>
            </a:r>
            <a:endParaRPr lang="pl-PL" sz="2200" i="0" dirty="0">
              <a:effectLst/>
              <a:latin typeface="__Roboto_095985"/>
            </a:endParaRPr>
          </a:p>
          <a:p>
            <a:pPr>
              <a:buFont typeface="Arial" panose="020B0604020202020204" pitchFamily="34" charset="0"/>
              <a:buChar char="•"/>
            </a:pPr>
            <a:r>
              <a:rPr lang="en-US" sz="2200" dirty="0">
                <a:latin typeface="__Roboto_095985"/>
              </a:rPr>
              <a:t>CT scan</a:t>
            </a:r>
            <a:r>
              <a:rPr lang="en-US" sz="2200" i="0" dirty="0">
                <a:effectLst/>
                <a:latin typeface="__Roboto_095985"/>
              </a:rPr>
              <a:t>:</a:t>
            </a:r>
            <a:endParaRPr lang="pl-PL" sz="2200" dirty="0"/>
          </a:p>
        </p:txBody>
      </p:sp>
      <p:pic>
        <p:nvPicPr>
          <p:cNvPr id="5" name="Obraz 4">
            <a:extLst>
              <a:ext uri="{FF2B5EF4-FFF2-40B4-BE49-F238E27FC236}">
                <a16:creationId xmlns:a16="http://schemas.microsoft.com/office/drawing/2014/main" id="{4399282B-42BE-F09D-2051-9C24679430D4}"/>
              </a:ext>
            </a:extLst>
          </p:cNvPr>
          <p:cNvPicPr>
            <a:picLocks noChangeAspect="1"/>
          </p:cNvPicPr>
          <p:nvPr/>
        </p:nvPicPr>
        <p:blipFill>
          <a:blip r:embed="rId2"/>
          <a:srcRect t="14631" r="2" b="2"/>
          <a:stretch/>
        </p:blipFill>
        <p:spPr>
          <a:xfrm>
            <a:off x="7675658" y="2093976"/>
            <a:ext cx="3941064" cy="4096512"/>
          </a:xfrm>
          <a:prstGeom prst="rect">
            <a:avLst/>
          </a:prstGeom>
        </p:spPr>
      </p:pic>
    </p:spTree>
    <p:extLst>
      <p:ext uri="{BB962C8B-B14F-4D97-AF65-F5344CB8AC3E}">
        <p14:creationId xmlns:p14="http://schemas.microsoft.com/office/powerpoint/2010/main" val="356283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3F937C-2B3D-8130-CD3C-EFC5622EBAB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4BE9052-0793-662C-1018-D6C31127DE15}"/>
              </a:ext>
            </a:extLst>
          </p:cNvPr>
          <p:cNvSpPr>
            <a:spLocks noGrp="1" noChangeArrowheads="1"/>
          </p:cNvSpPr>
          <p:nvPr>
            <p:ph type="title"/>
          </p:nvPr>
        </p:nvSpPr>
        <p:spPr bwMode="auto">
          <a:xfrm>
            <a:off x="572493" y="238539"/>
            <a:ext cx="11018520" cy="143441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2696" rIns="0" bIns="-12696"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pl-PL" altLang="pl-PL" sz="5000" b="0" i="0" u="none" strike="noStrike" cap="none" normalizeH="0" baseline="0">
                <a:ln>
                  <a:noFill/>
                </a:ln>
                <a:effectLst/>
                <a:latin typeface="inherit"/>
              </a:rPr>
              <a:t>Sciatica is a common symptom of back pain</a:t>
            </a:r>
            <a:r>
              <a:rPr kumimoji="0" lang="pl-PL" altLang="pl-PL" sz="5000" b="0" i="0" u="none" strike="noStrike" cap="none" normalizeH="0" baseline="0">
                <a:ln>
                  <a:noFill/>
                </a:ln>
                <a:effectLst/>
              </a:rPr>
              <a:t> </a:t>
            </a:r>
            <a:endParaRPr kumimoji="0" lang="pl-PL" altLang="pl-PL" sz="5000" b="0" i="0" u="none" strike="noStrike" cap="none" normalizeH="0" baseline="0">
              <a:ln>
                <a:noFill/>
              </a:ln>
              <a:effectLst/>
              <a:latin typeface="Arial" panose="020B0604020202020204" pitchFamily="34" charset="0"/>
            </a:endParaRP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18B3DB9-AB8C-3051-2BD9-7DF4B8B3A7FD}"/>
              </a:ext>
            </a:extLst>
          </p:cNvPr>
          <p:cNvSpPr>
            <a:spLocks noGrp="1"/>
          </p:cNvSpPr>
          <p:nvPr>
            <p:ph idx="1"/>
          </p:nvPr>
        </p:nvSpPr>
        <p:spPr>
          <a:xfrm>
            <a:off x="572493" y="2071316"/>
            <a:ext cx="6713552" cy="4119172"/>
          </a:xfrm>
        </p:spPr>
        <p:txBody>
          <a:bodyPr anchor="t">
            <a:normAutofit/>
          </a:bodyPr>
          <a:lstStyle/>
          <a:p>
            <a:r>
              <a:rPr lang="pl-PL" sz="2200" dirty="0" err="1">
                <a:latin typeface="Times New Roman"/>
                <a:cs typeface="Times New Roman"/>
              </a:rPr>
              <a:t>Sciatica</a:t>
            </a:r>
            <a:r>
              <a:rPr lang="pl-PL" sz="2200" dirty="0">
                <a:latin typeface="Times New Roman"/>
                <a:cs typeface="Times New Roman"/>
              </a:rPr>
              <a:t> </a:t>
            </a:r>
            <a:r>
              <a:rPr lang="pl-PL" sz="2200" dirty="0" err="1">
                <a:latin typeface="Times New Roman"/>
                <a:cs typeface="Times New Roman"/>
              </a:rPr>
              <a:t>symptoms</a:t>
            </a:r>
            <a:r>
              <a:rPr lang="pl-PL" sz="2200" dirty="0">
                <a:latin typeface="Times New Roman"/>
                <a:cs typeface="Times New Roman"/>
              </a:rPr>
              <a:t> </a:t>
            </a:r>
            <a:r>
              <a:rPr lang="pl-PL" sz="2200" dirty="0" err="1">
                <a:latin typeface="Times New Roman"/>
                <a:cs typeface="Times New Roman"/>
              </a:rPr>
              <a:t>can</a:t>
            </a:r>
            <a:r>
              <a:rPr lang="pl-PL" sz="2200" dirty="0">
                <a:latin typeface="Times New Roman"/>
                <a:cs typeface="Times New Roman"/>
              </a:rPr>
              <a:t> </a:t>
            </a:r>
            <a:r>
              <a:rPr lang="pl-PL" sz="2200" dirty="0" err="1">
                <a:latin typeface="Times New Roman"/>
                <a:cs typeface="Times New Roman"/>
              </a:rPr>
              <a:t>include</a:t>
            </a:r>
            <a:r>
              <a:rPr lang="pl-PL" sz="2200" dirty="0">
                <a:latin typeface="Times New Roman"/>
                <a:cs typeface="Times New Roman"/>
              </a:rPr>
              <a:t>:</a:t>
            </a:r>
          </a:p>
          <a:p>
            <a:r>
              <a:rPr lang="pl-PL" sz="2200" dirty="0" err="1">
                <a:latin typeface="Times New Roman"/>
                <a:cs typeface="Times New Roman"/>
              </a:rPr>
              <a:t>Pain</a:t>
            </a:r>
            <a:endParaRPr lang="pl-PL" sz="2200" dirty="0">
              <a:latin typeface="Times New Roman"/>
              <a:cs typeface="Times New Roman"/>
            </a:endParaRPr>
          </a:p>
          <a:p>
            <a:r>
              <a:rPr lang="pl-PL" sz="2200" dirty="0" err="1">
                <a:latin typeface="Times New Roman"/>
                <a:cs typeface="Times New Roman"/>
              </a:rPr>
              <a:t>Tingling</a:t>
            </a:r>
            <a:r>
              <a:rPr lang="pl-PL" sz="2200" dirty="0">
                <a:latin typeface="Times New Roman"/>
                <a:cs typeface="Times New Roman"/>
              </a:rPr>
              <a:t> </a:t>
            </a:r>
            <a:r>
              <a:rPr lang="pl-PL" sz="2200" dirty="0" err="1">
                <a:latin typeface="Times New Roman"/>
                <a:cs typeface="Times New Roman"/>
              </a:rPr>
              <a:t>or</a:t>
            </a:r>
            <a:r>
              <a:rPr lang="pl-PL" sz="2200" dirty="0">
                <a:latin typeface="Times New Roman"/>
                <a:cs typeface="Times New Roman"/>
              </a:rPr>
              <a:t> “</a:t>
            </a:r>
            <a:r>
              <a:rPr lang="pl-PL" sz="2200" dirty="0" err="1">
                <a:latin typeface="Times New Roman"/>
                <a:cs typeface="Times New Roman"/>
              </a:rPr>
              <a:t>pins</a:t>
            </a:r>
            <a:r>
              <a:rPr lang="pl-PL" sz="2200" dirty="0">
                <a:latin typeface="Times New Roman"/>
                <a:cs typeface="Times New Roman"/>
              </a:rPr>
              <a:t> and </a:t>
            </a:r>
            <a:r>
              <a:rPr lang="pl-PL" sz="2200" dirty="0" err="1">
                <a:latin typeface="Times New Roman"/>
                <a:cs typeface="Times New Roman"/>
              </a:rPr>
              <a:t>needles</a:t>
            </a:r>
            <a:r>
              <a:rPr lang="pl-PL" sz="2200" dirty="0">
                <a:latin typeface="Times New Roman"/>
                <a:cs typeface="Times New Roman"/>
              </a:rPr>
              <a:t>” (</a:t>
            </a:r>
            <a:r>
              <a:rPr lang="pl-PL" sz="2200" dirty="0" err="1">
                <a:latin typeface="Times New Roman"/>
                <a:cs typeface="Times New Roman"/>
              </a:rPr>
              <a:t>paresthesia</a:t>
            </a:r>
            <a:r>
              <a:rPr lang="pl-PL" sz="2200" dirty="0">
                <a:latin typeface="Times New Roman"/>
                <a:cs typeface="Times New Roman"/>
              </a:rPr>
              <a:t>)</a:t>
            </a:r>
            <a:endParaRPr lang="en-US" sz="2200" dirty="0">
              <a:latin typeface="Times New Roman"/>
              <a:cs typeface="Times New Roman"/>
            </a:endParaRPr>
          </a:p>
          <a:p>
            <a:r>
              <a:rPr lang="pl-PL" sz="2200" dirty="0" err="1">
                <a:latin typeface="Times New Roman"/>
                <a:cs typeface="Times New Roman"/>
              </a:rPr>
              <a:t>Numbness</a:t>
            </a:r>
            <a:endParaRPr lang="pl-PL" sz="2200" dirty="0">
              <a:latin typeface="Times New Roman"/>
              <a:cs typeface="Times New Roman"/>
            </a:endParaRPr>
          </a:p>
          <a:p>
            <a:r>
              <a:rPr lang="pl-PL" sz="2200" dirty="0" err="1">
                <a:latin typeface="Times New Roman"/>
                <a:cs typeface="Times New Roman"/>
              </a:rPr>
              <a:t>Muscle</a:t>
            </a:r>
            <a:r>
              <a:rPr lang="pl-PL" sz="2200" dirty="0">
                <a:latin typeface="Times New Roman"/>
                <a:cs typeface="Times New Roman"/>
              </a:rPr>
              <a:t> </a:t>
            </a:r>
            <a:r>
              <a:rPr lang="pl-PL" sz="2200" dirty="0" err="1">
                <a:latin typeface="Times New Roman"/>
                <a:cs typeface="Times New Roman"/>
              </a:rPr>
              <a:t>weakness</a:t>
            </a:r>
            <a:r>
              <a:rPr lang="pl-PL" sz="2200" dirty="0">
                <a:latin typeface="Times New Roman"/>
                <a:cs typeface="Times New Roman"/>
              </a:rPr>
              <a:t>. </a:t>
            </a:r>
          </a:p>
          <a:p>
            <a:endParaRPr lang="pl-PL" sz="2200" dirty="0"/>
          </a:p>
        </p:txBody>
      </p:sp>
      <p:pic>
        <p:nvPicPr>
          <p:cNvPr id="8" name="Obraz 7">
            <a:extLst>
              <a:ext uri="{FF2B5EF4-FFF2-40B4-BE49-F238E27FC236}">
                <a16:creationId xmlns:a16="http://schemas.microsoft.com/office/drawing/2014/main" id="{BBE51587-F95A-76F2-B692-79C7A7E773F8}"/>
              </a:ext>
            </a:extLst>
          </p:cNvPr>
          <p:cNvPicPr>
            <a:picLocks noChangeAspect="1"/>
          </p:cNvPicPr>
          <p:nvPr/>
        </p:nvPicPr>
        <p:blipFill>
          <a:blip r:embed="rId2"/>
          <a:srcRect t="5090" r="-3" b="4038"/>
          <a:stretch/>
        </p:blipFill>
        <p:spPr>
          <a:xfrm>
            <a:off x="7675658" y="2093976"/>
            <a:ext cx="3941064" cy="4096512"/>
          </a:xfrm>
          <a:prstGeom prst="rect">
            <a:avLst/>
          </a:prstGeom>
        </p:spPr>
      </p:pic>
    </p:spTree>
    <p:extLst>
      <p:ext uri="{BB962C8B-B14F-4D97-AF65-F5344CB8AC3E}">
        <p14:creationId xmlns:p14="http://schemas.microsoft.com/office/powerpoint/2010/main" val="7226478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1242</TotalTime>
  <Words>744</Words>
  <Application>Microsoft Office PowerPoint</Application>
  <PresentationFormat>Panoramiczny</PresentationFormat>
  <Paragraphs>132</Paragraphs>
  <Slides>17</Slides>
  <Notes>2</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17</vt:i4>
      </vt:variant>
    </vt:vector>
  </HeadingPairs>
  <TitlesOfParts>
    <vt:vector size="30" baseType="lpstr">
      <vt:lpstr>__Roboto_095985</vt:lpstr>
      <vt:lpstr>Aptos</vt:lpstr>
      <vt:lpstr>Aptos Display</vt:lpstr>
      <vt:lpstr>Arial</vt:lpstr>
      <vt:lpstr>Calibri</vt:lpstr>
      <vt:lpstr>Calibri Light</vt:lpstr>
      <vt:lpstr>inherit</vt:lpstr>
      <vt:lpstr>Merriweather</vt:lpstr>
      <vt:lpstr>Open Sans</vt:lpstr>
      <vt:lpstr>Sora</vt:lpstr>
      <vt:lpstr>Times New Roman</vt:lpstr>
      <vt:lpstr>Verdana</vt:lpstr>
      <vt:lpstr>Motyw pakietu Office</vt:lpstr>
      <vt:lpstr>Miłosz Kędra Fizjoterapia niestacjonarnie  3rok JMN 10.01.2025 , rok akademicki 2024/2025 </vt:lpstr>
      <vt:lpstr>Prezentacja programu PowerPoint</vt:lpstr>
      <vt:lpstr>Causes and Risk Factors </vt:lpstr>
      <vt:lpstr>Symptoms of Back Pain</vt:lpstr>
      <vt:lpstr>Prezentacja programu PowerPoint</vt:lpstr>
      <vt:lpstr>Causes of Back Pain</vt:lpstr>
      <vt:lpstr>Prezentacja programu PowerPoint</vt:lpstr>
      <vt:lpstr>How is lower back pain diagnosed?</vt:lpstr>
      <vt:lpstr>Sciatica is a common symptom of back pain </vt:lpstr>
      <vt:lpstr>Prezentacja programu PowerPoint</vt:lpstr>
      <vt:lpstr>How to Prevent Back Pain?</vt:lpstr>
      <vt:lpstr>Prezentacja programu PowerPoint</vt:lpstr>
      <vt:lpstr>Exercises  </vt:lpstr>
      <vt:lpstr>Questions</vt:lpstr>
      <vt:lpstr>Thank you for your attention </vt:lpstr>
      <vt:lpstr>Prezentacja programu PowerPoint</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Miłosz Kędra</dc:creator>
  <cp:lastModifiedBy>Miłosz Kędra</cp:lastModifiedBy>
  <cp:revision>9</cp:revision>
  <dcterms:created xsi:type="dcterms:W3CDTF">2025-01-04T16:52:28Z</dcterms:created>
  <dcterms:modified xsi:type="dcterms:W3CDTF">2025-02-03T08:58:21Z</dcterms:modified>
</cp:coreProperties>
</file>