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2" r:id="rId6"/>
    <p:sldId id="260" r:id="rId7"/>
    <p:sldId id="261" r:id="rId8"/>
    <p:sldId id="263" r:id="rId9"/>
    <p:sldId id="264" r:id="rId10"/>
    <p:sldId id="265" r:id="rId11"/>
    <p:sldId id="266" r:id="rId12"/>
    <p:sldId id="268" r:id="rId13"/>
    <p:sldId id="267" r:id="rId14"/>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22EFD-4C4F-4079-8A07-C72E18F2C5D9}" v="271" dt="2022-12-17T15:39:25.131"/>
    <p1510:client id="{82407281-2A37-43B6-8DB5-AA164149948D}" v="362" dt="2023-01-13T13:05:30.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varScale="1">
        <p:scale>
          <a:sx n="113" d="100"/>
          <a:sy n="113" d="100"/>
        </p:scale>
        <p:origin x="312" y="114"/>
      </p:cViewPr>
      <p:guideLst/>
    </p:cSldViewPr>
  </p:slideViewPr>
  <p:notesTextViewPr>
    <p:cViewPr>
      <p:scale>
        <a:sx n="1" d="1"/>
        <a:sy n="1" d="1"/>
      </p:scale>
      <p:origin x="0" y="0"/>
    </p:cViewPr>
  </p:notesTextViewPr>
  <p:notesViewPr>
    <p:cSldViewPr snapToGrid="0">
      <p:cViewPr varScale="1">
        <p:scale>
          <a:sx n="86" d="100"/>
          <a:sy n="86" d="100"/>
        </p:scale>
        <p:origin x="38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986BE099-2E69-4914-AD6C-788832E501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03E18BC9-1D39-48DC-B5B9-CA306B1A09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7ECDED-A1EC-4D11-8CDF-7DB1FB4DDDBC}" type="datetime1">
              <a:rPr lang="pl-PL" smtClean="0"/>
              <a:t>05.02.2023</a:t>
            </a:fld>
            <a:endParaRPr lang="pl-PL" dirty="0"/>
          </a:p>
        </p:txBody>
      </p:sp>
      <p:sp>
        <p:nvSpPr>
          <p:cNvPr id="4" name="Symbol zastępczy stopki 3">
            <a:extLst>
              <a:ext uri="{FF2B5EF4-FFF2-40B4-BE49-F238E27FC236}">
                <a16:creationId xmlns:a16="http://schemas.microsoft.com/office/drawing/2014/main" id="{A23F67A9-9E1B-42B8-8F17-CB89954C5F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A1CADC2D-3B3E-48A0-977C-0E34CD7C55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60ABC-E32B-49BB-8266-675945849DAB}" type="slidenum">
              <a:rPr lang="pl-PL" smtClean="0"/>
              <a:t>‹#›</a:t>
            </a:fld>
            <a:endParaRPr lang="pl-PL"/>
          </a:p>
        </p:txBody>
      </p:sp>
    </p:spTree>
    <p:extLst>
      <p:ext uri="{BB962C8B-B14F-4D97-AF65-F5344CB8AC3E}">
        <p14:creationId xmlns:p14="http://schemas.microsoft.com/office/powerpoint/2010/main" val="3322125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A94E6-86BB-4A1A-A894-C8ED61CF900C}" type="datetime1">
              <a:rPr lang="pl-PL" smtClean="0"/>
              <a:pPr/>
              <a:t>05.02.2023</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7DF3-B786-478E-9BE8-8EAC49624E00}" type="slidenum">
              <a:rPr lang="pl-PL" noProof="0" smtClean="0"/>
              <a:t>‹#›</a:t>
            </a:fld>
            <a:endParaRPr lang="pl-PL" noProof="0"/>
          </a:p>
        </p:txBody>
      </p:sp>
    </p:spTree>
    <p:extLst>
      <p:ext uri="{BB962C8B-B14F-4D97-AF65-F5344CB8AC3E}">
        <p14:creationId xmlns:p14="http://schemas.microsoft.com/office/powerpoint/2010/main" val="159523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EA097DF3-B786-478E-9BE8-8EAC49624E00}" type="slidenum">
              <a:rPr lang="pl-PL" smtClean="0"/>
              <a:t>1</a:t>
            </a:fld>
            <a:endParaRPr lang="pl-PL"/>
          </a:p>
        </p:txBody>
      </p:sp>
    </p:spTree>
    <p:extLst>
      <p:ext uri="{BB962C8B-B14F-4D97-AF65-F5344CB8AC3E}">
        <p14:creationId xmlns:p14="http://schemas.microsoft.com/office/powerpoint/2010/main" val="139390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pl-PL" noProof="0"/>
              <a:t>Kliknij, aby edytować styl</a:t>
            </a:r>
          </a:p>
        </p:txBody>
      </p:sp>
      <p:sp>
        <p:nvSpPr>
          <p:cNvPr id="3" name="Podtytuł 2"/>
          <p:cNvSpPr>
            <a:spLocks noGrp="1"/>
          </p:cNvSpPr>
          <p:nvPr>
            <p:ph type="subTitle" idx="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4" name="Data — symbol zastępczy 3"/>
          <p:cNvSpPr>
            <a:spLocks noGrp="1"/>
          </p:cNvSpPr>
          <p:nvPr>
            <p:ph type="dt" sz="half" idx="10"/>
          </p:nvPr>
        </p:nvSpPr>
        <p:spPr/>
        <p:txBody>
          <a:bodyPr rtlCol="0"/>
          <a:lstStyle/>
          <a:p>
            <a:pPr rtl="0"/>
            <a:fld id="{CC235320-0B09-4F30-A7E6-E42DD67DDCBD}" type="datetime1">
              <a:rPr lang="pl-PL" noProof="0" smtClean="0"/>
              <a:t>05.02.2023</a:t>
            </a:fld>
            <a:endParaRPr lang="pl-PL" noProof="0"/>
          </a:p>
        </p:txBody>
      </p:sp>
      <p:sp>
        <p:nvSpPr>
          <p:cNvPr id="5" name="Stopka — symbol zastępczy 4"/>
          <p:cNvSpPr>
            <a:spLocks noGrp="1"/>
          </p:cNvSpPr>
          <p:nvPr>
            <p:ph type="ftr" sz="quarter" idx="11"/>
          </p:nvPr>
        </p:nvSpPr>
        <p:spPr>
          <a:xfrm>
            <a:off x="2416500" y="329307"/>
            <a:ext cx="4973915" cy="309201"/>
          </a:xfrm>
        </p:spPr>
        <p:txBody>
          <a:bodyPr rtlCol="0"/>
          <a:lstStyle/>
          <a:p>
            <a:pPr rtl="0"/>
            <a:endParaRPr lang="pl-PL" noProof="0"/>
          </a:p>
        </p:txBody>
      </p:sp>
      <p:sp>
        <p:nvSpPr>
          <p:cNvPr id="6" name="Numer slajdu — symbol zastępczy 5"/>
          <p:cNvSpPr>
            <a:spLocks noGrp="1"/>
          </p:cNvSpPr>
          <p:nvPr>
            <p:ph type="sldNum" sz="quarter" idx="12"/>
          </p:nvPr>
        </p:nvSpPr>
        <p:spPr>
          <a:xfrm>
            <a:off x="1437664" y="798973"/>
            <a:ext cx="811019" cy="503578"/>
          </a:xfrm>
        </p:spPr>
        <p:txBody>
          <a:bodyPr rtlCol="0"/>
          <a:lstStyle/>
          <a:p>
            <a:pPr rtl="0"/>
            <a:fld id="{6D22F896-40B5-4ADD-8801-0D06FADFA095}" type="slidenum">
              <a:rPr lang="pl-PL" noProof="0" smtClean="0"/>
              <a:t>‹#›</a:t>
            </a:fld>
            <a:endParaRPr lang="pl-PL" noProof="0"/>
          </a:p>
        </p:txBody>
      </p:sp>
      <p:cxnSp>
        <p:nvCxnSpPr>
          <p:cNvPr id="15" name="Łącznik prosty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p>
        </p:txBody>
      </p:sp>
      <p:sp>
        <p:nvSpPr>
          <p:cNvPr id="3" name="Tekst pionowy — symbol zastępczy 2"/>
          <p:cNvSpPr>
            <a:spLocks noGrp="1"/>
          </p:cNvSpPr>
          <p:nvPr>
            <p:ph type="body" orient="vert" idx="1"/>
          </p:nvPr>
        </p:nvSpPr>
        <p:spPr/>
        <p:txBody>
          <a:bodyPr vert="eaVert"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p:cNvSpPr>
            <a:spLocks noGrp="1"/>
          </p:cNvSpPr>
          <p:nvPr>
            <p:ph type="dt" sz="half" idx="10"/>
          </p:nvPr>
        </p:nvSpPr>
        <p:spPr/>
        <p:txBody>
          <a:bodyPr rtlCol="0"/>
          <a:lstStyle/>
          <a:p>
            <a:pPr rtl="0"/>
            <a:fld id="{55C0750F-661B-4FA6-8486-29194A1E0AEF}" type="datetime1">
              <a:rPr lang="pl-PL" noProof="0" smtClean="0"/>
              <a:t>05.02.2023</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26" name="Łącznik prosty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439111" y="798973"/>
            <a:ext cx="1615742" cy="4659889"/>
          </a:xfrm>
        </p:spPr>
        <p:txBody>
          <a:bodyPr vert="eaVert" rtlCol="0"/>
          <a:lstStyle>
            <a:lvl1pPr algn="l">
              <a:defRPr/>
            </a:lvl1pPr>
          </a:lstStyle>
          <a:p>
            <a:pPr rtl="0"/>
            <a:r>
              <a:rPr lang="pl-PL" noProof="0"/>
              <a:t>Kliknij, aby edytować styl</a:t>
            </a:r>
          </a:p>
        </p:txBody>
      </p:sp>
      <p:sp>
        <p:nvSpPr>
          <p:cNvPr id="3" name="Tekst pionowy — symbol zastępczy 2"/>
          <p:cNvSpPr>
            <a:spLocks noGrp="1"/>
          </p:cNvSpPr>
          <p:nvPr>
            <p:ph type="body" orient="vert" idx="1"/>
          </p:nvPr>
        </p:nvSpPr>
        <p:spPr>
          <a:xfrm>
            <a:off x="1444672" y="798973"/>
            <a:ext cx="7828830" cy="4659889"/>
          </a:xfrm>
        </p:spPr>
        <p:txBody>
          <a:bodyPr vert="eaVert"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p:cNvSpPr>
            <a:spLocks noGrp="1"/>
          </p:cNvSpPr>
          <p:nvPr>
            <p:ph type="dt" sz="half" idx="10"/>
          </p:nvPr>
        </p:nvSpPr>
        <p:spPr/>
        <p:txBody>
          <a:bodyPr rtlCol="0"/>
          <a:lstStyle/>
          <a:p>
            <a:pPr rtl="0"/>
            <a:fld id="{D04B56F6-6D50-4CCB-9FC3-02A2809B2070}" type="datetime1">
              <a:rPr lang="pl-PL" noProof="0" smtClean="0"/>
              <a:t>05.02.2023</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15" name="Łącznik prosty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p>
        </p:txBody>
      </p:sp>
      <p:sp>
        <p:nvSpPr>
          <p:cNvPr id="3" name="Zawartość — symbol zastępczy 2"/>
          <p:cNvSpPr>
            <a:spLocks noGrp="1"/>
          </p:cNvSpPr>
          <p:nvPr>
            <p:ph idx="1"/>
          </p:nvPr>
        </p:nvSpPr>
        <p:spPr/>
        <p:txBody>
          <a:bodyPr rtlCol="0" anchor="t"/>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p:cNvSpPr>
            <a:spLocks noGrp="1"/>
          </p:cNvSpPr>
          <p:nvPr>
            <p:ph type="dt" sz="half" idx="10"/>
          </p:nvPr>
        </p:nvSpPr>
        <p:spPr/>
        <p:txBody>
          <a:bodyPr rtlCol="0"/>
          <a:lstStyle/>
          <a:p>
            <a:pPr rtl="0"/>
            <a:fld id="{D2707393-1B8C-404A-9BA6-477D88B34565}" type="datetime1">
              <a:rPr lang="pl-PL" noProof="0" smtClean="0"/>
              <a:t>05.02.2023</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33" name="Łącznik prosty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454239" y="1756130"/>
            <a:ext cx="8643154" cy="1887950"/>
          </a:xfrm>
        </p:spPr>
        <p:txBody>
          <a:bodyPr rtlCol="0" anchor="b">
            <a:normAutofit/>
          </a:bodyPr>
          <a:lstStyle>
            <a:lvl1pPr algn="l">
              <a:defRPr sz="3600"/>
            </a:lvl1pPr>
          </a:lstStyle>
          <a:p>
            <a:pPr rtl="0"/>
            <a:r>
              <a:rPr lang="pl-PL" noProof="0"/>
              <a:t>Kliknij, aby edytować styl</a:t>
            </a:r>
          </a:p>
        </p:txBody>
      </p:sp>
      <p:sp>
        <p:nvSpPr>
          <p:cNvPr id="3" name="Tekst — symbol zastępczy 2"/>
          <p:cNvSpPr>
            <a:spLocks noGrp="1"/>
          </p:cNvSpPr>
          <p:nvPr>
            <p:ph type="body" idx="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dirty="0"/>
              <a:t>Kliknij, aby edytować style wzorca tekstu</a:t>
            </a:r>
          </a:p>
        </p:txBody>
      </p:sp>
      <p:sp>
        <p:nvSpPr>
          <p:cNvPr id="4" name="Data — symbol zastępczy 3"/>
          <p:cNvSpPr>
            <a:spLocks noGrp="1"/>
          </p:cNvSpPr>
          <p:nvPr>
            <p:ph type="dt" sz="half" idx="10"/>
          </p:nvPr>
        </p:nvSpPr>
        <p:spPr/>
        <p:txBody>
          <a:bodyPr rtlCol="0"/>
          <a:lstStyle/>
          <a:p>
            <a:pPr rtl="0"/>
            <a:fld id="{A4AC9E7A-68E2-4398-82E4-F824EAA3D8B0}" type="datetime1">
              <a:rPr lang="pl-PL" noProof="0" smtClean="0"/>
              <a:t>05.02.2023</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15" name="Łącznik prosty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49217" y="804889"/>
            <a:ext cx="9605635" cy="1059305"/>
          </a:xfrm>
        </p:spPr>
        <p:txBody>
          <a:bodyPr rtlCol="0"/>
          <a:lstStyle/>
          <a:p>
            <a:pPr rtl="0"/>
            <a:r>
              <a:rPr lang="pl-PL" noProof="0"/>
              <a:t>Kliknij, aby edytować styl</a:t>
            </a:r>
          </a:p>
        </p:txBody>
      </p:sp>
      <p:sp>
        <p:nvSpPr>
          <p:cNvPr id="3" name="Zawartość — symbol zastępczy 2"/>
          <p:cNvSpPr>
            <a:spLocks noGrp="1"/>
          </p:cNvSpPr>
          <p:nvPr>
            <p:ph sz="half" idx="1"/>
          </p:nvPr>
        </p:nvSpPr>
        <p:spPr>
          <a:xfrm>
            <a:off x="1447331" y="2010878"/>
            <a:ext cx="4645152" cy="3448595"/>
          </a:xfrm>
        </p:spPr>
        <p:txBody>
          <a:bodyPr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Zawartość — symbol zastępczy 3"/>
          <p:cNvSpPr>
            <a:spLocks noGrp="1"/>
          </p:cNvSpPr>
          <p:nvPr>
            <p:ph sz="half" idx="2"/>
          </p:nvPr>
        </p:nvSpPr>
        <p:spPr>
          <a:xfrm>
            <a:off x="6413771" y="2017343"/>
            <a:ext cx="4645152" cy="3441520"/>
          </a:xfrm>
        </p:spPr>
        <p:txBody>
          <a:bodyPr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5" name="Data — symbol zastępczy 4"/>
          <p:cNvSpPr>
            <a:spLocks noGrp="1"/>
          </p:cNvSpPr>
          <p:nvPr>
            <p:ph type="dt" sz="half" idx="10"/>
          </p:nvPr>
        </p:nvSpPr>
        <p:spPr/>
        <p:txBody>
          <a:bodyPr rtlCol="0"/>
          <a:lstStyle/>
          <a:p>
            <a:pPr rtl="0"/>
            <a:fld id="{4F6EB117-C7AE-4C78-A85A-4ACC974512B9}" type="datetime1">
              <a:rPr lang="pl-PL" noProof="0" smtClean="0"/>
              <a:t>05.02.2023</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35" name="Łącznik prosty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447191" y="804163"/>
            <a:ext cx="9607661" cy="1056319"/>
          </a:xfrm>
        </p:spPr>
        <p:txBody>
          <a:bodyPr rtlCol="0"/>
          <a:lstStyle/>
          <a:p>
            <a:pPr rtl="0"/>
            <a:r>
              <a:rPr lang="pl-PL" noProof="0"/>
              <a:t>Kliknij, aby edytować styl</a:t>
            </a:r>
          </a:p>
        </p:txBody>
      </p:sp>
      <p:sp>
        <p:nvSpPr>
          <p:cNvPr id="3" name="Tekst — symbol zastępczy 2"/>
          <p:cNvSpPr>
            <a:spLocks noGrp="1"/>
          </p:cNvSpPr>
          <p:nvPr>
            <p:ph type="body" idx="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4" name="Zawartość — symbol zastępczy 3"/>
          <p:cNvSpPr>
            <a:spLocks noGrp="1"/>
          </p:cNvSpPr>
          <p:nvPr>
            <p:ph sz="half" idx="2"/>
          </p:nvPr>
        </p:nvSpPr>
        <p:spPr>
          <a:xfrm>
            <a:off x="1447191" y="2824269"/>
            <a:ext cx="4645152" cy="2644457"/>
          </a:xfrm>
        </p:spPr>
        <p:txBody>
          <a:bodyPr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5" name="Tekst — symbol zastępczy 4"/>
          <p:cNvSpPr>
            <a:spLocks noGrp="1"/>
          </p:cNvSpPr>
          <p:nvPr>
            <p:ph type="body" sz="quarter" idx="3"/>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6" name="Zawartość — symbol zastępczy 5"/>
          <p:cNvSpPr>
            <a:spLocks noGrp="1"/>
          </p:cNvSpPr>
          <p:nvPr>
            <p:ph sz="quarter" idx="4"/>
          </p:nvPr>
        </p:nvSpPr>
        <p:spPr>
          <a:xfrm>
            <a:off x="6412362" y="2821491"/>
            <a:ext cx="4645152" cy="2637371"/>
          </a:xfrm>
        </p:spPr>
        <p:txBody>
          <a:bodyPr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7" name="Data — symbol zastępczy 6"/>
          <p:cNvSpPr>
            <a:spLocks noGrp="1"/>
          </p:cNvSpPr>
          <p:nvPr>
            <p:ph type="dt" sz="half" idx="10"/>
          </p:nvPr>
        </p:nvSpPr>
        <p:spPr/>
        <p:txBody>
          <a:bodyPr rtlCol="0"/>
          <a:lstStyle/>
          <a:p>
            <a:pPr rtl="0"/>
            <a:fld id="{152EE086-5D53-46DA-8FB7-65F23BA59332}" type="datetime1">
              <a:rPr lang="pl-PL" noProof="0" smtClean="0"/>
              <a:t>05.02.2023</a:t>
            </a:fld>
            <a:endParaRPr lang="pl-PL" noProof="0"/>
          </a:p>
        </p:txBody>
      </p:sp>
      <p:sp>
        <p:nvSpPr>
          <p:cNvPr id="8" name="Stopka — symbol zastępczy 7"/>
          <p:cNvSpPr>
            <a:spLocks noGrp="1"/>
          </p:cNvSpPr>
          <p:nvPr>
            <p:ph type="ftr" sz="quarter" idx="11"/>
          </p:nvPr>
        </p:nvSpPr>
        <p:spPr/>
        <p:txBody>
          <a:bodyPr rtlCol="0"/>
          <a:lstStyle/>
          <a:p>
            <a:pPr rtl="0"/>
            <a:endParaRPr lang="pl-PL" noProof="0"/>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29" name="Łącznik prosty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p>
        </p:txBody>
      </p:sp>
      <p:sp>
        <p:nvSpPr>
          <p:cNvPr id="3" name="Data — symbol zastępczy 2"/>
          <p:cNvSpPr>
            <a:spLocks noGrp="1"/>
          </p:cNvSpPr>
          <p:nvPr>
            <p:ph type="dt" sz="half" idx="10"/>
          </p:nvPr>
        </p:nvSpPr>
        <p:spPr/>
        <p:txBody>
          <a:bodyPr rtlCol="0"/>
          <a:lstStyle/>
          <a:p>
            <a:pPr rtl="0"/>
            <a:fld id="{E5BE1396-CE91-49C8-A01D-035B821C27F1}" type="datetime1">
              <a:rPr lang="pl-PL" noProof="0" smtClean="0"/>
              <a:t>05.02.2023</a:t>
            </a:fld>
            <a:endParaRPr lang="pl-PL" noProof="0"/>
          </a:p>
        </p:txBody>
      </p:sp>
      <p:sp>
        <p:nvSpPr>
          <p:cNvPr id="4" name="Stopka — symbol zastępczy 3"/>
          <p:cNvSpPr>
            <a:spLocks noGrp="1"/>
          </p:cNvSpPr>
          <p:nvPr>
            <p:ph type="ftr" sz="quarter" idx="11"/>
          </p:nvPr>
        </p:nvSpPr>
        <p:spPr/>
        <p:txBody>
          <a:bodyPr rtlCol="0"/>
          <a:lstStyle/>
          <a:p>
            <a:pPr rtl="0"/>
            <a:endParaRPr lang="pl-PL" noProof="0"/>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25" name="Łącznik prosty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DC15AC9B-D1DB-44F3-A253-E53ED0EA09B8}" type="datetime1">
              <a:rPr lang="pl-PL" noProof="0" smtClean="0"/>
              <a:t>05.02.2023</a:t>
            </a:fld>
            <a:endParaRPr lang="pl-PL" noProof="0"/>
          </a:p>
        </p:txBody>
      </p:sp>
      <p:sp>
        <p:nvSpPr>
          <p:cNvPr id="3" name="Stopka — symbol zastępczy 2"/>
          <p:cNvSpPr>
            <a:spLocks noGrp="1"/>
          </p:cNvSpPr>
          <p:nvPr>
            <p:ph type="ftr" sz="quarter" idx="11"/>
          </p:nvPr>
        </p:nvSpPr>
        <p:spPr/>
        <p:txBody>
          <a:bodyPr rtlCol="0"/>
          <a:lstStyle/>
          <a:p>
            <a:pPr rtl="0"/>
            <a:endParaRPr lang="pl-PL" noProof="0"/>
          </a:p>
        </p:txBody>
      </p:sp>
      <p:sp>
        <p:nvSpPr>
          <p:cNvPr id="4" name="Numer slajdu — symbol zastępczy 3"/>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444671" y="798973"/>
            <a:ext cx="3273099" cy="2247117"/>
          </a:xfrm>
        </p:spPr>
        <p:txBody>
          <a:bodyPr rtlCol="0" anchor="b">
            <a:normAutofit/>
          </a:bodyPr>
          <a:lstStyle>
            <a:lvl1pPr algn="l">
              <a:defRPr sz="2400"/>
            </a:lvl1pPr>
          </a:lstStyle>
          <a:p>
            <a:pPr rtl="0"/>
            <a:r>
              <a:rPr lang="pl-PL" noProof="0"/>
              <a:t>Kliknij, aby edytować styl</a:t>
            </a:r>
          </a:p>
        </p:txBody>
      </p:sp>
      <p:sp>
        <p:nvSpPr>
          <p:cNvPr id="3" name="Zawartość — symbol zastępczy 2"/>
          <p:cNvSpPr>
            <a:spLocks noGrp="1"/>
          </p:cNvSpPr>
          <p:nvPr>
            <p:ph idx="1"/>
          </p:nvPr>
        </p:nvSpPr>
        <p:spPr>
          <a:xfrm>
            <a:off x="5043714" y="798974"/>
            <a:ext cx="6012470" cy="4658826"/>
          </a:xfrm>
        </p:spPr>
        <p:txBody>
          <a:bodyPr rtlCol="0" anchor="ctr"/>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Tekst — symbol zastępczy 3"/>
          <p:cNvSpPr>
            <a:spLocks noGrp="1"/>
          </p:cNvSpPr>
          <p:nvPr>
            <p:ph type="body" sz="half" idx="2"/>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dirty="0"/>
              <a:t>Kliknij, aby edytować style wzorca tekstu</a:t>
            </a:r>
          </a:p>
        </p:txBody>
      </p:sp>
      <p:sp>
        <p:nvSpPr>
          <p:cNvPr id="5" name="Data — symbol zastępczy 4"/>
          <p:cNvSpPr>
            <a:spLocks noGrp="1"/>
          </p:cNvSpPr>
          <p:nvPr>
            <p:ph type="dt" sz="half" idx="10"/>
          </p:nvPr>
        </p:nvSpPr>
        <p:spPr/>
        <p:txBody>
          <a:bodyPr rtlCol="0"/>
          <a:lstStyle/>
          <a:p>
            <a:pPr rtl="0"/>
            <a:fld id="{3B93FA41-4F51-4960-ACCC-007B44724EF2}" type="datetime1">
              <a:rPr lang="pl-PL" noProof="0" smtClean="0"/>
              <a:t>05.02.2023</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17" name="Łącznik prosty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upa 7"/>
          <p:cNvGrpSpPr/>
          <p:nvPr/>
        </p:nvGrpSpPr>
        <p:grpSpPr>
          <a:xfrm>
            <a:off x="7477387" y="482170"/>
            <a:ext cx="4074533" cy="5149101"/>
            <a:chOff x="7477387" y="482170"/>
            <a:chExt cx="4074533" cy="5149101"/>
          </a:xfrm>
        </p:grpSpPr>
        <p:sp>
          <p:nvSpPr>
            <p:cNvPr id="18" name="Prostokąt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Prostokąt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ytuł 1"/>
          <p:cNvSpPr>
            <a:spLocks noGrp="1"/>
          </p:cNvSpPr>
          <p:nvPr>
            <p:ph type="title"/>
          </p:nvPr>
        </p:nvSpPr>
        <p:spPr>
          <a:xfrm>
            <a:off x="1451206" y="1129513"/>
            <a:ext cx="5532328" cy="1830584"/>
          </a:xfrm>
        </p:spPr>
        <p:txBody>
          <a:bodyPr rtlCol="0" anchor="b">
            <a:normAutofit/>
          </a:bodyPr>
          <a:lstStyle>
            <a:lvl1pPr>
              <a:defRPr sz="3200"/>
            </a:lvl1pPr>
          </a:lstStyle>
          <a:p>
            <a:pPr rtl="0"/>
            <a:r>
              <a:rPr lang="pl-PL" noProof="0"/>
              <a:t>Kliknij, aby edytować styl</a:t>
            </a:r>
          </a:p>
        </p:txBody>
      </p:sp>
      <p:sp>
        <p:nvSpPr>
          <p:cNvPr id="3" name="Obraz — symbol zastępczy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4" name="Tekst — symbol zastępczy 3"/>
          <p:cNvSpPr>
            <a:spLocks noGrp="1"/>
          </p:cNvSpPr>
          <p:nvPr>
            <p:ph type="body" sz="half" idx="2"/>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dirty="0"/>
              <a:t>Kliknij, aby edytować style wzorca tekstu</a:t>
            </a:r>
          </a:p>
        </p:txBody>
      </p:sp>
      <p:sp>
        <p:nvSpPr>
          <p:cNvPr id="5" name="Data — symbol zastępczy 4"/>
          <p:cNvSpPr>
            <a:spLocks noGrp="1"/>
          </p:cNvSpPr>
          <p:nvPr>
            <p:ph type="dt" sz="half" idx="10"/>
          </p:nvPr>
        </p:nvSpPr>
        <p:spPr>
          <a:xfrm>
            <a:off x="1447382" y="5469856"/>
            <a:ext cx="5527351" cy="320123"/>
          </a:xfrm>
        </p:spPr>
        <p:txBody>
          <a:bodyPr rtlCol="0"/>
          <a:lstStyle>
            <a:lvl1pPr algn="l">
              <a:defRPr/>
            </a:lvl1pPr>
          </a:lstStyle>
          <a:p>
            <a:pPr rtl="0"/>
            <a:fld id="{D0FFD583-236B-4033-B4FB-FCEF56B83DC6}" type="datetime1">
              <a:rPr lang="pl-PL" noProof="0" smtClean="0"/>
              <a:t>05.02.2023</a:t>
            </a:fld>
            <a:endParaRPr lang="pl-PL" noProof="0"/>
          </a:p>
        </p:txBody>
      </p:sp>
      <p:sp>
        <p:nvSpPr>
          <p:cNvPr id="6" name="Stopka — symbol zastępczy 5"/>
          <p:cNvSpPr>
            <a:spLocks noGrp="1"/>
          </p:cNvSpPr>
          <p:nvPr>
            <p:ph type="ftr" sz="quarter" idx="11"/>
          </p:nvPr>
        </p:nvSpPr>
        <p:spPr>
          <a:xfrm>
            <a:off x="1447382" y="318640"/>
            <a:ext cx="5541004" cy="320931"/>
          </a:xfrm>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D22F896-40B5-4ADD-8801-0D06FADFA095}" type="slidenum">
              <a:rPr lang="pl-PL" noProof="0" smtClean="0"/>
              <a:t>‹#›</a:t>
            </a:fld>
            <a:endParaRPr lang="pl-PL" noProof="0"/>
          </a:p>
        </p:txBody>
      </p:sp>
      <p:cxnSp>
        <p:nvCxnSpPr>
          <p:cNvPr id="31" name="Łącznik prosty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Prostokąt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Obraz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ytuł — symbol zastępczy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pl-PL" noProof="0"/>
              <a:t>Kliknij, aby edytować styl</a:t>
            </a:r>
          </a:p>
        </p:txBody>
      </p:sp>
      <p:sp>
        <p:nvSpPr>
          <p:cNvPr id="3" name="Tekst — symbol zastępczy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52DF4545-6353-47E1-9653-E7A68AF0D98A}" type="datetime1">
              <a:rPr lang="pl-PL" noProof="0" smtClean="0"/>
              <a:t>05.02.2023</a:t>
            </a:fld>
            <a:endParaRPr lang="pl-PL" noProof="0"/>
          </a:p>
        </p:txBody>
      </p:sp>
      <p:sp>
        <p:nvSpPr>
          <p:cNvPr id="5" name="Stopka — symbol zastępczy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pl-PL" noProof="0"/>
          </a:p>
        </p:txBody>
      </p:sp>
      <p:sp>
        <p:nvSpPr>
          <p:cNvPr id="6" name="Numer slajdu — symbol zastępczy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pl-PL" noProof="0" smtClean="0"/>
              <a:pPr/>
              <a:t>‹#›</a:t>
            </a:fld>
            <a:endParaRPr lang="pl-PL" noProof="0"/>
          </a:p>
        </p:txBody>
      </p:sp>
      <p:cxnSp>
        <p:nvCxnSpPr>
          <p:cNvPr id="10" name="Łącznik prosty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aktycznafizjoterapia.pl/artykul/program-rehabilitacji-w-stwardnieniu-rozsianym" TargetMode="External"/><Relationship Id="rId3" Type="http://schemas.openxmlformats.org/officeDocument/2006/relationships/hyperlink" Target="https://www.google.com/url?sa=i&amp;url=https%3A%2F%2Fen.wikipedia.org%2Fwiki%2FCardiac_muscle&amp;psig=AOvVaw1xtixw3EhQjk3ChcUyUaYm&amp;ust=1673699500351000&amp;source=images&amp;cd=vfe&amp;ved=0CBEQjhxqFwoTCKjlztPGxPwCFQAAAAAdAAAAABAE" TargetMode="External"/><Relationship Id="rId7" Type="http://schemas.openxmlformats.org/officeDocument/2006/relationships/hyperlink" Target="https://journals.viamedica.pl/polski_przeglad_neurologiczny/article/viewFile/36912/26420" TargetMode="External"/><Relationship Id="rId2" Type="http://schemas.openxmlformats.org/officeDocument/2006/relationships/hyperlink" Target="https://www.google.com/url?sa=i&amp;url=https%3A%2F%2Fwww.visiblebody.com%2Flearn%2Fmuscular%2Fglossary&amp;psig=AOvVaw1j_V71Qjoqh3W3JK4sFsMp&amp;ust=1673699984906000&amp;source=images&amp;cd=vfe&amp;ved=0CBEQjhxqFwoTCIi147rIxPwCFQAAAAAdAAAAABAO" TargetMode="External"/><Relationship Id="rId1" Type="http://schemas.openxmlformats.org/officeDocument/2006/relationships/slideLayout" Target="../slideLayouts/slideLayout2.xml"/><Relationship Id="rId6" Type="http://schemas.openxmlformats.org/officeDocument/2006/relationships/hyperlink" Target="https://www.google.com/url?sa=i&amp;url=https%3A%2F%2Fpl.dreamstime.com%2Fmi%25C4%2599sie%25C5%2584-szkieletowy-cz%25C5%2582owieka-pod-mikroskopem-ludzkich-kom%25C3%25B3rek-mi%25C4%2599%25C5%259Bni-szkieletowych-image219719316&amp;psig=AOvVaw1S2bHJF8Lv-IwSuAclHQ5P&amp;ust=1673699213224000&amp;source=images&amp;cd=vfe&amp;ved=0CBEQjhxqFwoTCNjt6srFxPwCFQAAAAAdAAAAABAJ" TargetMode="External"/><Relationship Id="rId5" Type="http://schemas.openxmlformats.org/officeDocument/2006/relationships/hyperlink" Target="https://fizjoplaner.pl/masaz-sportowy.html" TargetMode="External"/><Relationship Id="rId4" Type="http://schemas.openxmlformats.org/officeDocument/2006/relationships/hyperlink" Target="https://www.google.com/url?sa=i&amp;url=https%3A%2F%2Fwww.britannica.com%2Fscience%2Fcardiac-muscle&amp;psig=AOvVaw1xtixw3EhQjk3ChcUyUaYm&amp;ust=1673699500351000&amp;source=images&amp;cd=vfe&amp;ved=0CBEQjhxqFwoTCKjlztPGxPwCFQAAAAAdAAAAABAJ"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130232" y="931694"/>
            <a:ext cx="8637073" cy="2541431"/>
          </a:xfrm>
        </p:spPr>
        <p:txBody>
          <a:bodyPr rtlCol="0"/>
          <a:lstStyle/>
          <a:p>
            <a:r>
              <a:rPr lang="pl-PL" dirty="0" err="1"/>
              <a:t>Musculoskeletal</a:t>
            </a:r>
            <a:r>
              <a:rPr lang="pl-PL" dirty="0"/>
              <a:t> system</a:t>
            </a:r>
          </a:p>
        </p:txBody>
      </p:sp>
      <p:sp>
        <p:nvSpPr>
          <p:cNvPr id="3" name="Podtytuł 2"/>
          <p:cNvSpPr>
            <a:spLocks noGrp="1"/>
          </p:cNvSpPr>
          <p:nvPr>
            <p:ph type="subTitle" idx="1"/>
          </p:nvPr>
        </p:nvSpPr>
        <p:spPr>
          <a:xfrm>
            <a:off x="2417780" y="3531204"/>
            <a:ext cx="8637072" cy="1833695"/>
          </a:xfrm>
        </p:spPr>
        <p:txBody>
          <a:bodyPr vert="horz" lIns="91440" tIns="91440" rIns="91440" bIns="91440" rtlCol="0" anchor="t">
            <a:normAutofit/>
          </a:bodyPr>
          <a:lstStyle/>
          <a:p>
            <a:r>
              <a:rPr lang="pl-PL" dirty="0"/>
              <a:t>Natalia </a:t>
            </a:r>
            <a:r>
              <a:rPr lang="pl-PL" dirty="0" err="1"/>
              <a:t>Pitura</a:t>
            </a:r>
            <a:r>
              <a:rPr lang="pl-PL" dirty="0"/>
              <a:t> </a:t>
            </a:r>
          </a:p>
          <a:p>
            <a:r>
              <a:rPr lang="pl-PL" dirty="0"/>
              <a:t>Iii r fizjoterapia </a:t>
            </a:r>
            <a:r>
              <a:rPr lang="pl-PL" dirty="0" err="1"/>
              <a:t>jmgr</a:t>
            </a:r>
            <a:r>
              <a:rPr lang="pl-PL" dirty="0"/>
              <a:t>  stacjonarne</a:t>
            </a:r>
          </a:p>
          <a:p>
            <a:r>
              <a:rPr lang="pl-PL" dirty="0"/>
              <a:t>17.12.2022 rok akademicki 2022/23 </a:t>
            </a:r>
            <a:r>
              <a:rPr lang="pl-PL" dirty="0" err="1"/>
              <a:t>sem</a:t>
            </a:r>
            <a:r>
              <a:rPr lang="pl-PL" dirty="0"/>
              <a:t>. zimowy</a:t>
            </a:r>
          </a:p>
        </p:txBody>
      </p:sp>
      <p:pic>
        <p:nvPicPr>
          <p:cNvPr id="5" name="Obraz 5">
            <a:extLst>
              <a:ext uri="{FF2B5EF4-FFF2-40B4-BE49-F238E27FC236}">
                <a16:creationId xmlns:a16="http://schemas.microsoft.com/office/drawing/2014/main" id="{A65B5C32-17E6-0C2E-C27D-3DDA1EF8502F}"/>
              </a:ext>
            </a:extLst>
          </p:cNvPr>
          <p:cNvPicPr>
            <a:picLocks noChangeAspect="1"/>
          </p:cNvPicPr>
          <p:nvPr/>
        </p:nvPicPr>
        <p:blipFill>
          <a:blip r:embed="rId3"/>
          <a:stretch>
            <a:fillRect/>
          </a:stretch>
        </p:blipFill>
        <p:spPr>
          <a:xfrm>
            <a:off x="9823214" y="-2823"/>
            <a:ext cx="2366904" cy="2366904"/>
          </a:xfrm>
          <a:prstGeom prst="rect">
            <a:avLst/>
          </a:prstGeom>
        </p:spPr>
      </p:pic>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06348F-2680-64B3-C3A1-2C1B39AD3136}"/>
              </a:ext>
            </a:extLst>
          </p:cNvPr>
          <p:cNvSpPr>
            <a:spLocks noGrp="1"/>
          </p:cNvSpPr>
          <p:nvPr>
            <p:ph type="title"/>
          </p:nvPr>
        </p:nvSpPr>
        <p:spPr/>
        <p:txBody>
          <a:bodyPr/>
          <a:lstStyle/>
          <a:p>
            <a:r>
              <a:rPr lang="pl-PL" dirty="0" err="1"/>
              <a:t>Muscle</a:t>
            </a:r>
            <a:r>
              <a:rPr lang="pl-PL" dirty="0"/>
              <a:t> </a:t>
            </a:r>
            <a:r>
              <a:rPr lang="pl-PL" dirty="0" err="1"/>
              <a:t>Function</a:t>
            </a:r>
          </a:p>
        </p:txBody>
      </p:sp>
      <p:pic>
        <p:nvPicPr>
          <p:cNvPr id="5" name="Obraz 5" descr="Obraz zawierający brązowy, opalenizna&#10;&#10;Opis wygenerowany automatycznie">
            <a:extLst>
              <a:ext uri="{FF2B5EF4-FFF2-40B4-BE49-F238E27FC236}">
                <a16:creationId xmlns:a16="http://schemas.microsoft.com/office/drawing/2014/main" id="{8856F762-C5FE-59D2-0440-AC95C26FD116}"/>
              </a:ext>
            </a:extLst>
          </p:cNvPr>
          <p:cNvPicPr>
            <a:picLocks noGrp="1" noChangeAspect="1"/>
          </p:cNvPicPr>
          <p:nvPr>
            <p:ph idx="1"/>
          </p:nvPr>
        </p:nvPicPr>
        <p:blipFill rotWithShape="1">
          <a:blip r:embed="rId2"/>
          <a:stretch/>
        </p:blipFill>
        <p:spPr>
          <a:xfrm>
            <a:off x="7577208" y="-6619"/>
            <a:ext cx="3203256" cy="6111425"/>
          </a:xfrm>
        </p:spPr>
      </p:pic>
      <p:sp>
        <p:nvSpPr>
          <p:cNvPr id="3" name="Symbol zastępczy zawartości 2">
            <a:extLst>
              <a:ext uri="{FF2B5EF4-FFF2-40B4-BE49-F238E27FC236}">
                <a16:creationId xmlns:a16="http://schemas.microsoft.com/office/drawing/2014/main" id="{1EAC3898-3BF6-A9CF-47AA-282EA74136B0}"/>
              </a:ext>
            </a:extLst>
          </p:cNvPr>
          <p:cNvSpPr>
            <a:spLocks noGrp="1"/>
          </p:cNvSpPr>
          <p:nvPr>
            <p:ph type="body" sz="half" idx="2"/>
          </p:nvPr>
        </p:nvSpPr>
        <p:spPr/>
        <p:txBody>
          <a:bodyPr/>
          <a:lstStyle/>
          <a:p>
            <a:pPr marL="0" indent="0">
              <a:buNone/>
            </a:pPr>
            <a:r>
              <a:rPr lang="pl-PL" dirty="0">
                <a:ea typeface="+mn-lt"/>
                <a:cs typeface="+mn-lt"/>
              </a:rPr>
              <a:t>Works with </a:t>
            </a:r>
            <a:r>
              <a:rPr lang="pl-PL" dirty="0" err="1">
                <a:ea typeface="+mn-lt"/>
                <a:cs typeface="+mn-lt"/>
              </a:rPr>
              <a:t>skeletal</a:t>
            </a:r>
            <a:r>
              <a:rPr lang="pl-PL" dirty="0">
                <a:ea typeface="+mn-lt"/>
                <a:cs typeface="+mn-lt"/>
              </a:rPr>
              <a:t> system to </a:t>
            </a:r>
            <a:r>
              <a:rPr lang="pl-PL" dirty="0" err="1">
                <a:ea typeface="+mn-lt"/>
                <a:cs typeface="+mn-lt"/>
              </a:rPr>
              <a:t>produce</a:t>
            </a:r>
            <a:r>
              <a:rPr lang="pl-PL" dirty="0">
                <a:ea typeface="+mn-lt"/>
                <a:cs typeface="+mn-lt"/>
              </a:rPr>
              <a:t> </a:t>
            </a:r>
            <a:r>
              <a:rPr lang="pl-PL" dirty="0" err="1">
                <a:ea typeface="+mn-lt"/>
                <a:cs typeface="+mn-lt"/>
              </a:rPr>
              <a:t>voluntary</a:t>
            </a:r>
            <a:r>
              <a:rPr lang="pl-PL" dirty="0">
                <a:ea typeface="+mn-lt"/>
                <a:cs typeface="+mn-lt"/>
              </a:rPr>
              <a:t> </a:t>
            </a:r>
            <a:r>
              <a:rPr lang="pl-PL" dirty="0" err="1">
                <a:ea typeface="+mn-lt"/>
                <a:cs typeface="+mn-lt"/>
              </a:rPr>
              <a:t>movement</a:t>
            </a:r>
            <a:r>
              <a:rPr lang="pl-PL" dirty="0">
                <a:ea typeface="+mn-lt"/>
                <a:cs typeface="+mn-lt"/>
              </a:rPr>
              <a:t>; </a:t>
            </a:r>
            <a:r>
              <a:rPr lang="pl-PL" dirty="0" err="1">
                <a:ea typeface="+mn-lt"/>
                <a:cs typeface="+mn-lt"/>
              </a:rPr>
              <a:t>helps</a:t>
            </a:r>
            <a:r>
              <a:rPr lang="pl-PL" dirty="0">
                <a:ea typeface="+mn-lt"/>
                <a:cs typeface="+mn-lt"/>
              </a:rPr>
              <a:t> to </a:t>
            </a:r>
            <a:r>
              <a:rPr lang="pl-PL" dirty="0" err="1">
                <a:ea typeface="+mn-lt"/>
                <a:cs typeface="+mn-lt"/>
              </a:rPr>
              <a:t>circulate</a:t>
            </a:r>
            <a:r>
              <a:rPr lang="pl-PL" dirty="0">
                <a:ea typeface="+mn-lt"/>
                <a:cs typeface="+mn-lt"/>
              </a:rPr>
              <a:t> </a:t>
            </a:r>
            <a:r>
              <a:rPr lang="pl-PL" dirty="0" err="1">
                <a:ea typeface="+mn-lt"/>
                <a:cs typeface="+mn-lt"/>
              </a:rPr>
              <a:t>blood</a:t>
            </a:r>
            <a:r>
              <a:rPr lang="pl-PL" dirty="0">
                <a:ea typeface="+mn-lt"/>
                <a:cs typeface="+mn-lt"/>
              </a:rPr>
              <a:t> and </a:t>
            </a:r>
            <a:r>
              <a:rPr lang="pl-PL" dirty="0" err="1">
                <a:ea typeface="+mn-lt"/>
                <a:cs typeface="+mn-lt"/>
              </a:rPr>
              <a:t>move</a:t>
            </a:r>
            <a:r>
              <a:rPr lang="pl-PL" dirty="0">
                <a:ea typeface="+mn-lt"/>
                <a:cs typeface="+mn-lt"/>
              </a:rPr>
              <a:t> food </a:t>
            </a:r>
            <a:r>
              <a:rPr lang="pl-PL" dirty="0" err="1">
                <a:ea typeface="+mn-lt"/>
                <a:cs typeface="+mn-lt"/>
              </a:rPr>
              <a:t>through</a:t>
            </a:r>
            <a:r>
              <a:rPr lang="pl-PL" dirty="0">
                <a:ea typeface="+mn-lt"/>
                <a:cs typeface="+mn-lt"/>
              </a:rPr>
              <a:t> the </a:t>
            </a:r>
            <a:r>
              <a:rPr lang="pl-PL" dirty="0" err="1">
                <a:ea typeface="+mn-lt"/>
                <a:cs typeface="+mn-lt"/>
              </a:rPr>
              <a:t>digestive</a:t>
            </a:r>
            <a:r>
              <a:rPr lang="pl-PL" dirty="0">
                <a:ea typeface="+mn-lt"/>
                <a:cs typeface="+mn-lt"/>
              </a:rPr>
              <a:t> system.</a:t>
            </a:r>
            <a:endParaRPr lang="pl-PL" dirty="0"/>
          </a:p>
          <a:p>
            <a:endParaRPr lang="pl-PL" dirty="0"/>
          </a:p>
        </p:txBody>
      </p:sp>
    </p:spTree>
    <p:extLst>
      <p:ext uri="{BB962C8B-B14F-4D97-AF65-F5344CB8AC3E}">
        <p14:creationId xmlns:p14="http://schemas.microsoft.com/office/powerpoint/2010/main" val="253311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308B8-66E3-7E7E-56EE-9424A0FFCE1A}"/>
              </a:ext>
            </a:extLst>
          </p:cNvPr>
          <p:cNvSpPr>
            <a:spLocks noGrp="1"/>
          </p:cNvSpPr>
          <p:nvPr>
            <p:ph type="title"/>
          </p:nvPr>
        </p:nvSpPr>
        <p:spPr/>
        <p:txBody>
          <a:bodyPr/>
          <a:lstStyle/>
          <a:p>
            <a:r>
              <a:rPr lang="en" dirty="0">
                <a:ea typeface="+mj-lt"/>
                <a:cs typeface="+mj-lt"/>
              </a:rPr>
              <a:t>The effect of Multiple sclerosis on the muscular system</a:t>
            </a:r>
            <a:endParaRPr lang="pl-PL" dirty="0"/>
          </a:p>
        </p:txBody>
      </p:sp>
      <p:sp>
        <p:nvSpPr>
          <p:cNvPr id="3" name="Symbol zastępczy zawartości 2">
            <a:extLst>
              <a:ext uri="{FF2B5EF4-FFF2-40B4-BE49-F238E27FC236}">
                <a16:creationId xmlns:a16="http://schemas.microsoft.com/office/drawing/2014/main" id="{C62612F2-9A1A-1A23-5B2A-4478ADB84D71}"/>
              </a:ext>
            </a:extLst>
          </p:cNvPr>
          <p:cNvSpPr>
            <a:spLocks noGrp="1"/>
          </p:cNvSpPr>
          <p:nvPr>
            <p:ph idx="1"/>
          </p:nvPr>
        </p:nvSpPr>
        <p:spPr/>
        <p:txBody>
          <a:bodyPr/>
          <a:lstStyle/>
          <a:p>
            <a:pPr marL="0" indent="0">
              <a:buNone/>
            </a:pPr>
            <a:r>
              <a:rPr lang="en" dirty="0">
                <a:ea typeface="+mn-lt"/>
                <a:cs typeface="+mn-lt"/>
              </a:rPr>
              <a:t>Patients with multiple sclerosis, due to demyelinating changes within practically the entire CNS, have problems with paresis that impairs independent movement, sensory disturbances, tremor, spasticity, pain, and balance disorders. Of these symptoms, the most significant impacts on quality of life are impaired independent movement, pain, and spasticity.</a:t>
            </a:r>
            <a:endParaRPr lang="pl-PL" dirty="0"/>
          </a:p>
        </p:txBody>
      </p:sp>
    </p:spTree>
    <p:extLst>
      <p:ext uri="{BB962C8B-B14F-4D97-AF65-F5344CB8AC3E}">
        <p14:creationId xmlns:p14="http://schemas.microsoft.com/office/powerpoint/2010/main" val="231975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2D7470-2383-D151-C0FD-2946B2D991CC}"/>
              </a:ext>
            </a:extLst>
          </p:cNvPr>
          <p:cNvSpPr>
            <a:spLocks noGrp="1"/>
          </p:cNvSpPr>
          <p:nvPr>
            <p:ph type="title"/>
          </p:nvPr>
        </p:nvSpPr>
        <p:spPr/>
        <p:txBody>
          <a:bodyPr/>
          <a:lstStyle/>
          <a:p>
            <a:pPr algn="ctr"/>
            <a:r>
              <a:rPr lang="pl-PL" dirty="0" err="1"/>
              <a:t>Rehabilitation</a:t>
            </a:r>
            <a:r>
              <a:rPr lang="pl-PL" dirty="0"/>
              <a:t> in SM</a:t>
            </a:r>
          </a:p>
        </p:txBody>
      </p:sp>
      <p:sp>
        <p:nvSpPr>
          <p:cNvPr id="3" name="Symbol zastępczy zawartości 2">
            <a:extLst>
              <a:ext uri="{FF2B5EF4-FFF2-40B4-BE49-F238E27FC236}">
                <a16:creationId xmlns:a16="http://schemas.microsoft.com/office/drawing/2014/main" id="{0EE70777-01B1-C529-1D87-BA1662D101BA}"/>
              </a:ext>
            </a:extLst>
          </p:cNvPr>
          <p:cNvSpPr>
            <a:spLocks noGrp="1"/>
          </p:cNvSpPr>
          <p:nvPr>
            <p:ph idx="1"/>
          </p:nvPr>
        </p:nvSpPr>
        <p:spPr/>
        <p:txBody>
          <a:bodyPr/>
          <a:lstStyle/>
          <a:p>
            <a:pPr marL="0" indent="0">
              <a:buNone/>
            </a:pPr>
            <a:r>
              <a:rPr lang="en" dirty="0">
                <a:ea typeface="+mn-lt"/>
                <a:cs typeface="+mn-lt"/>
              </a:rPr>
              <a:t>Rehabilitation in SM must be based mainly on working with the musculoskeletal system.</a:t>
            </a:r>
            <a:endParaRPr lang="pl-PL" dirty="0">
              <a:ea typeface="+mn-lt"/>
              <a:cs typeface="+mn-lt"/>
            </a:endParaRPr>
          </a:p>
          <a:p>
            <a:pPr marL="0" indent="0">
              <a:buNone/>
            </a:pPr>
            <a:r>
              <a:rPr lang="en" dirty="0">
                <a:ea typeface="+mn-lt"/>
                <a:cs typeface="+mn-lt"/>
              </a:rPr>
              <a:t>The rehabilitation program for patients with MS can be divided into:
-neuromuscular re-education,
-gait reeducation,
-hand function re-education,</a:t>
            </a:r>
            <a:endParaRPr lang="pl-PL"/>
          </a:p>
        </p:txBody>
      </p:sp>
    </p:spTree>
    <p:extLst>
      <p:ext uri="{BB962C8B-B14F-4D97-AF65-F5344CB8AC3E}">
        <p14:creationId xmlns:p14="http://schemas.microsoft.com/office/powerpoint/2010/main" val="243249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B639A1-156D-EC9A-C09D-29A5CA0F3AD6}"/>
              </a:ext>
            </a:extLst>
          </p:cNvPr>
          <p:cNvSpPr>
            <a:spLocks noGrp="1"/>
          </p:cNvSpPr>
          <p:nvPr>
            <p:ph type="title"/>
          </p:nvPr>
        </p:nvSpPr>
        <p:spPr/>
        <p:txBody>
          <a:bodyPr/>
          <a:lstStyle/>
          <a:p>
            <a:pPr algn="ctr"/>
            <a:r>
              <a:rPr lang="pl-PL" dirty="0" err="1"/>
              <a:t>BIBliography</a:t>
            </a:r>
          </a:p>
        </p:txBody>
      </p:sp>
      <p:sp>
        <p:nvSpPr>
          <p:cNvPr id="3" name="Symbol zastępczy zawartości 2">
            <a:extLst>
              <a:ext uri="{FF2B5EF4-FFF2-40B4-BE49-F238E27FC236}">
                <a16:creationId xmlns:a16="http://schemas.microsoft.com/office/drawing/2014/main" id="{4841EEBB-FD12-B7B9-E77E-55E5AFE45E7C}"/>
              </a:ext>
            </a:extLst>
          </p:cNvPr>
          <p:cNvSpPr>
            <a:spLocks noGrp="1"/>
          </p:cNvSpPr>
          <p:nvPr>
            <p:ph idx="1"/>
          </p:nvPr>
        </p:nvSpPr>
        <p:spPr/>
        <p:txBody>
          <a:bodyPr>
            <a:normAutofit fontScale="92500" lnSpcReduction="10000"/>
          </a:bodyPr>
          <a:lstStyle/>
          <a:p>
            <a:r>
              <a:rPr lang="pl-PL" dirty="0">
                <a:ea typeface="+mn-lt"/>
                <a:cs typeface="+mn-lt"/>
                <a:hlinkClick r:id="rId2"/>
              </a:rPr>
              <a:t>Glossary of the Muscular System | Learn Muscular Anatomy</a:t>
            </a:r>
          </a:p>
          <a:p>
            <a:r>
              <a:rPr lang="pl-PL" dirty="0">
                <a:ea typeface="+mn-lt"/>
                <a:cs typeface="+mn-lt"/>
                <a:hlinkClick r:id="rId3"/>
              </a:rPr>
              <a:t>Cardiac muscle - Wikipedia</a:t>
            </a:r>
          </a:p>
          <a:p>
            <a:r>
              <a:rPr lang="pl-PL" dirty="0">
                <a:ea typeface="+mn-lt"/>
                <a:cs typeface="+mn-lt"/>
                <a:hlinkClick r:id="rId4"/>
              </a:rPr>
              <a:t>Cardiac muscle | Definition, Function, &amp; Structure | Britannica</a:t>
            </a:r>
            <a:endParaRPr lang="pl-PL" dirty="0">
              <a:ea typeface="+mn-lt"/>
              <a:cs typeface="+mn-lt"/>
            </a:endParaRPr>
          </a:p>
          <a:p>
            <a:r>
              <a:rPr lang="pl-PL" dirty="0">
                <a:ea typeface="+mn-lt"/>
                <a:cs typeface="+mn-lt"/>
                <a:hlinkClick r:id="rId5"/>
              </a:rPr>
              <a:t>https://fizjoplaner.pl/masaz-sportowy.html</a:t>
            </a:r>
          </a:p>
          <a:p>
            <a:r>
              <a:rPr lang="pl-PL" dirty="0">
                <a:ea typeface="+mn-lt"/>
                <a:cs typeface="+mn-lt"/>
                <a:hlinkClick r:id="rId6"/>
              </a:rPr>
              <a:t>Mięsień Szkieletowy Człowieka Pod Mikroskopem Zdjęcie Stock - Obraz złożonej z mikroskopijny, mikrosekunda: 219719316</a:t>
            </a:r>
          </a:p>
          <a:p>
            <a:r>
              <a:rPr lang="pl-PL" dirty="0">
                <a:ea typeface="+mn-lt"/>
                <a:cs typeface="+mn-lt"/>
                <a:hlinkClick r:id="rId7"/>
              </a:rPr>
              <a:t>https://journals.viamedica.pl/polski_przeglad_neurologiczny/article/viewFile/36912/26420</a:t>
            </a:r>
            <a:endParaRPr lang="pl-PL">
              <a:ea typeface="+mn-lt"/>
              <a:cs typeface="+mn-lt"/>
            </a:endParaRPr>
          </a:p>
          <a:p>
            <a:r>
              <a:rPr lang="pl-PL" dirty="0">
                <a:ea typeface="+mn-lt"/>
                <a:cs typeface="+mn-lt"/>
                <a:hlinkClick r:id="rId8"/>
              </a:rPr>
              <a:t>https://www.praktycznafizjoterapia.pl/artykul/program-rehabilitacji-w-stwardnieniu-rozsianym</a:t>
            </a:r>
          </a:p>
          <a:p>
            <a:endParaRPr lang="pl-PL" dirty="0">
              <a:ea typeface="+mn-lt"/>
              <a:cs typeface="+mn-lt"/>
            </a:endParaRPr>
          </a:p>
        </p:txBody>
      </p:sp>
    </p:spTree>
    <p:extLst>
      <p:ext uri="{BB962C8B-B14F-4D97-AF65-F5344CB8AC3E}">
        <p14:creationId xmlns:p14="http://schemas.microsoft.com/office/powerpoint/2010/main" val="38141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DA6B0-1A16-9D23-E05C-F2A6AD815988}"/>
              </a:ext>
            </a:extLst>
          </p:cNvPr>
          <p:cNvSpPr>
            <a:spLocks noGrp="1"/>
          </p:cNvSpPr>
          <p:nvPr>
            <p:ph type="title"/>
          </p:nvPr>
        </p:nvSpPr>
        <p:spPr/>
        <p:txBody>
          <a:bodyPr/>
          <a:lstStyle/>
          <a:p>
            <a:pPr algn="ctr"/>
            <a:r>
              <a:rPr lang="pl-PL" dirty="0" err="1"/>
              <a:t>Musculoskeletal</a:t>
            </a:r>
            <a:r>
              <a:rPr lang="pl-PL" dirty="0"/>
              <a:t> system </a:t>
            </a:r>
          </a:p>
        </p:txBody>
      </p:sp>
      <p:sp>
        <p:nvSpPr>
          <p:cNvPr id="3" name="Symbol zastępczy zawartości 2">
            <a:extLst>
              <a:ext uri="{FF2B5EF4-FFF2-40B4-BE49-F238E27FC236}">
                <a16:creationId xmlns:a16="http://schemas.microsoft.com/office/drawing/2014/main" id="{87F1A230-FAC3-3CD1-0016-102EF438B86C}"/>
              </a:ext>
            </a:extLst>
          </p:cNvPr>
          <p:cNvSpPr>
            <a:spLocks noGrp="1"/>
          </p:cNvSpPr>
          <p:nvPr>
            <p:ph idx="1"/>
          </p:nvPr>
        </p:nvSpPr>
        <p:spPr>
          <a:xfrm>
            <a:off x="1449374" y="3343765"/>
            <a:ext cx="4891037" cy="3393619"/>
          </a:xfrm>
        </p:spPr>
        <p:txBody>
          <a:bodyPr vert="horz" lIns="91440" tIns="45720" rIns="91440" bIns="45720" rtlCol="0" anchor="t">
            <a:normAutofit/>
          </a:bodyPr>
          <a:lstStyle/>
          <a:p>
            <a:pPr marL="0" indent="0">
              <a:buNone/>
            </a:pPr>
            <a:r>
              <a:rPr lang="en" dirty="0">
                <a:ea typeface="+mn-lt"/>
                <a:cs typeface="+mn-lt"/>
              </a:rPr>
              <a:t>The </a:t>
            </a:r>
            <a:r>
              <a:rPr lang="en" b="1" dirty="0">
                <a:ea typeface="+mn-lt"/>
                <a:cs typeface="+mn-lt"/>
              </a:rPr>
              <a:t>human musculoskeletal system</a:t>
            </a:r>
            <a:r>
              <a:rPr lang="en" dirty="0">
                <a:ea typeface="+mn-lt"/>
                <a:cs typeface="+mn-lt"/>
              </a:rPr>
              <a:t>  is an organ system that gives humans the ability to move using their muscular and skeletal systems. The musculoskeletal system provides form, support, stability, and movement to the body.</a:t>
            </a:r>
            <a:endParaRPr lang="en" dirty="0"/>
          </a:p>
        </p:txBody>
      </p:sp>
      <p:sp>
        <p:nvSpPr>
          <p:cNvPr id="7" name="Symbol zastępczy tekstu 6">
            <a:extLst>
              <a:ext uri="{FF2B5EF4-FFF2-40B4-BE49-F238E27FC236}">
                <a16:creationId xmlns:a16="http://schemas.microsoft.com/office/drawing/2014/main" id="{615A1FE7-4A1A-1439-126B-63DE07F02DA0}"/>
              </a:ext>
            </a:extLst>
          </p:cNvPr>
          <p:cNvSpPr>
            <a:spLocks noGrp="1"/>
          </p:cNvSpPr>
          <p:nvPr>
            <p:ph type="body" sz="half" idx="2"/>
          </p:nvPr>
        </p:nvSpPr>
        <p:spPr>
          <a:xfrm>
            <a:off x="1890369" y="114359"/>
            <a:ext cx="3275013" cy="2248181"/>
          </a:xfrm>
        </p:spPr>
        <p:txBody>
          <a:bodyPr/>
          <a:lstStyle/>
          <a:p>
            <a:endParaRPr lang="pl-PL"/>
          </a:p>
        </p:txBody>
      </p:sp>
      <p:pic>
        <p:nvPicPr>
          <p:cNvPr id="6" name="Obraz 6" descr="Obraz zawierający tekst&#10;&#10;Opis wygenerowany automatycznie">
            <a:extLst>
              <a:ext uri="{FF2B5EF4-FFF2-40B4-BE49-F238E27FC236}">
                <a16:creationId xmlns:a16="http://schemas.microsoft.com/office/drawing/2014/main" id="{2CC0809E-F0BD-6C3C-87E6-ADED62856C50}"/>
              </a:ext>
            </a:extLst>
          </p:cNvPr>
          <p:cNvPicPr>
            <a:picLocks noGrp="1" noChangeAspect="1"/>
          </p:cNvPicPr>
          <p:nvPr>
            <p:ph sz="half" idx="4294967295"/>
          </p:nvPr>
        </p:nvPicPr>
        <p:blipFill>
          <a:blip r:embed="rId2"/>
          <a:stretch>
            <a:fillRect/>
          </a:stretch>
        </p:blipFill>
        <p:spPr>
          <a:xfrm>
            <a:off x="6492067" y="262987"/>
            <a:ext cx="5613669" cy="5699574"/>
          </a:xfrm>
        </p:spPr>
      </p:pic>
    </p:spTree>
    <p:extLst>
      <p:ext uri="{BB962C8B-B14F-4D97-AF65-F5344CB8AC3E}">
        <p14:creationId xmlns:p14="http://schemas.microsoft.com/office/powerpoint/2010/main" val="262019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F10B61-E648-8E4B-44E8-C5966FC3B4CD}"/>
              </a:ext>
            </a:extLst>
          </p:cNvPr>
          <p:cNvSpPr>
            <a:spLocks noGrp="1"/>
          </p:cNvSpPr>
          <p:nvPr>
            <p:ph type="title"/>
          </p:nvPr>
        </p:nvSpPr>
        <p:spPr/>
        <p:txBody>
          <a:bodyPr/>
          <a:lstStyle/>
          <a:p>
            <a:pPr algn="ctr"/>
            <a:r>
              <a:rPr lang="pl-PL" dirty="0" err="1"/>
              <a:t>Types</a:t>
            </a:r>
            <a:r>
              <a:rPr lang="pl-PL" dirty="0"/>
              <a:t> of </a:t>
            </a:r>
            <a:r>
              <a:rPr lang="pl-PL" dirty="0" err="1"/>
              <a:t>muscles</a:t>
            </a:r>
          </a:p>
        </p:txBody>
      </p:sp>
      <p:sp>
        <p:nvSpPr>
          <p:cNvPr id="4" name="Symbol zastępczy tekstu 3">
            <a:extLst>
              <a:ext uri="{FF2B5EF4-FFF2-40B4-BE49-F238E27FC236}">
                <a16:creationId xmlns:a16="http://schemas.microsoft.com/office/drawing/2014/main" id="{2DFEE6A0-8283-1DA0-786D-9B0ED8F29977}"/>
              </a:ext>
            </a:extLst>
          </p:cNvPr>
          <p:cNvSpPr>
            <a:spLocks noGrp="1"/>
          </p:cNvSpPr>
          <p:nvPr>
            <p:ph type="body" idx="1"/>
          </p:nvPr>
        </p:nvSpPr>
        <p:spPr>
          <a:xfrm>
            <a:off x="1979153" y="1933285"/>
            <a:ext cx="2847983" cy="456886"/>
          </a:xfrm>
        </p:spPr>
        <p:txBody>
          <a:bodyPr>
            <a:normAutofit fontScale="92500" lnSpcReduction="20000"/>
          </a:bodyPr>
          <a:lstStyle/>
          <a:p>
            <a:r>
              <a:rPr lang="pl-PL" dirty="0" err="1"/>
              <a:t>Skeletal</a:t>
            </a:r>
            <a:r>
              <a:rPr lang="pl-PL" dirty="0"/>
              <a:t> </a:t>
            </a:r>
            <a:r>
              <a:rPr lang="pl-PL" dirty="0" err="1"/>
              <a:t>muscles</a:t>
            </a:r>
          </a:p>
        </p:txBody>
      </p:sp>
      <p:pic>
        <p:nvPicPr>
          <p:cNvPr id="7" name="Obraz 7">
            <a:extLst>
              <a:ext uri="{FF2B5EF4-FFF2-40B4-BE49-F238E27FC236}">
                <a16:creationId xmlns:a16="http://schemas.microsoft.com/office/drawing/2014/main" id="{F7E5C199-0A35-6FA5-DE45-B08B837726FC}"/>
              </a:ext>
            </a:extLst>
          </p:cNvPr>
          <p:cNvPicPr>
            <a:picLocks noGrp="1" noChangeAspect="1"/>
          </p:cNvPicPr>
          <p:nvPr>
            <p:ph sz="half" idx="2"/>
          </p:nvPr>
        </p:nvPicPr>
        <p:blipFill>
          <a:blip r:embed="rId2"/>
          <a:stretch>
            <a:fillRect/>
          </a:stretch>
        </p:blipFill>
        <p:spPr>
          <a:xfrm>
            <a:off x="1835381" y="2452926"/>
            <a:ext cx="8527037" cy="3631560"/>
          </a:xfrm>
        </p:spPr>
      </p:pic>
      <p:sp>
        <p:nvSpPr>
          <p:cNvPr id="5" name="Symbol zastępczy tekstu 4">
            <a:extLst>
              <a:ext uri="{FF2B5EF4-FFF2-40B4-BE49-F238E27FC236}">
                <a16:creationId xmlns:a16="http://schemas.microsoft.com/office/drawing/2014/main" id="{28E39A61-1220-E945-4837-41E62B286435}"/>
              </a:ext>
            </a:extLst>
          </p:cNvPr>
          <p:cNvSpPr>
            <a:spLocks noGrp="1"/>
          </p:cNvSpPr>
          <p:nvPr>
            <p:ph type="body" sz="quarter" idx="3"/>
          </p:nvPr>
        </p:nvSpPr>
        <p:spPr>
          <a:xfrm>
            <a:off x="5247795" y="1936739"/>
            <a:ext cx="1913455" cy="600953"/>
          </a:xfrm>
        </p:spPr>
        <p:txBody>
          <a:bodyPr>
            <a:normAutofit fontScale="92500" lnSpcReduction="20000"/>
          </a:bodyPr>
          <a:lstStyle/>
          <a:p>
            <a:r>
              <a:rPr lang="pl-PL" dirty="0" err="1"/>
              <a:t>Smooth</a:t>
            </a:r>
            <a:r>
              <a:rPr lang="pl-PL" dirty="0"/>
              <a:t> </a:t>
            </a:r>
            <a:br>
              <a:rPr lang="pl-PL" dirty="0"/>
            </a:br>
            <a:r>
              <a:rPr lang="pl-PL" dirty="0" err="1"/>
              <a:t>muscles</a:t>
            </a:r>
          </a:p>
        </p:txBody>
      </p:sp>
      <p:sp>
        <p:nvSpPr>
          <p:cNvPr id="6" name="Symbol zastępczy zawartości 5">
            <a:extLst>
              <a:ext uri="{FF2B5EF4-FFF2-40B4-BE49-F238E27FC236}">
                <a16:creationId xmlns:a16="http://schemas.microsoft.com/office/drawing/2014/main" id="{AA49CA49-A2EF-0B4D-6D42-A9F8E501DC2D}"/>
              </a:ext>
            </a:extLst>
          </p:cNvPr>
          <p:cNvSpPr>
            <a:spLocks noGrp="1"/>
          </p:cNvSpPr>
          <p:nvPr>
            <p:ph sz="quarter" idx="4"/>
          </p:nvPr>
        </p:nvSpPr>
        <p:spPr>
          <a:xfrm>
            <a:off x="7418777" y="1886963"/>
            <a:ext cx="2014096" cy="552655"/>
          </a:xfrm>
        </p:spPr>
        <p:txBody>
          <a:bodyPr vert="horz" lIns="91440" tIns="45720" rIns="91440" bIns="45720" rtlCol="0" anchor="t">
            <a:normAutofit/>
          </a:bodyPr>
          <a:lstStyle/>
          <a:p>
            <a:pPr marL="0" indent="0">
              <a:buNone/>
            </a:pPr>
            <a:r>
              <a:rPr lang="pl-PL" dirty="0">
                <a:solidFill>
                  <a:schemeClr val="accent1"/>
                </a:solidFill>
              </a:rPr>
              <a:t>HEART</a:t>
            </a:r>
            <a:r>
              <a:rPr lang="pl-PL" dirty="0"/>
              <a:t> </a:t>
            </a:r>
            <a:r>
              <a:rPr lang="pl-PL" dirty="0">
                <a:solidFill>
                  <a:schemeClr val="accent1"/>
                </a:solidFill>
              </a:rPr>
              <a:t>MUSCLE</a:t>
            </a:r>
            <a:endParaRPr lang="pl-PL"/>
          </a:p>
        </p:txBody>
      </p:sp>
    </p:spTree>
    <p:extLst>
      <p:ext uri="{BB962C8B-B14F-4D97-AF65-F5344CB8AC3E}">
        <p14:creationId xmlns:p14="http://schemas.microsoft.com/office/powerpoint/2010/main" val="73800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10D4EF-9C2E-9539-EBEA-24070A576CAE}"/>
              </a:ext>
            </a:extLst>
          </p:cNvPr>
          <p:cNvSpPr>
            <a:spLocks noGrp="1"/>
          </p:cNvSpPr>
          <p:nvPr>
            <p:ph type="title"/>
          </p:nvPr>
        </p:nvSpPr>
        <p:spPr/>
        <p:txBody>
          <a:bodyPr/>
          <a:lstStyle/>
          <a:p>
            <a:pPr algn="ctr"/>
            <a:r>
              <a:rPr lang="pl-PL" dirty="0" err="1">
                <a:ea typeface="+mj-lt"/>
                <a:cs typeface="+mj-lt"/>
              </a:rPr>
              <a:t>Skeletal</a:t>
            </a:r>
            <a:r>
              <a:rPr lang="pl-PL" dirty="0">
                <a:ea typeface="+mj-lt"/>
                <a:cs typeface="+mj-lt"/>
              </a:rPr>
              <a:t> </a:t>
            </a:r>
            <a:r>
              <a:rPr lang="pl-PL" dirty="0" err="1">
                <a:ea typeface="+mj-lt"/>
                <a:cs typeface="+mj-lt"/>
              </a:rPr>
              <a:t>Muscles</a:t>
            </a:r>
            <a:endParaRPr lang="pl-PL" dirty="0" err="1"/>
          </a:p>
        </p:txBody>
      </p:sp>
      <p:sp>
        <p:nvSpPr>
          <p:cNvPr id="3" name="Symbol zastępczy zawartości 2">
            <a:extLst>
              <a:ext uri="{FF2B5EF4-FFF2-40B4-BE49-F238E27FC236}">
                <a16:creationId xmlns:a16="http://schemas.microsoft.com/office/drawing/2014/main" id="{288B6951-9F92-E98C-76CE-CD81248CC5DC}"/>
              </a:ext>
            </a:extLst>
          </p:cNvPr>
          <p:cNvSpPr>
            <a:spLocks noGrp="1"/>
          </p:cNvSpPr>
          <p:nvPr>
            <p:ph sz="half" idx="1"/>
          </p:nvPr>
        </p:nvSpPr>
        <p:spPr/>
        <p:txBody>
          <a:bodyPr vert="horz" lIns="91440" tIns="45720" rIns="91440" bIns="45720" rtlCol="0" anchor="t">
            <a:normAutofit/>
          </a:bodyPr>
          <a:lstStyle/>
          <a:p>
            <a:pPr marL="0" indent="0">
              <a:buNone/>
            </a:pPr>
            <a:r>
              <a:rPr lang="pl-PL" dirty="0" err="1">
                <a:ea typeface="+mn-lt"/>
                <a:cs typeface="+mn-lt"/>
              </a:rPr>
              <a:t>Skeletal</a:t>
            </a:r>
            <a:r>
              <a:rPr lang="pl-PL" dirty="0">
                <a:ea typeface="+mn-lt"/>
                <a:cs typeface="+mn-lt"/>
              </a:rPr>
              <a:t> </a:t>
            </a:r>
            <a:r>
              <a:rPr lang="pl-PL" dirty="0" err="1">
                <a:ea typeface="+mn-lt"/>
                <a:cs typeface="+mn-lt"/>
              </a:rPr>
              <a:t>muscles</a:t>
            </a:r>
            <a:r>
              <a:rPr lang="pl-PL" dirty="0">
                <a:ea typeface="+mn-lt"/>
                <a:cs typeface="+mn-lt"/>
              </a:rPr>
              <a:t> </a:t>
            </a:r>
            <a:r>
              <a:rPr lang="pl-PL" dirty="0" err="1">
                <a:ea typeface="+mn-lt"/>
                <a:cs typeface="+mn-lt"/>
              </a:rPr>
              <a:t>are</a:t>
            </a:r>
            <a:r>
              <a:rPr lang="pl-PL" dirty="0">
                <a:ea typeface="+mn-lt"/>
                <a:cs typeface="+mn-lt"/>
              </a:rPr>
              <a:t> </a:t>
            </a:r>
            <a:r>
              <a:rPr lang="pl-PL" dirty="0" err="1">
                <a:ea typeface="+mn-lt"/>
                <a:cs typeface="+mn-lt"/>
              </a:rPr>
              <a:t>organs</a:t>
            </a:r>
            <a:r>
              <a:rPr lang="pl-PL" dirty="0">
                <a:ea typeface="+mn-lt"/>
                <a:cs typeface="+mn-lt"/>
              </a:rPr>
              <a:t> of the </a:t>
            </a:r>
            <a:r>
              <a:rPr lang="pl-PL" dirty="0" err="1">
                <a:ea typeface="+mn-lt"/>
                <a:cs typeface="+mn-lt"/>
              </a:rPr>
              <a:t>vertebrate</a:t>
            </a:r>
            <a:r>
              <a:rPr lang="pl-PL" dirty="0">
                <a:ea typeface="+mn-lt"/>
                <a:cs typeface="+mn-lt"/>
              </a:rPr>
              <a:t> </a:t>
            </a:r>
            <a:r>
              <a:rPr lang="pl-PL" dirty="0" err="1">
                <a:ea typeface="+mn-lt"/>
                <a:cs typeface="+mn-lt"/>
              </a:rPr>
              <a:t>muscular</a:t>
            </a:r>
            <a:r>
              <a:rPr lang="pl-PL" dirty="0">
                <a:ea typeface="+mn-lt"/>
                <a:cs typeface="+mn-lt"/>
              </a:rPr>
              <a:t> system and </a:t>
            </a:r>
            <a:r>
              <a:rPr lang="pl-PL" dirty="0" err="1">
                <a:ea typeface="+mn-lt"/>
                <a:cs typeface="+mn-lt"/>
              </a:rPr>
              <a:t>typically</a:t>
            </a:r>
            <a:r>
              <a:rPr lang="pl-PL" dirty="0">
                <a:ea typeface="+mn-lt"/>
                <a:cs typeface="+mn-lt"/>
              </a:rPr>
              <a:t> </a:t>
            </a:r>
            <a:r>
              <a:rPr lang="pl-PL" dirty="0" err="1">
                <a:ea typeface="+mn-lt"/>
                <a:cs typeface="+mn-lt"/>
              </a:rPr>
              <a:t>are</a:t>
            </a:r>
            <a:r>
              <a:rPr lang="pl-PL" dirty="0">
                <a:ea typeface="+mn-lt"/>
                <a:cs typeface="+mn-lt"/>
              </a:rPr>
              <a:t> </a:t>
            </a:r>
            <a:r>
              <a:rPr lang="pl-PL" dirty="0" err="1">
                <a:ea typeface="+mn-lt"/>
                <a:cs typeface="+mn-lt"/>
              </a:rPr>
              <a:t>attached</a:t>
            </a:r>
            <a:r>
              <a:rPr lang="pl-PL" dirty="0">
                <a:ea typeface="+mn-lt"/>
                <a:cs typeface="+mn-lt"/>
              </a:rPr>
              <a:t> by </a:t>
            </a:r>
            <a:r>
              <a:rPr lang="pl-PL" dirty="0" err="1">
                <a:ea typeface="+mn-lt"/>
                <a:cs typeface="+mn-lt"/>
              </a:rPr>
              <a:t>tendons</a:t>
            </a:r>
            <a:r>
              <a:rPr lang="pl-PL" dirty="0">
                <a:ea typeface="+mn-lt"/>
                <a:cs typeface="+mn-lt"/>
              </a:rPr>
              <a:t> to </a:t>
            </a:r>
            <a:r>
              <a:rPr lang="pl-PL" dirty="0" err="1">
                <a:ea typeface="+mn-lt"/>
                <a:cs typeface="+mn-lt"/>
              </a:rPr>
              <a:t>bones</a:t>
            </a:r>
            <a:r>
              <a:rPr lang="pl-PL" dirty="0">
                <a:ea typeface="+mn-lt"/>
                <a:cs typeface="+mn-lt"/>
              </a:rPr>
              <a:t> of a skeleton. The </a:t>
            </a:r>
            <a:r>
              <a:rPr lang="pl-PL" dirty="0" err="1">
                <a:ea typeface="+mn-lt"/>
                <a:cs typeface="+mn-lt"/>
              </a:rPr>
              <a:t>muscle</a:t>
            </a:r>
            <a:r>
              <a:rPr lang="pl-PL" dirty="0">
                <a:ea typeface="+mn-lt"/>
                <a:cs typeface="+mn-lt"/>
              </a:rPr>
              <a:t> </a:t>
            </a:r>
            <a:r>
              <a:rPr lang="pl-PL" dirty="0" err="1">
                <a:ea typeface="+mn-lt"/>
                <a:cs typeface="+mn-lt"/>
              </a:rPr>
              <a:t>cells</a:t>
            </a:r>
            <a:r>
              <a:rPr lang="pl-PL" dirty="0">
                <a:ea typeface="+mn-lt"/>
                <a:cs typeface="+mn-lt"/>
              </a:rPr>
              <a:t> of </a:t>
            </a:r>
            <a:r>
              <a:rPr lang="pl-PL" dirty="0" err="1">
                <a:ea typeface="+mn-lt"/>
                <a:cs typeface="+mn-lt"/>
              </a:rPr>
              <a:t>skeletal</a:t>
            </a:r>
            <a:r>
              <a:rPr lang="pl-PL" dirty="0">
                <a:ea typeface="+mn-lt"/>
                <a:cs typeface="+mn-lt"/>
              </a:rPr>
              <a:t> </a:t>
            </a:r>
            <a:r>
              <a:rPr lang="pl-PL" dirty="0" err="1">
                <a:ea typeface="+mn-lt"/>
                <a:cs typeface="+mn-lt"/>
              </a:rPr>
              <a:t>muscles</a:t>
            </a:r>
            <a:r>
              <a:rPr lang="pl-PL" dirty="0">
                <a:ea typeface="+mn-lt"/>
                <a:cs typeface="+mn-lt"/>
              </a:rPr>
              <a:t> </a:t>
            </a:r>
            <a:r>
              <a:rPr lang="pl-PL" dirty="0" err="1">
                <a:ea typeface="+mn-lt"/>
                <a:cs typeface="+mn-lt"/>
              </a:rPr>
              <a:t>are</a:t>
            </a:r>
            <a:r>
              <a:rPr lang="pl-PL" dirty="0">
                <a:ea typeface="+mn-lt"/>
                <a:cs typeface="+mn-lt"/>
              </a:rPr>
              <a:t> much </a:t>
            </a:r>
            <a:r>
              <a:rPr lang="pl-PL" dirty="0" err="1">
                <a:ea typeface="+mn-lt"/>
                <a:cs typeface="+mn-lt"/>
              </a:rPr>
              <a:t>longer</a:t>
            </a:r>
            <a:r>
              <a:rPr lang="pl-PL" dirty="0">
                <a:ea typeface="+mn-lt"/>
                <a:cs typeface="+mn-lt"/>
              </a:rPr>
              <a:t> </a:t>
            </a:r>
            <a:r>
              <a:rPr lang="pl-PL" dirty="0" err="1">
                <a:ea typeface="+mn-lt"/>
                <a:cs typeface="+mn-lt"/>
              </a:rPr>
              <a:t>than</a:t>
            </a:r>
            <a:r>
              <a:rPr lang="pl-PL" dirty="0">
                <a:ea typeface="+mn-lt"/>
                <a:cs typeface="+mn-lt"/>
              </a:rPr>
              <a:t> in the </a:t>
            </a:r>
            <a:r>
              <a:rPr lang="pl-PL" dirty="0" err="1">
                <a:ea typeface="+mn-lt"/>
                <a:cs typeface="+mn-lt"/>
              </a:rPr>
              <a:t>other</a:t>
            </a:r>
            <a:r>
              <a:rPr lang="pl-PL" dirty="0">
                <a:ea typeface="+mn-lt"/>
                <a:cs typeface="+mn-lt"/>
              </a:rPr>
              <a:t> </a:t>
            </a:r>
            <a:r>
              <a:rPr lang="pl-PL" dirty="0" err="1">
                <a:ea typeface="+mn-lt"/>
                <a:cs typeface="+mn-lt"/>
              </a:rPr>
              <a:t>types</a:t>
            </a:r>
            <a:r>
              <a:rPr lang="pl-PL" dirty="0">
                <a:ea typeface="+mn-lt"/>
                <a:cs typeface="+mn-lt"/>
              </a:rPr>
              <a:t> of </a:t>
            </a:r>
            <a:r>
              <a:rPr lang="pl-PL" dirty="0" err="1">
                <a:ea typeface="+mn-lt"/>
                <a:cs typeface="+mn-lt"/>
              </a:rPr>
              <a:t>muscle</a:t>
            </a:r>
            <a:r>
              <a:rPr lang="pl-PL" dirty="0">
                <a:ea typeface="+mn-lt"/>
                <a:cs typeface="+mn-lt"/>
              </a:rPr>
              <a:t> </a:t>
            </a:r>
            <a:r>
              <a:rPr lang="pl-PL" dirty="0" err="1">
                <a:ea typeface="+mn-lt"/>
                <a:cs typeface="+mn-lt"/>
              </a:rPr>
              <a:t>tissue</a:t>
            </a:r>
            <a:r>
              <a:rPr lang="pl-PL" dirty="0">
                <a:ea typeface="+mn-lt"/>
                <a:cs typeface="+mn-lt"/>
              </a:rPr>
              <a:t>, and </a:t>
            </a:r>
            <a:r>
              <a:rPr lang="pl-PL" dirty="0" err="1">
                <a:ea typeface="+mn-lt"/>
                <a:cs typeface="+mn-lt"/>
              </a:rPr>
              <a:t>are</a:t>
            </a:r>
            <a:r>
              <a:rPr lang="pl-PL" dirty="0">
                <a:ea typeface="+mn-lt"/>
                <a:cs typeface="+mn-lt"/>
              </a:rPr>
              <a:t> </a:t>
            </a:r>
            <a:r>
              <a:rPr lang="pl-PL" dirty="0" err="1">
                <a:ea typeface="+mn-lt"/>
                <a:cs typeface="+mn-lt"/>
              </a:rPr>
              <a:t>often</a:t>
            </a:r>
            <a:r>
              <a:rPr lang="pl-PL" dirty="0">
                <a:ea typeface="+mn-lt"/>
                <a:cs typeface="+mn-lt"/>
              </a:rPr>
              <a:t> </a:t>
            </a:r>
            <a:r>
              <a:rPr lang="pl-PL" dirty="0" err="1">
                <a:ea typeface="+mn-lt"/>
                <a:cs typeface="+mn-lt"/>
              </a:rPr>
              <a:t>known</a:t>
            </a:r>
            <a:r>
              <a:rPr lang="pl-PL" dirty="0">
                <a:ea typeface="+mn-lt"/>
                <a:cs typeface="+mn-lt"/>
              </a:rPr>
              <a:t> as </a:t>
            </a:r>
            <a:r>
              <a:rPr lang="pl-PL" dirty="0" err="1">
                <a:ea typeface="+mn-lt"/>
                <a:cs typeface="+mn-lt"/>
              </a:rPr>
              <a:t>muscle</a:t>
            </a:r>
            <a:r>
              <a:rPr lang="pl-PL" dirty="0">
                <a:ea typeface="+mn-lt"/>
                <a:cs typeface="+mn-lt"/>
              </a:rPr>
              <a:t> </a:t>
            </a:r>
            <a:r>
              <a:rPr lang="pl-PL" dirty="0" err="1">
                <a:ea typeface="+mn-lt"/>
                <a:cs typeface="+mn-lt"/>
              </a:rPr>
              <a:t>fibers</a:t>
            </a:r>
            <a:r>
              <a:rPr lang="pl-PL" dirty="0">
                <a:ea typeface="+mn-lt"/>
                <a:cs typeface="+mn-lt"/>
              </a:rPr>
              <a:t>.</a:t>
            </a:r>
            <a:endParaRPr lang="pl-PL" dirty="0"/>
          </a:p>
        </p:txBody>
      </p:sp>
      <p:pic>
        <p:nvPicPr>
          <p:cNvPr id="5" name="Obraz 5">
            <a:extLst>
              <a:ext uri="{FF2B5EF4-FFF2-40B4-BE49-F238E27FC236}">
                <a16:creationId xmlns:a16="http://schemas.microsoft.com/office/drawing/2014/main" id="{1D7A8482-7450-5D3B-2202-849F36E14466}"/>
              </a:ext>
            </a:extLst>
          </p:cNvPr>
          <p:cNvPicPr>
            <a:picLocks noGrp="1" noChangeAspect="1"/>
          </p:cNvPicPr>
          <p:nvPr>
            <p:ph sz="half" idx="2"/>
          </p:nvPr>
        </p:nvPicPr>
        <p:blipFill>
          <a:blip r:embed="rId2"/>
          <a:stretch>
            <a:fillRect/>
          </a:stretch>
        </p:blipFill>
        <p:spPr>
          <a:xfrm>
            <a:off x="6169356" y="2263001"/>
            <a:ext cx="5881604" cy="3065223"/>
          </a:xfrm>
        </p:spPr>
      </p:pic>
    </p:spTree>
    <p:extLst>
      <p:ext uri="{BB962C8B-B14F-4D97-AF65-F5344CB8AC3E}">
        <p14:creationId xmlns:p14="http://schemas.microsoft.com/office/powerpoint/2010/main" val="47893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7547B8-6C98-1F13-8A92-BC61CA598CDB}"/>
              </a:ext>
            </a:extLst>
          </p:cNvPr>
          <p:cNvSpPr>
            <a:spLocks noGrp="1"/>
          </p:cNvSpPr>
          <p:nvPr>
            <p:ph type="title"/>
          </p:nvPr>
        </p:nvSpPr>
        <p:spPr/>
        <p:txBody>
          <a:bodyPr/>
          <a:lstStyle/>
          <a:p>
            <a:pPr algn="ctr"/>
            <a:r>
              <a:rPr lang="pl-PL" dirty="0">
                <a:ea typeface="+mj-lt"/>
                <a:cs typeface="+mj-lt"/>
              </a:rPr>
              <a:t>SKELETAL MUSCLES</a:t>
            </a:r>
            <a:endParaRPr lang="pl-PL" dirty="0"/>
          </a:p>
        </p:txBody>
      </p:sp>
      <p:pic>
        <p:nvPicPr>
          <p:cNvPr id="5" name="Obraz 5">
            <a:extLst>
              <a:ext uri="{FF2B5EF4-FFF2-40B4-BE49-F238E27FC236}">
                <a16:creationId xmlns:a16="http://schemas.microsoft.com/office/drawing/2014/main" id="{68154218-6F02-C7C4-C264-1215856ADED9}"/>
              </a:ext>
            </a:extLst>
          </p:cNvPr>
          <p:cNvPicPr>
            <a:picLocks noGrp="1" noChangeAspect="1"/>
          </p:cNvPicPr>
          <p:nvPr>
            <p:ph idx="1"/>
          </p:nvPr>
        </p:nvPicPr>
        <p:blipFill>
          <a:blip r:embed="rId2"/>
          <a:stretch>
            <a:fillRect/>
          </a:stretch>
        </p:blipFill>
        <p:spPr>
          <a:xfrm>
            <a:off x="5273526" y="969890"/>
            <a:ext cx="6660431" cy="4460331"/>
          </a:xfrm>
        </p:spPr>
      </p:pic>
      <p:sp>
        <p:nvSpPr>
          <p:cNvPr id="6" name="Symbol zastępczy tekstu 5">
            <a:extLst>
              <a:ext uri="{FF2B5EF4-FFF2-40B4-BE49-F238E27FC236}">
                <a16:creationId xmlns:a16="http://schemas.microsoft.com/office/drawing/2014/main" id="{0FFB746C-B522-B623-0309-C36F0493575C}"/>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291070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EC7D90-7F40-5147-8756-DE92A52376D4}"/>
              </a:ext>
            </a:extLst>
          </p:cNvPr>
          <p:cNvSpPr>
            <a:spLocks noGrp="1"/>
          </p:cNvSpPr>
          <p:nvPr>
            <p:ph type="title"/>
          </p:nvPr>
        </p:nvSpPr>
        <p:spPr/>
        <p:txBody>
          <a:bodyPr/>
          <a:lstStyle/>
          <a:p>
            <a:pPr algn="ctr"/>
            <a:r>
              <a:rPr lang="pl-PL" dirty="0" err="1"/>
              <a:t>Smooth</a:t>
            </a:r>
            <a:r>
              <a:rPr lang="pl-PL" dirty="0"/>
              <a:t> </a:t>
            </a:r>
            <a:r>
              <a:rPr lang="pl-PL" dirty="0" err="1"/>
              <a:t>Muscles</a:t>
            </a:r>
          </a:p>
        </p:txBody>
      </p:sp>
      <p:sp>
        <p:nvSpPr>
          <p:cNvPr id="3" name="Symbol zastępczy zawartości 2">
            <a:extLst>
              <a:ext uri="{FF2B5EF4-FFF2-40B4-BE49-F238E27FC236}">
                <a16:creationId xmlns:a16="http://schemas.microsoft.com/office/drawing/2014/main" id="{39E7C5DF-8EDE-DD34-EEFB-90329F2998A4}"/>
              </a:ext>
            </a:extLst>
          </p:cNvPr>
          <p:cNvSpPr>
            <a:spLocks noGrp="1"/>
          </p:cNvSpPr>
          <p:nvPr>
            <p:ph sz="half" idx="1"/>
          </p:nvPr>
        </p:nvSpPr>
        <p:spPr/>
        <p:txBody>
          <a:bodyPr vert="horz" lIns="91440" tIns="45720" rIns="91440" bIns="45720" rtlCol="0" anchor="t">
            <a:normAutofit/>
          </a:bodyPr>
          <a:lstStyle/>
          <a:p>
            <a:pPr marL="0" indent="0">
              <a:buNone/>
            </a:pPr>
            <a:r>
              <a:rPr lang="pl-PL" dirty="0" err="1">
                <a:ea typeface="+mn-lt"/>
                <a:cs typeface="+mn-lt"/>
              </a:rPr>
              <a:t>Smooth</a:t>
            </a:r>
            <a:r>
              <a:rPr lang="pl-PL" dirty="0">
                <a:ea typeface="+mn-lt"/>
                <a:cs typeface="+mn-lt"/>
              </a:rPr>
              <a:t> </a:t>
            </a:r>
            <a:r>
              <a:rPr lang="pl-PL" dirty="0" err="1">
                <a:ea typeface="+mn-lt"/>
                <a:cs typeface="+mn-lt"/>
              </a:rPr>
              <a:t>muscle</a:t>
            </a:r>
            <a:r>
              <a:rPr lang="pl-PL" dirty="0">
                <a:ea typeface="+mn-lt"/>
                <a:cs typeface="+mn-lt"/>
              </a:rPr>
              <a:t> </a:t>
            </a:r>
            <a:r>
              <a:rPr lang="pl-PL" dirty="0" err="1">
                <a:ea typeface="+mn-lt"/>
                <a:cs typeface="+mn-lt"/>
              </a:rPr>
              <a:t>is</a:t>
            </a:r>
            <a:r>
              <a:rPr lang="pl-PL" dirty="0">
                <a:ea typeface="+mn-lt"/>
                <a:cs typeface="+mn-lt"/>
              </a:rPr>
              <a:t> a </a:t>
            </a:r>
            <a:r>
              <a:rPr lang="pl-PL" dirty="0" err="1">
                <a:ea typeface="+mn-lt"/>
                <a:cs typeface="+mn-lt"/>
              </a:rPr>
              <a:t>type</a:t>
            </a:r>
            <a:r>
              <a:rPr lang="pl-PL" dirty="0">
                <a:ea typeface="+mn-lt"/>
                <a:cs typeface="+mn-lt"/>
              </a:rPr>
              <a:t> of </a:t>
            </a:r>
            <a:r>
              <a:rPr lang="pl-PL" dirty="0" err="1">
                <a:ea typeface="+mn-lt"/>
                <a:cs typeface="+mn-lt"/>
              </a:rPr>
              <a:t>muscle</a:t>
            </a:r>
            <a:r>
              <a:rPr lang="pl-PL" dirty="0">
                <a:ea typeface="+mn-lt"/>
                <a:cs typeface="+mn-lt"/>
              </a:rPr>
              <a:t> </a:t>
            </a:r>
            <a:r>
              <a:rPr lang="pl-PL" dirty="0" err="1">
                <a:ea typeface="+mn-lt"/>
                <a:cs typeface="+mn-lt"/>
              </a:rPr>
              <a:t>that</a:t>
            </a:r>
            <a:r>
              <a:rPr lang="pl-PL" dirty="0">
                <a:ea typeface="+mn-lt"/>
                <a:cs typeface="+mn-lt"/>
              </a:rPr>
              <a:t> </a:t>
            </a:r>
            <a:r>
              <a:rPr lang="pl-PL" dirty="0" err="1">
                <a:ea typeface="+mn-lt"/>
                <a:cs typeface="+mn-lt"/>
              </a:rPr>
              <a:t>contracts</a:t>
            </a:r>
            <a:r>
              <a:rPr lang="pl-PL" dirty="0">
                <a:ea typeface="+mn-lt"/>
                <a:cs typeface="+mn-lt"/>
              </a:rPr>
              <a:t> </a:t>
            </a:r>
            <a:r>
              <a:rPr lang="pl-PL" dirty="0" err="1">
                <a:ea typeface="+mn-lt"/>
                <a:cs typeface="+mn-lt"/>
              </a:rPr>
              <a:t>without</a:t>
            </a:r>
            <a:r>
              <a:rPr lang="pl-PL" dirty="0">
                <a:ea typeface="+mn-lt"/>
                <a:cs typeface="+mn-lt"/>
              </a:rPr>
              <a:t> </a:t>
            </a:r>
            <a:r>
              <a:rPr lang="pl-PL" dirty="0" err="1">
                <a:ea typeface="+mn-lt"/>
                <a:cs typeface="+mn-lt"/>
              </a:rPr>
              <a:t>any</a:t>
            </a:r>
            <a:r>
              <a:rPr lang="pl-PL" dirty="0">
                <a:ea typeface="+mn-lt"/>
                <a:cs typeface="+mn-lt"/>
              </a:rPr>
              <a:t> </a:t>
            </a:r>
            <a:r>
              <a:rPr lang="pl-PL" dirty="0" err="1">
                <a:ea typeface="+mn-lt"/>
                <a:cs typeface="+mn-lt"/>
              </a:rPr>
              <a:t>voluntary</a:t>
            </a:r>
            <a:r>
              <a:rPr lang="pl-PL" dirty="0">
                <a:ea typeface="+mn-lt"/>
                <a:cs typeface="+mn-lt"/>
              </a:rPr>
              <a:t> </a:t>
            </a:r>
            <a:r>
              <a:rPr lang="pl-PL" dirty="0" err="1">
                <a:ea typeface="+mn-lt"/>
                <a:cs typeface="+mn-lt"/>
              </a:rPr>
              <a:t>control</a:t>
            </a:r>
            <a:r>
              <a:rPr lang="pl-PL" dirty="0">
                <a:ea typeface="+mn-lt"/>
                <a:cs typeface="+mn-lt"/>
              </a:rPr>
              <a:t>, and </a:t>
            </a:r>
            <a:r>
              <a:rPr lang="pl-PL" dirty="0" err="1">
                <a:ea typeface="+mn-lt"/>
                <a:cs typeface="+mn-lt"/>
              </a:rPr>
              <a:t>it</a:t>
            </a:r>
            <a:r>
              <a:rPr lang="pl-PL" dirty="0">
                <a:ea typeface="+mn-lt"/>
                <a:cs typeface="+mn-lt"/>
              </a:rPr>
              <a:t> </a:t>
            </a:r>
            <a:r>
              <a:rPr lang="pl-PL" dirty="0" err="1">
                <a:ea typeface="+mn-lt"/>
                <a:cs typeface="+mn-lt"/>
              </a:rPr>
              <a:t>is</a:t>
            </a:r>
            <a:r>
              <a:rPr lang="pl-PL" dirty="0">
                <a:ea typeface="+mn-lt"/>
                <a:cs typeface="+mn-lt"/>
              </a:rPr>
              <a:t> </a:t>
            </a:r>
            <a:r>
              <a:rPr lang="pl-PL" dirty="0" err="1">
                <a:ea typeface="+mn-lt"/>
                <a:cs typeface="+mn-lt"/>
              </a:rPr>
              <a:t>made</a:t>
            </a:r>
            <a:r>
              <a:rPr lang="pl-PL" dirty="0">
                <a:ea typeface="+mn-lt"/>
                <a:cs typeface="+mn-lt"/>
              </a:rPr>
              <a:t> of a </a:t>
            </a:r>
            <a:r>
              <a:rPr lang="pl-PL" dirty="0" err="1">
                <a:ea typeface="+mn-lt"/>
                <a:cs typeface="+mn-lt"/>
              </a:rPr>
              <a:t>thin</a:t>
            </a:r>
            <a:r>
              <a:rPr lang="pl-PL" dirty="0">
                <a:ea typeface="+mn-lt"/>
                <a:cs typeface="+mn-lt"/>
              </a:rPr>
              <a:t> form of </a:t>
            </a:r>
            <a:r>
              <a:rPr lang="pl-PL" dirty="0" err="1">
                <a:ea typeface="+mn-lt"/>
                <a:cs typeface="+mn-lt"/>
              </a:rPr>
              <a:t>layers</a:t>
            </a:r>
            <a:r>
              <a:rPr lang="pl-PL" dirty="0">
                <a:ea typeface="+mn-lt"/>
                <a:cs typeface="+mn-lt"/>
              </a:rPr>
              <a:t>, </a:t>
            </a:r>
            <a:r>
              <a:rPr lang="pl-PL" dirty="0" err="1">
                <a:ea typeface="+mn-lt"/>
                <a:cs typeface="+mn-lt"/>
              </a:rPr>
              <a:t>which</a:t>
            </a:r>
            <a:r>
              <a:rPr lang="pl-PL" dirty="0">
                <a:ea typeface="+mn-lt"/>
                <a:cs typeface="+mn-lt"/>
              </a:rPr>
              <a:t> </a:t>
            </a:r>
            <a:r>
              <a:rPr lang="pl-PL" dirty="0" err="1">
                <a:ea typeface="+mn-lt"/>
                <a:cs typeface="+mn-lt"/>
              </a:rPr>
              <a:t>is</a:t>
            </a:r>
            <a:r>
              <a:rPr lang="pl-PL" dirty="0">
                <a:ea typeface="+mn-lt"/>
                <a:cs typeface="+mn-lt"/>
              </a:rPr>
              <a:t> </a:t>
            </a:r>
            <a:r>
              <a:rPr lang="pl-PL" dirty="0" err="1">
                <a:ea typeface="+mn-lt"/>
                <a:cs typeface="+mn-lt"/>
              </a:rPr>
              <a:t>made</a:t>
            </a:r>
            <a:r>
              <a:rPr lang="pl-PL" dirty="0">
                <a:ea typeface="+mn-lt"/>
                <a:cs typeface="+mn-lt"/>
              </a:rPr>
              <a:t> </a:t>
            </a:r>
            <a:r>
              <a:rPr lang="pl-PL" dirty="0" err="1">
                <a:ea typeface="+mn-lt"/>
                <a:cs typeface="+mn-lt"/>
              </a:rPr>
              <a:t>up</a:t>
            </a:r>
            <a:r>
              <a:rPr lang="pl-PL" dirty="0">
                <a:ea typeface="+mn-lt"/>
                <a:cs typeface="+mn-lt"/>
              </a:rPr>
              <a:t> of </a:t>
            </a:r>
            <a:r>
              <a:rPr lang="pl-PL" dirty="0" err="1">
                <a:ea typeface="+mn-lt"/>
                <a:cs typeface="+mn-lt"/>
              </a:rPr>
              <a:t>spindle-shaped</a:t>
            </a:r>
            <a:r>
              <a:rPr lang="pl-PL" dirty="0">
                <a:ea typeface="+mn-lt"/>
                <a:cs typeface="+mn-lt"/>
              </a:rPr>
              <a:t>, </a:t>
            </a:r>
            <a:r>
              <a:rPr lang="pl-PL" dirty="0" err="1">
                <a:ea typeface="+mn-lt"/>
                <a:cs typeface="+mn-lt"/>
              </a:rPr>
              <a:t>unstriated</a:t>
            </a:r>
            <a:r>
              <a:rPr lang="pl-PL" dirty="0">
                <a:ea typeface="+mn-lt"/>
                <a:cs typeface="+mn-lt"/>
              </a:rPr>
              <a:t> </a:t>
            </a:r>
            <a:r>
              <a:rPr lang="pl-PL" dirty="0" err="1">
                <a:ea typeface="+mn-lt"/>
                <a:cs typeface="+mn-lt"/>
              </a:rPr>
              <a:t>cells</a:t>
            </a:r>
            <a:r>
              <a:rPr lang="pl-PL" dirty="0">
                <a:ea typeface="+mn-lt"/>
                <a:cs typeface="+mn-lt"/>
              </a:rPr>
              <a:t> with </a:t>
            </a:r>
            <a:r>
              <a:rPr lang="pl-PL" dirty="0" err="1">
                <a:ea typeface="+mn-lt"/>
                <a:cs typeface="+mn-lt"/>
              </a:rPr>
              <a:t>only</a:t>
            </a:r>
            <a:r>
              <a:rPr lang="pl-PL" dirty="0">
                <a:ea typeface="+mn-lt"/>
                <a:cs typeface="+mn-lt"/>
              </a:rPr>
              <a:t> one </a:t>
            </a:r>
            <a:r>
              <a:rPr lang="pl-PL" dirty="0" err="1">
                <a:ea typeface="+mn-lt"/>
                <a:cs typeface="+mn-lt"/>
              </a:rPr>
              <a:t>nucleus</a:t>
            </a:r>
            <a:r>
              <a:rPr lang="pl-PL" dirty="0">
                <a:ea typeface="+mn-lt"/>
                <a:cs typeface="+mn-lt"/>
              </a:rPr>
              <a:t> and </a:t>
            </a:r>
            <a:r>
              <a:rPr lang="pl-PL" dirty="0" err="1">
                <a:ea typeface="+mn-lt"/>
                <a:cs typeface="+mn-lt"/>
              </a:rPr>
              <a:t>present</a:t>
            </a:r>
            <a:r>
              <a:rPr lang="pl-PL" dirty="0">
                <a:ea typeface="+mn-lt"/>
                <a:cs typeface="+mn-lt"/>
              </a:rPr>
              <a:t> in </a:t>
            </a:r>
            <a:r>
              <a:rPr lang="pl-PL" dirty="0" err="1">
                <a:ea typeface="+mn-lt"/>
                <a:cs typeface="+mn-lt"/>
              </a:rPr>
              <a:t>inner</a:t>
            </a:r>
            <a:r>
              <a:rPr lang="pl-PL" dirty="0">
                <a:ea typeface="+mn-lt"/>
                <a:cs typeface="+mn-lt"/>
              </a:rPr>
              <a:t> </a:t>
            </a:r>
            <a:r>
              <a:rPr lang="pl-PL" dirty="0" err="1">
                <a:ea typeface="+mn-lt"/>
                <a:cs typeface="+mn-lt"/>
              </a:rPr>
              <a:t>organs</a:t>
            </a:r>
            <a:r>
              <a:rPr lang="pl-PL" dirty="0">
                <a:ea typeface="+mn-lt"/>
                <a:cs typeface="+mn-lt"/>
              </a:rPr>
              <a:t> </a:t>
            </a:r>
            <a:r>
              <a:rPr lang="pl-PL" dirty="0" err="1">
                <a:ea typeface="+mn-lt"/>
                <a:cs typeface="+mn-lt"/>
              </a:rPr>
              <a:t>walls</a:t>
            </a:r>
            <a:endParaRPr lang="pl-PL" dirty="0" err="1"/>
          </a:p>
        </p:txBody>
      </p:sp>
      <p:pic>
        <p:nvPicPr>
          <p:cNvPr id="5" name="Obraz 5">
            <a:extLst>
              <a:ext uri="{FF2B5EF4-FFF2-40B4-BE49-F238E27FC236}">
                <a16:creationId xmlns:a16="http://schemas.microsoft.com/office/drawing/2014/main" id="{DABD83D3-355B-17B6-8259-A72907A8AF52}"/>
              </a:ext>
            </a:extLst>
          </p:cNvPr>
          <p:cNvPicPr>
            <a:picLocks noGrp="1" noChangeAspect="1"/>
          </p:cNvPicPr>
          <p:nvPr>
            <p:ph sz="half" idx="2"/>
          </p:nvPr>
        </p:nvPicPr>
        <p:blipFill>
          <a:blip r:embed="rId2"/>
          <a:stretch>
            <a:fillRect/>
          </a:stretch>
        </p:blipFill>
        <p:spPr>
          <a:xfrm>
            <a:off x="6359051" y="2233333"/>
            <a:ext cx="5272177" cy="2736370"/>
          </a:xfrm>
        </p:spPr>
      </p:pic>
    </p:spTree>
    <p:extLst>
      <p:ext uri="{BB962C8B-B14F-4D97-AF65-F5344CB8AC3E}">
        <p14:creationId xmlns:p14="http://schemas.microsoft.com/office/powerpoint/2010/main" val="265892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7E2D26-1E19-809E-401E-871446F35986}"/>
              </a:ext>
            </a:extLst>
          </p:cNvPr>
          <p:cNvSpPr>
            <a:spLocks noGrp="1"/>
          </p:cNvSpPr>
          <p:nvPr>
            <p:ph type="title"/>
          </p:nvPr>
        </p:nvSpPr>
        <p:spPr/>
        <p:txBody>
          <a:bodyPr/>
          <a:lstStyle/>
          <a:p>
            <a:pPr algn="ctr"/>
            <a:r>
              <a:rPr lang="pl-PL" dirty="0">
                <a:ea typeface="+mj-lt"/>
                <a:cs typeface="+mj-lt"/>
              </a:rPr>
              <a:t>SMOOTH MUSCLES</a:t>
            </a:r>
            <a:endParaRPr lang="pl-PL" dirty="0"/>
          </a:p>
        </p:txBody>
      </p:sp>
      <p:pic>
        <p:nvPicPr>
          <p:cNvPr id="5" name="Obraz 5" descr="Obraz zawierający zewnętrzne&#10;&#10;Opis wygenerowany automatycznie">
            <a:extLst>
              <a:ext uri="{FF2B5EF4-FFF2-40B4-BE49-F238E27FC236}">
                <a16:creationId xmlns:a16="http://schemas.microsoft.com/office/drawing/2014/main" id="{89356EC2-0B14-91A6-6436-EDA5ADCDB97D}"/>
              </a:ext>
            </a:extLst>
          </p:cNvPr>
          <p:cNvPicPr>
            <a:picLocks noGrp="1" noChangeAspect="1"/>
          </p:cNvPicPr>
          <p:nvPr>
            <p:ph idx="1"/>
          </p:nvPr>
        </p:nvPicPr>
        <p:blipFill>
          <a:blip r:embed="rId2"/>
          <a:stretch>
            <a:fillRect/>
          </a:stretch>
        </p:blipFill>
        <p:spPr>
          <a:xfrm>
            <a:off x="5785780" y="793646"/>
            <a:ext cx="5894716" cy="4381499"/>
          </a:xfrm>
        </p:spPr>
      </p:pic>
      <p:sp>
        <p:nvSpPr>
          <p:cNvPr id="6" name="Symbol zastępczy tekstu 5">
            <a:extLst>
              <a:ext uri="{FF2B5EF4-FFF2-40B4-BE49-F238E27FC236}">
                <a16:creationId xmlns:a16="http://schemas.microsoft.com/office/drawing/2014/main" id="{E30D54B8-14BD-CC13-DA5C-7ACCD30C6E3F}"/>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138247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704473-476F-9DAE-17C0-C5A271FB0F7A}"/>
              </a:ext>
            </a:extLst>
          </p:cNvPr>
          <p:cNvSpPr>
            <a:spLocks noGrp="1"/>
          </p:cNvSpPr>
          <p:nvPr>
            <p:ph type="title"/>
          </p:nvPr>
        </p:nvSpPr>
        <p:spPr/>
        <p:txBody>
          <a:bodyPr/>
          <a:lstStyle/>
          <a:p>
            <a:pPr algn="ctr"/>
            <a:r>
              <a:rPr lang="pl-PL" dirty="0" err="1"/>
              <a:t>Heart</a:t>
            </a:r>
            <a:r>
              <a:rPr lang="pl-PL" dirty="0"/>
              <a:t> </a:t>
            </a:r>
            <a:r>
              <a:rPr lang="pl-PL" dirty="0" err="1"/>
              <a:t>muscle</a:t>
            </a:r>
          </a:p>
        </p:txBody>
      </p:sp>
      <p:sp>
        <p:nvSpPr>
          <p:cNvPr id="3" name="Symbol zastępczy zawartości 2">
            <a:extLst>
              <a:ext uri="{FF2B5EF4-FFF2-40B4-BE49-F238E27FC236}">
                <a16:creationId xmlns:a16="http://schemas.microsoft.com/office/drawing/2014/main" id="{C1D77572-2813-19D9-CBE5-914AEB605C57}"/>
              </a:ext>
            </a:extLst>
          </p:cNvPr>
          <p:cNvSpPr>
            <a:spLocks noGrp="1"/>
          </p:cNvSpPr>
          <p:nvPr>
            <p:ph sz="half" idx="1"/>
          </p:nvPr>
        </p:nvSpPr>
        <p:spPr/>
        <p:txBody>
          <a:bodyPr vert="horz" lIns="91440" tIns="45720" rIns="91440" bIns="45720" rtlCol="0" anchor="t">
            <a:normAutofit/>
          </a:bodyPr>
          <a:lstStyle/>
          <a:p>
            <a:pPr marL="0" indent="0">
              <a:buNone/>
            </a:pPr>
            <a:r>
              <a:rPr lang="pl-PL" dirty="0" err="1">
                <a:ea typeface="+mn-lt"/>
                <a:cs typeface="+mn-lt"/>
              </a:rPr>
              <a:t>Cardiac</a:t>
            </a:r>
            <a:r>
              <a:rPr lang="pl-PL" dirty="0">
                <a:ea typeface="+mn-lt"/>
                <a:cs typeface="+mn-lt"/>
              </a:rPr>
              <a:t> </a:t>
            </a:r>
            <a:r>
              <a:rPr lang="pl-PL" dirty="0" err="1">
                <a:ea typeface="+mn-lt"/>
                <a:cs typeface="+mn-lt"/>
              </a:rPr>
              <a:t>muscle</a:t>
            </a:r>
            <a:r>
              <a:rPr lang="pl-PL" dirty="0">
                <a:ea typeface="+mn-lt"/>
                <a:cs typeface="+mn-lt"/>
              </a:rPr>
              <a:t> </a:t>
            </a:r>
            <a:r>
              <a:rPr lang="pl-PL" dirty="0" err="1">
                <a:ea typeface="+mn-lt"/>
                <a:cs typeface="+mn-lt"/>
              </a:rPr>
              <a:t>makes</a:t>
            </a:r>
            <a:r>
              <a:rPr lang="pl-PL" dirty="0">
                <a:ea typeface="+mn-lt"/>
                <a:cs typeface="+mn-lt"/>
              </a:rPr>
              <a:t> </a:t>
            </a:r>
            <a:r>
              <a:rPr lang="pl-PL" dirty="0" err="1">
                <a:ea typeface="+mn-lt"/>
                <a:cs typeface="+mn-lt"/>
              </a:rPr>
              <a:t>up</a:t>
            </a:r>
            <a:r>
              <a:rPr lang="pl-PL" dirty="0">
                <a:ea typeface="+mn-lt"/>
                <a:cs typeface="+mn-lt"/>
              </a:rPr>
              <a:t> the </a:t>
            </a:r>
            <a:r>
              <a:rPr lang="pl-PL" dirty="0" err="1">
                <a:ea typeface="+mn-lt"/>
                <a:cs typeface="+mn-lt"/>
              </a:rPr>
              <a:t>thick</a:t>
            </a:r>
            <a:r>
              <a:rPr lang="pl-PL" dirty="0">
                <a:ea typeface="+mn-lt"/>
                <a:cs typeface="+mn-lt"/>
              </a:rPr>
              <a:t> </a:t>
            </a:r>
            <a:r>
              <a:rPr lang="pl-PL" dirty="0" err="1">
                <a:ea typeface="+mn-lt"/>
                <a:cs typeface="+mn-lt"/>
              </a:rPr>
              <a:t>middle</a:t>
            </a:r>
            <a:r>
              <a:rPr lang="pl-PL" dirty="0">
                <a:ea typeface="+mn-lt"/>
                <a:cs typeface="+mn-lt"/>
              </a:rPr>
              <a:t> </a:t>
            </a:r>
            <a:r>
              <a:rPr lang="pl-PL" dirty="0" err="1">
                <a:ea typeface="+mn-lt"/>
                <a:cs typeface="+mn-lt"/>
              </a:rPr>
              <a:t>layer</a:t>
            </a:r>
            <a:r>
              <a:rPr lang="pl-PL" dirty="0">
                <a:ea typeface="+mn-lt"/>
                <a:cs typeface="+mn-lt"/>
              </a:rPr>
              <a:t> of the </a:t>
            </a:r>
            <a:r>
              <a:rPr lang="pl-PL" dirty="0" err="1">
                <a:ea typeface="+mn-lt"/>
                <a:cs typeface="+mn-lt"/>
              </a:rPr>
              <a:t>heart</a:t>
            </a:r>
            <a:r>
              <a:rPr lang="pl-PL" dirty="0">
                <a:ea typeface="+mn-lt"/>
                <a:cs typeface="+mn-lt"/>
              </a:rPr>
              <a:t>. The </a:t>
            </a:r>
            <a:r>
              <a:rPr lang="pl-PL" dirty="0" err="1">
                <a:ea typeface="+mn-lt"/>
                <a:cs typeface="+mn-lt"/>
              </a:rPr>
              <a:t>myocardium</a:t>
            </a:r>
            <a:r>
              <a:rPr lang="pl-PL" dirty="0">
                <a:ea typeface="+mn-lt"/>
                <a:cs typeface="+mn-lt"/>
              </a:rPr>
              <a:t> </a:t>
            </a:r>
            <a:r>
              <a:rPr lang="pl-PL" dirty="0" err="1">
                <a:ea typeface="+mn-lt"/>
                <a:cs typeface="+mn-lt"/>
              </a:rPr>
              <a:t>is</a:t>
            </a:r>
            <a:r>
              <a:rPr lang="pl-PL" dirty="0">
                <a:ea typeface="+mn-lt"/>
                <a:cs typeface="+mn-lt"/>
              </a:rPr>
              <a:t> </a:t>
            </a:r>
            <a:r>
              <a:rPr lang="pl-PL" dirty="0" err="1">
                <a:ea typeface="+mn-lt"/>
                <a:cs typeface="+mn-lt"/>
              </a:rPr>
              <a:t>surrounded</a:t>
            </a:r>
            <a:r>
              <a:rPr lang="pl-PL" dirty="0">
                <a:ea typeface="+mn-lt"/>
                <a:cs typeface="+mn-lt"/>
              </a:rPr>
              <a:t> by a </a:t>
            </a:r>
            <a:r>
              <a:rPr lang="pl-PL" dirty="0" err="1">
                <a:ea typeface="+mn-lt"/>
                <a:cs typeface="+mn-lt"/>
              </a:rPr>
              <a:t>thin</a:t>
            </a:r>
            <a:r>
              <a:rPr lang="pl-PL" dirty="0">
                <a:ea typeface="+mn-lt"/>
                <a:cs typeface="+mn-lt"/>
              </a:rPr>
              <a:t> </a:t>
            </a:r>
            <a:r>
              <a:rPr lang="pl-PL" dirty="0" err="1">
                <a:ea typeface="+mn-lt"/>
                <a:cs typeface="+mn-lt"/>
              </a:rPr>
              <a:t>outer</a:t>
            </a:r>
            <a:r>
              <a:rPr lang="pl-PL" dirty="0">
                <a:ea typeface="+mn-lt"/>
                <a:cs typeface="+mn-lt"/>
              </a:rPr>
              <a:t> </a:t>
            </a:r>
            <a:r>
              <a:rPr lang="pl-PL" dirty="0" err="1">
                <a:ea typeface="+mn-lt"/>
                <a:cs typeface="+mn-lt"/>
              </a:rPr>
              <a:t>layer</a:t>
            </a:r>
            <a:r>
              <a:rPr lang="pl-PL" dirty="0">
                <a:ea typeface="+mn-lt"/>
                <a:cs typeface="+mn-lt"/>
              </a:rPr>
              <a:t> </a:t>
            </a:r>
            <a:r>
              <a:rPr lang="pl-PL" dirty="0" err="1">
                <a:ea typeface="+mn-lt"/>
                <a:cs typeface="+mn-lt"/>
              </a:rPr>
              <a:t>called</a:t>
            </a:r>
            <a:r>
              <a:rPr lang="pl-PL" dirty="0">
                <a:ea typeface="+mn-lt"/>
                <a:cs typeface="+mn-lt"/>
              </a:rPr>
              <a:t> the epicardium and </a:t>
            </a:r>
            <a:r>
              <a:rPr lang="pl-PL" dirty="0" err="1">
                <a:ea typeface="+mn-lt"/>
                <a:cs typeface="+mn-lt"/>
              </a:rPr>
              <a:t>an</a:t>
            </a:r>
            <a:r>
              <a:rPr lang="pl-PL" dirty="0">
                <a:ea typeface="+mn-lt"/>
                <a:cs typeface="+mn-lt"/>
              </a:rPr>
              <a:t> </a:t>
            </a:r>
            <a:r>
              <a:rPr lang="pl-PL" dirty="0" err="1">
                <a:ea typeface="+mn-lt"/>
                <a:cs typeface="+mn-lt"/>
              </a:rPr>
              <a:t>inner</a:t>
            </a:r>
            <a:r>
              <a:rPr lang="pl-PL" dirty="0">
                <a:ea typeface="+mn-lt"/>
                <a:cs typeface="+mn-lt"/>
              </a:rPr>
              <a:t> </a:t>
            </a:r>
            <a:r>
              <a:rPr lang="pl-PL" dirty="0" err="1">
                <a:ea typeface="+mn-lt"/>
                <a:cs typeface="+mn-lt"/>
              </a:rPr>
              <a:t>endocardium</a:t>
            </a:r>
            <a:r>
              <a:rPr lang="pl-PL" dirty="0">
                <a:ea typeface="+mn-lt"/>
                <a:cs typeface="+mn-lt"/>
              </a:rPr>
              <a:t>.</a:t>
            </a:r>
            <a:endParaRPr lang="pl-PL" dirty="0"/>
          </a:p>
        </p:txBody>
      </p:sp>
      <p:pic>
        <p:nvPicPr>
          <p:cNvPr id="5" name="Obraz 5">
            <a:extLst>
              <a:ext uri="{FF2B5EF4-FFF2-40B4-BE49-F238E27FC236}">
                <a16:creationId xmlns:a16="http://schemas.microsoft.com/office/drawing/2014/main" id="{F0E54D10-3F3B-1396-B45B-95EF4C5AF1D1}"/>
              </a:ext>
            </a:extLst>
          </p:cNvPr>
          <p:cNvPicPr>
            <a:picLocks noGrp="1" noChangeAspect="1"/>
          </p:cNvPicPr>
          <p:nvPr>
            <p:ph sz="half" idx="2"/>
          </p:nvPr>
        </p:nvPicPr>
        <p:blipFill>
          <a:blip r:embed="rId2"/>
          <a:stretch>
            <a:fillRect/>
          </a:stretch>
        </p:blipFill>
        <p:spPr>
          <a:xfrm>
            <a:off x="6370639" y="2013942"/>
            <a:ext cx="5594057" cy="3707113"/>
          </a:xfrm>
        </p:spPr>
      </p:pic>
    </p:spTree>
    <p:extLst>
      <p:ext uri="{BB962C8B-B14F-4D97-AF65-F5344CB8AC3E}">
        <p14:creationId xmlns:p14="http://schemas.microsoft.com/office/powerpoint/2010/main" val="160772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2563A8-D18B-DFCE-4129-654EF803E612}"/>
              </a:ext>
            </a:extLst>
          </p:cNvPr>
          <p:cNvSpPr>
            <a:spLocks noGrp="1"/>
          </p:cNvSpPr>
          <p:nvPr>
            <p:ph type="title"/>
          </p:nvPr>
        </p:nvSpPr>
        <p:spPr/>
        <p:txBody>
          <a:bodyPr/>
          <a:lstStyle/>
          <a:p>
            <a:pPr algn="ctr"/>
            <a:r>
              <a:rPr lang="pl-PL" dirty="0" err="1"/>
              <a:t>Heart</a:t>
            </a:r>
            <a:r>
              <a:rPr lang="pl-PL" dirty="0"/>
              <a:t> </a:t>
            </a:r>
            <a:r>
              <a:rPr lang="pl-PL" dirty="0" err="1"/>
              <a:t>Muscle</a:t>
            </a:r>
          </a:p>
        </p:txBody>
      </p:sp>
      <p:pic>
        <p:nvPicPr>
          <p:cNvPr id="5" name="Obraz 5">
            <a:extLst>
              <a:ext uri="{FF2B5EF4-FFF2-40B4-BE49-F238E27FC236}">
                <a16:creationId xmlns:a16="http://schemas.microsoft.com/office/drawing/2014/main" id="{476C784E-0199-BD34-1125-E114F7711BA2}"/>
              </a:ext>
            </a:extLst>
          </p:cNvPr>
          <p:cNvPicPr>
            <a:picLocks noGrp="1" noChangeAspect="1"/>
          </p:cNvPicPr>
          <p:nvPr>
            <p:ph idx="1"/>
          </p:nvPr>
        </p:nvPicPr>
        <p:blipFill>
          <a:blip r:embed="rId2"/>
          <a:stretch>
            <a:fillRect/>
          </a:stretch>
        </p:blipFill>
        <p:spPr>
          <a:xfrm>
            <a:off x="5019287" y="866432"/>
            <a:ext cx="6708834" cy="4580985"/>
          </a:xfrm>
        </p:spPr>
      </p:pic>
      <p:sp>
        <p:nvSpPr>
          <p:cNvPr id="6" name="Symbol zastępczy tekstu 5">
            <a:extLst>
              <a:ext uri="{FF2B5EF4-FFF2-40B4-BE49-F238E27FC236}">
                <a16:creationId xmlns:a16="http://schemas.microsoft.com/office/drawing/2014/main" id="{A372CDDF-C5F6-5E19-C3A6-B3081FD63F50}"/>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2976141607"/>
      </p:ext>
    </p:extLst>
  </p:cSld>
  <p:clrMapOvr>
    <a:masterClrMapping/>
  </p:clrMapOvr>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0</TotalTime>
  <Words>1</Words>
  <Application>Microsoft Office PowerPoint</Application>
  <PresentationFormat>Panoramiczny</PresentationFormat>
  <Paragraphs>1</Paragraphs>
  <Slides>13</Slides>
  <Notes>1</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Galeria</vt:lpstr>
      <vt:lpstr>Musculoskeletal system</vt:lpstr>
      <vt:lpstr>Musculoskeletal system </vt:lpstr>
      <vt:lpstr>Types of muscles</vt:lpstr>
      <vt:lpstr>Skeletal Muscles</vt:lpstr>
      <vt:lpstr>SKELETAL MUSCLES</vt:lpstr>
      <vt:lpstr>Smooth Muscles</vt:lpstr>
      <vt:lpstr>SMOOTH MUSCLES</vt:lpstr>
      <vt:lpstr>Heart muscle</vt:lpstr>
      <vt:lpstr>Heart Muscle</vt:lpstr>
      <vt:lpstr>Muscle Function</vt:lpstr>
      <vt:lpstr>The effect of Multiple sclerosis on the muscular system</vt:lpstr>
      <vt:lpstr>Rehabilitation in SM</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243</cp:revision>
  <dcterms:created xsi:type="dcterms:W3CDTF">2022-12-17T14:34:26Z</dcterms:created>
  <dcterms:modified xsi:type="dcterms:W3CDTF">2023-02-05T14:37:19Z</dcterms:modified>
</cp:coreProperties>
</file>