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1" r:id="rId4"/>
    <p:sldId id="268" r:id="rId5"/>
    <p:sldId id="259" r:id="rId6"/>
    <p:sldId id="260" r:id="rId7"/>
    <p:sldId id="264" r:id="rId8"/>
    <p:sldId id="266" r:id="rId9"/>
    <p:sldId id="262" r:id="rId10"/>
    <p:sldId id="263" r:id="rId11"/>
    <p:sldId id="267" r:id="rId12"/>
    <p:sldId id="265" r:id="rId13"/>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02" y="1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23" name="Prostokąt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Prostokąt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Prostokąt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Prostokąt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Prostokąt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Prostokąt zaokrąglony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Prostokąt zaokrąglony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Prostokąt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ostokąt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rostokąt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Prostokąt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ytuł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pl-PL"/>
              <a:t>Kliknij, aby edytować styl</a:t>
            </a:r>
            <a:endParaRPr kumimoji="0" lang="en-US"/>
          </a:p>
        </p:txBody>
      </p:sp>
      <p:sp>
        <p:nvSpPr>
          <p:cNvPr id="9" name="Podtytuł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a:t>Kliknij, aby edytować styl wzorca podtytułu</a:t>
            </a:r>
            <a:endParaRPr kumimoji="0" lang="en-US"/>
          </a:p>
        </p:txBody>
      </p:sp>
      <p:sp>
        <p:nvSpPr>
          <p:cNvPr id="28" name="Symbol zastępczy daty 27"/>
          <p:cNvSpPr>
            <a:spLocks noGrp="1"/>
          </p:cNvSpPr>
          <p:nvPr>
            <p:ph type="dt" sz="half" idx="10"/>
          </p:nvPr>
        </p:nvSpPr>
        <p:spPr>
          <a:xfrm>
            <a:off x="6705600" y="4206240"/>
            <a:ext cx="960120" cy="457200"/>
          </a:xfrm>
        </p:spPr>
        <p:txBody>
          <a:bodyPr/>
          <a:lstStyle/>
          <a:p>
            <a:fld id="{31A9B463-6A70-4236-BCA3-8A3194390F30}" type="datetimeFigureOut">
              <a:rPr lang="pl-PL" smtClean="0"/>
              <a:pPr/>
              <a:t>05.02.2023</a:t>
            </a:fld>
            <a:endParaRPr lang="pl-PL"/>
          </a:p>
        </p:txBody>
      </p:sp>
      <p:sp>
        <p:nvSpPr>
          <p:cNvPr id="17" name="Symbol zastępczy stopki 16"/>
          <p:cNvSpPr>
            <a:spLocks noGrp="1"/>
          </p:cNvSpPr>
          <p:nvPr>
            <p:ph type="ftr" sz="quarter" idx="11"/>
          </p:nvPr>
        </p:nvSpPr>
        <p:spPr>
          <a:xfrm>
            <a:off x="5410200" y="4205288"/>
            <a:ext cx="1295400" cy="457200"/>
          </a:xfrm>
        </p:spPr>
        <p:txBody>
          <a:bodyPr/>
          <a:lstStyle/>
          <a:p>
            <a:endParaRPr lang="pl-PL"/>
          </a:p>
        </p:txBody>
      </p:sp>
      <p:sp>
        <p:nvSpPr>
          <p:cNvPr id="29" name="Symbol zastępczy numeru slajdu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13096DB3-AA7A-441E-95D5-EF5AA70373B4}"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daty 3"/>
          <p:cNvSpPr>
            <a:spLocks noGrp="1"/>
          </p:cNvSpPr>
          <p:nvPr>
            <p:ph type="dt" sz="half" idx="10"/>
          </p:nvPr>
        </p:nvSpPr>
        <p:spPr/>
        <p:txBody>
          <a:bodyPr/>
          <a:lstStyle/>
          <a:p>
            <a:fld id="{31A9B463-6A70-4236-BCA3-8A3194390F30}" type="datetimeFigureOut">
              <a:rPr lang="pl-PL" smtClean="0"/>
              <a:pPr/>
              <a:t>05.02.2023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13096DB3-AA7A-441E-95D5-EF5AA70373B4}"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781800" y="1143000"/>
            <a:ext cx="1905000" cy="5486400"/>
          </a:xfrm>
        </p:spPr>
        <p:txBody>
          <a:bodyPr vert="eaVert"/>
          <a:lstStyle/>
          <a:p>
            <a:r>
              <a:rPr kumimoji="0" lang="pl-PL"/>
              <a:t>Kliknij, aby edytować styl</a:t>
            </a:r>
            <a:endParaRPr kumimoji="0" lang="en-US"/>
          </a:p>
        </p:txBody>
      </p:sp>
      <p:sp>
        <p:nvSpPr>
          <p:cNvPr id="3" name="Symbol zastępczy tytułu pionowego 2"/>
          <p:cNvSpPr>
            <a:spLocks noGrp="1"/>
          </p:cNvSpPr>
          <p:nvPr>
            <p:ph type="body" orient="vert" idx="1"/>
          </p:nvPr>
        </p:nvSpPr>
        <p:spPr>
          <a:xfrm>
            <a:off x="457200" y="1143000"/>
            <a:ext cx="6248400" cy="5486400"/>
          </a:xfrm>
        </p:spPr>
        <p:txBody>
          <a:bodyPr vert="eaVer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daty 3"/>
          <p:cNvSpPr>
            <a:spLocks noGrp="1"/>
          </p:cNvSpPr>
          <p:nvPr>
            <p:ph type="dt" sz="half" idx="10"/>
          </p:nvPr>
        </p:nvSpPr>
        <p:spPr/>
        <p:txBody>
          <a:bodyPr/>
          <a:lstStyle/>
          <a:p>
            <a:fld id="{31A9B463-6A70-4236-BCA3-8A3194390F30}" type="datetimeFigureOut">
              <a:rPr lang="pl-PL" smtClean="0"/>
              <a:pPr/>
              <a:t>05.02.2023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13096DB3-AA7A-441E-95D5-EF5AA70373B4}"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a:t>Kliknij, aby edytować styl</a:t>
            </a:r>
            <a:endParaRPr kumimoji="0" lang="en-US"/>
          </a:p>
        </p:txBody>
      </p:sp>
      <p:sp>
        <p:nvSpPr>
          <p:cNvPr id="3" name="Symbol zastępczy zawartości 2"/>
          <p:cNvSpPr>
            <a:spLocks noGrp="1"/>
          </p:cNvSpPr>
          <p:nvPr>
            <p:ph idx="1"/>
          </p:nvPr>
        </p:nvSpPr>
        <p:spPr/>
        <p:txBody>
          <a:body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daty 3"/>
          <p:cNvSpPr>
            <a:spLocks noGrp="1"/>
          </p:cNvSpPr>
          <p:nvPr>
            <p:ph type="dt" sz="half" idx="10"/>
          </p:nvPr>
        </p:nvSpPr>
        <p:spPr/>
        <p:txBody>
          <a:bodyPr/>
          <a:lstStyle/>
          <a:p>
            <a:fld id="{31A9B463-6A70-4236-BCA3-8A3194390F30}" type="datetimeFigureOut">
              <a:rPr lang="pl-PL" smtClean="0"/>
              <a:pPr/>
              <a:t>05.02.2023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13096DB3-AA7A-441E-95D5-EF5AA70373B4}"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pl-PL"/>
              <a:t>Kliknij, aby edytować styl</a:t>
            </a:r>
            <a:endParaRPr kumimoji="0" lang="en-US"/>
          </a:p>
        </p:txBody>
      </p:sp>
      <p:sp>
        <p:nvSpPr>
          <p:cNvPr id="3" name="Symbol zastępczy tekstu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a:t>Kliknij, aby edytować style wzorca tekstu</a:t>
            </a:r>
          </a:p>
        </p:txBody>
      </p:sp>
      <p:sp>
        <p:nvSpPr>
          <p:cNvPr id="4" name="Symbol zastępczy daty 3"/>
          <p:cNvSpPr>
            <a:spLocks noGrp="1"/>
          </p:cNvSpPr>
          <p:nvPr>
            <p:ph type="dt" sz="half" idx="10"/>
          </p:nvPr>
        </p:nvSpPr>
        <p:spPr/>
        <p:txBody>
          <a:bodyPr/>
          <a:lstStyle/>
          <a:p>
            <a:fld id="{31A9B463-6A70-4236-BCA3-8A3194390F30}" type="datetimeFigureOut">
              <a:rPr lang="pl-PL" smtClean="0"/>
              <a:pPr/>
              <a:t>05.02.2023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13096DB3-AA7A-441E-95D5-EF5AA70373B4}"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a:t>Kliknij, aby edytować styl</a:t>
            </a:r>
            <a:endParaRPr kumimoji="0" lang="en-US"/>
          </a:p>
        </p:txBody>
      </p:sp>
      <p:sp>
        <p:nvSpPr>
          <p:cNvPr id="3" name="Symbol zastępczy zawartości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zawartości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5" name="Symbol zastępczy daty 4"/>
          <p:cNvSpPr>
            <a:spLocks noGrp="1"/>
          </p:cNvSpPr>
          <p:nvPr>
            <p:ph type="dt" sz="half" idx="10"/>
          </p:nvPr>
        </p:nvSpPr>
        <p:spPr/>
        <p:txBody>
          <a:bodyPr/>
          <a:lstStyle/>
          <a:p>
            <a:fld id="{31A9B463-6A70-4236-BCA3-8A3194390F30}" type="datetimeFigureOut">
              <a:rPr lang="pl-PL" smtClean="0"/>
              <a:pPr/>
              <a:t>05.02.2023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13096DB3-AA7A-441E-95D5-EF5AA70373B4}"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381000" y="1143000"/>
            <a:ext cx="8382000" cy="1069848"/>
          </a:xfrm>
        </p:spPr>
        <p:txBody>
          <a:bodyPr anchor="ctr"/>
          <a:lstStyle>
            <a:lvl1pPr>
              <a:defRPr sz="4000" b="0" i="0" cap="none" baseline="0"/>
            </a:lvl1pPr>
          </a:lstStyle>
          <a:p>
            <a:r>
              <a:rPr kumimoji="0" lang="pl-PL"/>
              <a:t>Kliknij, aby edytować styl</a:t>
            </a:r>
            <a:endParaRPr kumimoji="0" lang="en-US"/>
          </a:p>
        </p:txBody>
      </p:sp>
      <p:sp>
        <p:nvSpPr>
          <p:cNvPr id="3" name="Symbol zastępczy tekstu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a:t>Kliknij, aby edytować style wzorca tekstu</a:t>
            </a:r>
          </a:p>
        </p:txBody>
      </p:sp>
      <p:sp>
        <p:nvSpPr>
          <p:cNvPr id="4" name="Symbol zastępczy tekstu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a:t>Kliknij, aby edytować style wzorca tekstu</a:t>
            </a:r>
          </a:p>
        </p:txBody>
      </p:sp>
      <p:sp>
        <p:nvSpPr>
          <p:cNvPr id="5" name="Symbol zastępczy zawartości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6" name="Symbol zastępczy zawartości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26" name="Symbol zastępczy daty 25"/>
          <p:cNvSpPr>
            <a:spLocks noGrp="1"/>
          </p:cNvSpPr>
          <p:nvPr>
            <p:ph type="dt" sz="half" idx="10"/>
          </p:nvPr>
        </p:nvSpPr>
        <p:spPr/>
        <p:txBody>
          <a:bodyPr rtlCol="0"/>
          <a:lstStyle/>
          <a:p>
            <a:fld id="{31A9B463-6A70-4236-BCA3-8A3194390F30}" type="datetimeFigureOut">
              <a:rPr lang="pl-PL" smtClean="0"/>
              <a:pPr/>
              <a:t>05.02.2023</a:t>
            </a:fld>
            <a:endParaRPr lang="pl-PL"/>
          </a:p>
        </p:txBody>
      </p:sp>
      <p:sp>
        <p:nvSpPr>
          <p:cNvPr id="27" name="Symbol zastępczy numeru slajdu 26"/>
          <p:cNvSpPr>
            <a:spLocks noGrp="1"/>
          </p:cNvSpPr>
          <p:nvPr>
            <p:ph type="sldNum" sz="quarter" idx="11"/>
          </p:nvPr>
        </p:nvSpPr>
        <p:spPr/>
        <p:txBody>
          <a:bodyPr rtlCol="0"/>
          <a:lstStyle/>
          <a:p>
            <a:fld id="{13096DB3-AA7A-441E-95D5-EF5AA70373B4}" type="slidenum">
              <a:rPr lang="pl-PL" smtClean="0"/>
              <a:pPr/>
              <a:t>‹#›</a:t>
            </a:fld>
            <a:endParaRPr lang="pl-PL"/>
          </a:p>
        </p:txBody>
      </p:sp>
      <p:sp>
        <p:nvSpPr>
          <p:cNvPr id="28" name="Symbol zastępczy stopki 27"/>
          <p:cNvSpPr>
            <a:spLocks noGrp="1"/>
          </p:cNvSpPr>
          <p:nvPr>
            <p:ph type="ftr" sz="quarter" idx="12"/>
          </p:nvPr>
        </p:nvSpPr>
        <p:spPr/>
        <p:txBody>
          <a:bodyPr rtlCol="0"/>
          <a:lstStyle/>
          <a:p>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pl-PL"/>
              <a:t>Kliknij, aby edytować styl</a:t>
            </a:r>
            <a:endParaRPr kumimoji="0" lang="en-US"/>
          </a:p>
        </p:txBody>
      </p:sp>
      <p:sp>
        <p:nvSpPr>
          <p:cNvPr id="3" name="Symbol zastępczy daty 2"/>
          <p:cNvSpPr>
            <a:spLocks noGrp="1"/>
          </p:cNvSpPr>
          <p:nvPr>
            <p:ph type="dt" sz="half" idx="10"/>
          </p:nvPr>
        </p:nvSpPr>
        <p:spPr>
          <a:xfrm>
            <a:off x="6583680" y="612648"/>
            <a:ext cx="957264" cy="457200"/>
          </a:xfrm>
        </p:spPr>
        <p:txBody>
          <a:bodyPr/>
          <a:lstStyle/>
          <a:p>
            <a:fld id="{31A9B463-6A70-4236-BCA3-8A3194390F30}" type="datetimeFigureOut">
              <a:rPr lang="pl-PL" smtClean="0"/>
              <a:pPr/>
              <a:t>05.02.2023</a:t>
            </a:fld>
            <a:endParaRPr lang="pl-PL"/>
          </a:p>
        </p:txBody>
      </p:sp>
      <p:sp>
        <p:nvSpPr>
          <p:cNvPr id="4" name="Symbol zastępczy stopki 3"/>
          <p:cNvSpPr>
            <a:spLocks noGrp="1"/>
          </p:cNvSpPr>
          <p:nvPr>
            <p:ph type="ftr" sz="quarter" idx="11"/>
          </p:nvPr>
        </p:nvSpPr>
        <p:spPr>
          <a:xfrm>
            <a:off x="5257800" y="612648"/>
            <a:ext cx="1325880" cy="457200"/>
          </a:xfrm>
        </p:spPr>
        <p:txBody>
          <a:bodyPr/>
          <a:lstStyle/>
          <a:p>
            <a:endParaRPr lang="pl-PL"/>
          </a:p>
        </p:txBody>
      </p:sp>
      <p:sp>
        <p:nvSpPr>
          <p:cNvPr id="5" name="Symbol zastępczy numeru slajdu 4"/>
          <p:cNvSpPr>
            <a:spLocks noGrp="1"/>
          </p:cNvSpPr>
          <p:nvPr>
            <p:ph type="sldNum" sz="quarter" idx="12"/>
          </p:nvPr>
        </p:nvSpPr>
        <p:spPr>
          <a:xfrm>
            <a:off x="8174736" y="2272"/>
            <a:ext cx="762000" cy="365760"/>
          </a:xfrm>
        </p:spPr>
        <p:txBody>
          <a:bodyPr/>
          <a:lstStyle/>
          <a:p>
            <a:fld id="{13096DB3-AA7A-441E-95D5-EF5AA70373B4}"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31A9B463-6A70-4236-BCA3-8A3194390F30}" type="datetimeFigureOut">
              <a:rPr lang="pl-PL" smtClean="0"/>
              <a:pPr/>
              <a:t>05.02.2023</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13096DB3-AA7A-441E-95D5-EF5AA70373B4}"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5353496" y="1101970"/>
            <a:ext cx="3383280" cy="877824"/>
          </a:xfrm>
        </p:spPr>
        <p:txBody>
          <a:bodyPr anchor="b"/>
          <a:lstStyle>
            <a:lvl1pPr algn="l">
              <a:buNone/>
              <a:defRPr sz="1800" b="1"/>
            </a:lvl1pPr>
          </a:lstStyle>
          <a:p>
            <a:r>
              <a:rPr kumimoji="0" lang="pl-PL"/>
              <a:t>Kliknij, aby edytować styl</a:t>
            </a:r>
            <a:endParaRPr kumimoji="0" lang="en-US"/>
          </a:p>
        </p:txBody>
      </p:sp>
      <p:sp>
        <p:nvSpPr>
          <p:cNvPr id="3" name="Symbol zastępczy tekstu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pl-PL"/>
              <a:t>Kliknij, aby edytować style wzorca tekstu</a:t>
            </a:r>
          </a:p>
        </p:txBody>
      </p:sp>
      <p:sp>
        <p:nvSpPr>
          <p:cNvPr id="4" name="Symbol zastępczy zawartości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5" name="Symbol zastępczy daty 4"/>
          <p:cNvSpPr>
            <a:spLocks noGrp="1"/>
          </p:cNvSpPr>
          <p:nvPr>
            <p:ph type="dt" sz="half" idx="10"/>
          </p:nvPr>
        </p:nvSpPr>
        <p:spPr/>
        <p:txBody>
          <a:bodyPr/>
          <a:lstStyle/>
          <a:p>
            <a:fld id="{31A9B463-6A70-4236-BCA3-8A3194390F30}" type="datetimeFigureOut">
              <a:rPr lang="pl-PL" smtClean="0"/>
              <a:pPr/>
              <a:t>05.02.2023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13096DB3-AA7A-441E-95D5-EF5AA70373B4}"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pl-PL"/>
              <a:t>Kliknij, aby edytować styl</a:t>
            </a:r>
            <a:endParaRPr kumimoji="0" lang="en-US"/>
          </a:p>
        </p:txBody>
      </p:sp>
      <p:sp>
        <p:nvSpPr>
          <p:cNvPr id="3" name="Symbol zastępczy obrazu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pl-PL"/>
              <a:t>Kliknij ikonę, aby dodać obraz</a:t>
            </a:r>
            <a:endParaRPr kumimoji="0" lang="en-US" dirty="0"/>
          </a:p>
        </p:txBody>
      </p:sp>
      <p:sp>
        <p:nvSpPr>
          <p:cNvPr id="4" name="Symbol zastępczy tekstu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pl-PL"/>
              <a:t>Kliknij, aby edytować style wzorca tekstu</a:t>
            </a:r>
          </a:p>
        </p:txBody>
      </p:sp>
      <p:sp>
        <p:nvSpPr>
          <p:cNvPr id="5" name="Symbol zastępczy daty 4"/>
          <p:cNvSpPr>
            <a:spLocks noGrp="1"/>
          </p:cNvSpPr>
          <p:nvPr>
            <p:ph type="dt" sz="half" idx="10"/>
          </p:nvPr>
        </p:nvSpPr>
        <p:spPr/>
        <p:txBody>
          <a:bodyPr/>
          <a:lstStyle/>
          <a:p>
            <a:fld id="{31A9B463-6A70-4236-BCA3-8A3194390F30}" type="datetimeFigureOut">
              <a:rPr lang="pl-PL" smtClean="0"/>
              <a:pPr/>
              <a:t>05.02.2023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13096DB3-AA7A-441E-95D5-EF5AA70373B4}"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Prostokąt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Prostokąt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Prostokąt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Prostokąt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Prostokąt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Prostokąt zaokrąglony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Prostokąt zaokrąglony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Prostokąt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Prostokąt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Prostokąt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Prostokąt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Prostokąt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Prostokąt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Symbol zastępczy tytułu 21"/>
          <p:cNvSpPr>
            <a:spLocks noGrp="1"/>
          </p:cNvSpPr>
          <p:nvPr>
            <p:ph type="title"/>
          </p:nvPr>
        </p:nvSpPr>
        <p:spPr>
          <a:xfrm>
            <a:off x="457200" y="1143000"/>
            <a:ext cx="8229600" cy="1066800"/>
          </a:xfrm>
          <a:prstGeom prst="rect">
            <a:avLst/>
          </a:prstGeom>
        </p:spPr>
        <p:txBody>
          <a:bodyPr vert="horz" anchor="ctr">
            <a:normAutofit/>
          </a:bodyPr>
          <a:lstStyle/>
          <a:p>
            <a:r>
              <a:rPr kumimoji="0" lang="pl-PL"/>
              <a:t>Kliknij, aby edytować styl</a:t>
            </a:r>
            <a:endParaRPr kumimoji="0" lang="en-US"/>
          </a:p>
        </p:txBody>
      </p:sp>
      <p:sp>
        <p:nvSpPr>
          <p:cNvPr id="13" name="Symbol zastępczy tekstu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pl-PL"/>
              <a:t>Kliknij, aby edytować style wzorca tekstu</a:t>
            </a:r>
          </a:p>
          <a:p>
            <a:pPr lvl="1" eaLnBrk="1" latinLnBrk="0" hangingPunct="1"/>
            <a:r>
              <a:rPr kumimoji="0" lang="pl-PL"/>
              <a:t>Drugi poziom</a:t>
            </a:r>
          </a:p>
          <a:p>
            <a:pPr lvl="2" eaLnBrk="1" latinLnBrk="0" hangingPunct="1"/>
            <a:r>
              <a:rPr kumimoji="0" lang="pl-PL"/>
              <a:t>Trzeci poziom</a:t>
            </a:r>
          </a:p>
          <a:p>
            <a:pPr lvl="3" eaLnBrk="1" latinLnBrk="0" hangingPunct="1"/>
            <a:r>
              <a:rPr kumimoji="0" lang="pl-PL"/>
              <a:t>Czwarty poziom</a:t>
            </a:r>
          </a:p>
          <a:p>
            <a:pPr lvl="4" eaLnBrk="1" latinLnBrk="0" hangingPunct="1"/>
            <a:r>
              <a:rPr kumimoji="0" lang="pl-PL"/>
              <a:t>Piąty poziom</a:t>
            </a:r>
            <a:endParaRPr kumimoji="0" lang="en-US"/>
          </a:p>
        </p:txBody>
      </p:sp>
      <p:sp>
        <p:nvSpPr>
          <p:cNvPr id="14" name="Symbol zastępczy daty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31A9B463-6A70-4236-BCA3-8A3194390F30}" type="datetimeFigureOut">
              <a:rPr lang="pl-PL" smtClean="0"/>
              <a:pPr/>
              <a:t>05.02.2023</a:t>
            </a:fld>
            <a:endParaRPr lang="pl-PL"/>
          </a:p>
        </p:txBody>
      </p:sp>
      <p:sp>
        <p:nvSpPr>
          <p:cNvPr id="3" name="Symbol zastępczy stopki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pl-PL"/>
          </a:p>
        </p:txBody>
      </p:sp>
      <p:sp>
        <p:nvSpPr>
          <p:cNvPr id="23" name="Symbol zastępczy numeru slajdu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13096DB3-AA7A-441E-95D5-EF5AA70373B4}"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pubmed.ncbi.nlm.nih.gov/?term=Kawai%20T%5BAuthor%5D" TargetMode="External"/><Relationship Id="rId3" Type="http://schemas.openxmlformats.org/officeDocument/2006/relationships/hyperlink" Target="https://www.sciencedirect.com/journal/the-spine-journal/vol/14/issue/1" TargetMode="External"/><Relationship Id="rId7" Type="http://schemas.openxmlformats.org/officeDocument/2006/relationships/hyperlink" Target="https://pubmed.ncbi.nlm.nih.gov/?term=Kuroda%20Y%5BAuthor%5D" TargetMode="External"/><Relationship Id="rId2" Type="http://schemas.openxmlformats.org/officeDocument/2006/relationships/hyperlink" Target="https://www.sciencedirect.com/journal/the-spine-journal" TargetMode="External"/><Relationship Id="rId1" Type="http://schemas.openxmlformats.org/officeDocument/2006/relationships/slideLayout" Target="../slideLayouts/slideLayout2.xml"/><Relationship Id="rId6" Type="http://schemas.openxmlformats.org/officeDocument/2006/relationships/hyperlink" Target="https://pubmed.ncbi.nlm.nih.gov/?term=Okutani%20Y%5BAuthor%5D" TargetMode="External"/><Relationship Id="rId5" Type="http://schemas.openxmlformats.org/officeDocument/2006/relationships/hyperlink" Target="https://pubmed.ncbi.nlm.nih.gov/?term=Goto%20K%5BAuthor%5D" TargetMode="External"/><Relationship Id="rId4" Type="http://schemas.openxmlformats.org/officeDocument/2006/relationships/hyperlink" Target="https://pubmed.ncbi.nlm.nih.gov/?term=Okuzu%20Y%5BAuthor%5D" TargetMode="External"/><Relationship Id="rId9" Type="http://schemas.openxmlformats.org/officeDocument/2006/relationships/hyperlink" Target="https://pubmed.ncbi.nlm.nih.gov/?term=Matsuda%20S%5BAuthor%5D"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95536" y="2060848"/>
            <a:ext cx="8458200" cy="1470025"/>
          </a:xfrm>
        </p:spPr>
        <p:txBody>
          <a:bodyPr>
            <a:normAutofit/>
          </a:bodyPr>
          <a:lstStyle/>
          <a:p>
            <a:r>
              <a:rPr lang="pl-PL" sz="6000" b="1" i="1" dirty="0" err="1">
                <a:latin typeface="Copperplate Gothic Bold" pitchFamily="34" charset="0"/>
              </a:rPr>
              <a:t>Lordotic</a:t>
            </a:r>
            <a:r>
              <a:rPr lang="pl-PL" sz="6000" b="1" i="1" dirty="0">
                <a:latin typeface="Copperplate Gothic Bold" pitchFamily="34" charset="0"/>
              </a:rPr>
              <a:t> </a:t>
            </a:r>
            <a:r>
              <a:rPr lang="pl-PL" sz="6000" b="1" i="1" dirty="0" err="1">
                <a:latin typeface="Copperplate Gothic Bold" pitchFamily="34" charset="0"/>
              </a:rPr>
              <a:t>posture</a:t>
            </a:r>
            <a:endParaRPr lang="pl-PL" sz="6000" b="1" i="1" dirty="0">
              <a:latin typeface="Copperplate Gothic Bold" pitchFamily="34" charset="0"/>
            </a:endParaRPr>
          </a:p>
        </p:txBody>
      </p:sp>
      <p:sp>
        <p:nvSpPr>
          <p:cNvPr id="3" name="Podtytuł 2"/>
          <p:cNvSpPr>
            <a:spLocks noGrp="1"/>
          </p:cNvSpPr>
          <p:nvPr>
            <p:ph type="subTitle" idx="1"/>
          </p:nvPr>
        </p:nvSpPr>
        <p:spPr>
          <a:xfrm>
            <a:off x="4572000" y="4509120"/>
            <a:ext cx="3848472" cy="1752600"/>
          </a:xfrm>
        </p:spPr>
        <p:txBody>
          <a:bodyPr>
            <a:normAutofit/>
          </a:bodyPr>
          <a:lstStyle/>
          <a:p>
            <a:pPr algn="r"/>
            <a:r>
              <a:rPr lang="pl-PL" dirty="0" err="1"/>
              <a:t>Prepared</a:t>
            </a:r>
            <a:r>
              <a:rPr lang="pl-PL" dirty="0"/>
              <a:t> by:</a:t>
            </a:r>
          </a:p>
          <a:p>
            <a:pPr algn="r"/>
            <a:r>
              <a:rPr lang="pl-PL" dirty="0"/>
              <a:t>Anna Pokrywka (117006)</a:t>
            </a:r>
          </a:p>
          <a:p>
            <a:pPr algn="r"/>
            <a:r>
              <a:rPr lang="pl-PL" dirty="0"/>
              <a:t>Fizjoterapia JMS, III rok</a:t>
            </a:r>
          </a:p>
          <a:p>
            <a:pPr algn="r"/>
            <a:r>
              <a:rPr lang="pl-PL" dirty="0"/>
              <a:t>Grupa 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836712"/>
            <a:ext cx="8229600" cy="1066800"/>
          </a:xfrm>
        </p:spPr>
        <p:txBody>
          <a:bodyPr>
            <a:normAutofit fontScale="90000"/>
          </a:bodyPr>
          <a:lstStyle/>
          <a:p>
            <a:pPr algn="ctr"/>
            <a:r>
              <a:rPr lang="en-US" dirty="0">
                <a:solidFill>
                  <a:schemeClr val="tx1"/>
                </a:solidFill>
                <a:latin typeface="+mn-lt"/>
              </a:rPr>
              <a:t>Preventive Measure (Care of Spine )</a:t>
            </a:r>
            <a:br>
              <a:rPr lang="en-US" dirty="0"/>
            </a:br>
            <a:endParaRPr lang="pl-PL" dirty="0"/>
          </a:p>
        </p:txBody>
      </p:sp>
      <p:sp>
        <p:nvSpPr>
          <p:cNvPr id="3" name="Symbol zastępczy zawartości 2"/>
          <p:cNvSpPr>
            <a:spLocks noGrp="1"/>
          </p:cNvSpPr>
          <p:nvPr>
            <p:ph idx="1"/>
          </p:nvPr>
        </p:nvSpPr>
        <p:spPr>
          <a:xfrm>
            <a:off x="395536" y="1844824"/>
            <a:ext cx="5040560" cy="4325112"/>
          </a:xfrm>
        </p:spPr>
        <p:txBody>
          <a:bodyPr/>
          <a:lstStyle/>
          <a:p>
            <a:pPr fontAlgn="base"/>
            <a:r>
              <a:rPr lang="pl-PL" dirty="0" err="1"/>
              <a:t>Regular</a:t>
            </a:r>
            <a:r>
              <a:rPr lang="pl-PL" dirty="0"/>
              <a:t> Back </a:t>
            </a:r>
            <a:r>
              <a:rPr lang="pl-PL" dirty="0" err="1"/>
              <a:t>Flexion</a:t>
            </a:r>
            <a:r>
              <a:rPr lang="pl-PL" dirty="0"/>
              <a:t> </a:t>
            </a:r>
            <a:r>
              <a:rPr lang="pl-PL" dirty="0" err="1"/>
              <a:t>Exercise</a:t>
            </a:r>
            <a:r>
              <a:rPr lang="pl-PL" dirty="0"/>
              <a:t>.</a:t>
            </a:r>
          </a:p>
          <a:p>
            <a:pPr fontAlgn="base"/>
            <a:r>
              <a:rPr lang="pl-PL" dirty="0" err="1"/>
              <a:t>Stretching</a:t>
            </a:r>
            <a:r>
              <a:rPr lang="pl-PL" dirty="0"/>
              <a:t> And </a:t>
            </a:r>
            <a:r>
              <a:rPr lang="pl-PL" dirty="0" err="1"/>
              <a:t>Range</a:t>
            </a:r>
            <a:r>
              <a:rPr lang="pl-PL" dirty="0"/>
              <a:t> of </a:t>
            </a:r>
            <a:r>
              <a:rPr lang="pl-PL" dirty="0" err="1"/>
              <a:t>motion</a:t>
            </a:r>
            <a:r>
              <a:rPr lang="pl-PL" dirty="0"/>
              <a:t> </a:t>
            </a:r>
            <a:r>
              <a:rPr lang="pl-PL" dirty="0" err="1"/>
              <a:t>exercise</a:t>
            </a:r>
            <a:r>
              <a:rPr lang="pl-PL" dirty="0"/>
              <a:t> to </a:t>
            </a:r>
            <a:r>
              <a:rPr lang="pl-PL" dirty="0" err="1"/>
              <a:t>avoid</a:t>
            </a:r>
            <a:r>
              <a:rPr lang="pl-PL" dirty="0"/>
              <a:t> </a:t>
            </a:r>
            <a:r>
              <a:rPr lang="pl-PL" dirty="0" err="1"/>
              <a:t>stiffness</a:t>
            </a:r>
            <a:r>
              <a:rPr lang="pl-PL" dirty="0"/>
              <a:t> and </a:t>
            </a:r>
            <a:r>
              <a:rPr lang="pl-PL" dirty="0" err="1"/>
              <a:t>tightness</a:t>
            </a:r>
            <a:r>
              <a:rPr lang="pl-PL" dirty="0"/>
              <a:t>.</a:t>
            </a:r>
          </a:p>
          <a:p>
            <a:pPr fontAlgn="base"/>
            <a:r>
              <a:rPr lang="pl-PL" dirty="0" err="1"/>
              <a:t>shoulder</a:t>
            </a:r>
            <a:r>
              <a:rPr lang="pl-PL" dirty="0"/>
              <a:t> </a:t>
            </a:r>
            <a:r>
              <a:rPr lang="pl-PL" dirty="0" err="1"/>
              <a:t>shrugging</a:t>
            </a:r>
            <a:r>
              <a:rPr lang="pl-PL" dirty="0"/>
              <a:t> </a:t>
            </a:r>
            <a:r>
              <a:rPr lang="pl-PL" dirty="0" err="1"/>
              <a:t>exercise</a:t>
            </a:r>
            <a:endParaRPr lang="pl-PL" dirty="0"/>
          </a:p>
          <a:p>
            <a:pPr fontAlgn="base"/>
            <a:r>
              <a:rPr lang="pl-PL" dirty="0"/>
              <a:t>Neck </a:t>
            </a:r>
            <a:r>
              <a:rPr lang="pl-PL" dirty="0" err="1"/>
              <a:t>Active</a:t>
            </a:r>
            <a:r>
              <a:rPr lang="pl-PL" dirty="0"/>
              <a:t> </a:t>
            </a:r>
            <a:r>
              <a:rPr lang="pl-PL" dirty="0" err="1"/>
              <a:t>movements</a:t>
            </a:r>
            <a:endParaRPr lang="pl-PL" dirty="0"/>
          </a:p>
          <a:p>
            <a:endParaRPr lang="pl-PL" dirty="0"/>
          </a:p>
        </p:txBody>
      </p:sp>
      <p:pic>
        <p:nvPicPr>
          <p:cNvPr id="4098" name="Picture 2" descr="C:\Users\dom\Desktop\spinal-health-correct-incorrect-posture-illustration.jpg"/>
          <p:cNvPicPr>
            <a:picLocks noChangeAspect="1" noChangeArrowheads="1"/>
          </p:cNvPicPr>
          <p:nvPr/>
        </p:nvPicPr>
        <p:blipFill>
          <a:blip r:embed="rId2" cstate="print"/>
          <a:srcRect/>
          <a:stretch>
            <a:fillRect/>
          </a:stretch>
        </p:blipFill>
        <p:spPr bwMode="auto">
          <a:xfrm>
            <a:off x="5292080" y="1700808"/>
            <a:ext cx="3725754" cy="4469432"/>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620688"/>
            <a:ext cx="8229600" cy="1066800"/>
          </a:xfrm>
        </p:spPr>
        <p:txBody>
          <a:bodyPr>
            <a:normAutofit fontScale="90000"/>
          </a:bodyPr>
          <a:lstStyle/>
          <a:p>
            <a:pPr algn="ctr"/>
            <a:r>
              <a:rPr lang="en-US" dirty="0">
                <a:solidFill>
                  <a:schemeClr val="tx1"/>
                </a:solidFill>
                <a:latin typeface="+mn-lt"/>
              </a:rPr>
              <a:t>Preventive Measure (Care of Spine )</a:t>
            </a:r>
            <a:endParaRPr lang="pl-PL" dirty="0">
              <a:latin typeface="+mn-lt"/>
            </a:endParaRPr>
          </a:p>
        </p:txBody>
      </p:sp>
      <p:sp>
        <p:nvSpPr>
          <p:cNvPr id="3" name="Symbol zastępczy zawartości 2"/>
          <p:cNvSpPr>
            <a:spLocks noGrp="1"/>
          </p:cNvSpPr>
          <p:nvPr>
            <p:ph idx="1"/>
          </p:nvPr>
        </p:nvSpPr>
        <p:spPr>
          <a:xfrm>
            <a:off x="457200" y="2249424"/>
            <a:ext cx="4906888" cy="4325112"/>
          </a:xfrm>
        </p:spPr>
        <p:txBody>
          <a:bodyPr/>
          <a:lstStyle/>
          <a:p>
            <a:pPr fontAlgn="base"/>
            <a:r>
              <a:rPr lang="pl-PL" dirty="0" err="1"/>
              <a:t>Regular</a:t>
            </a:r>
            <a:r>
              <a:rPr lang="pl-PL" dirty="0"/>
              <a:t> </a:t>
            </a:r>
            <a:r>
              <a:rPr lang="pl-PL" dirty="0" err="1"/>
              <a:t>Yoga</a:t>
            </a:r>
            <a:r>
              <a:rPr lang="pl-PL" dirty="0"/>
              <a:t> </a:t>
            </a:r>
            <a:r>
              <a:rPr lang="pl-PL" dirty="0" err="1"/>
              <a:t>Position</a:t>
            </a:r>
            <a:endParaRPr lang="pl-PL" dirty="0"/>
          </a:p>
          <a:p>
            <a:pPr fontAlgn="base"/>
            <a:r>
              <a:rPr lang="pl-PL" dirty="0" err="1"/>
              <a:t>Straight</a:t>
            </a:r>
            <a:r>
              <a:rPr lang="pl-PL" dirty="0"/>
              <a:t> leg </a:t>
            </a:r>
            <a:r>
              <a:rPr lang="pl-PL" dirty="0" err="1"/>
              <a:t>raises</a:t>
            </a:r>
            <a:r>
              <a:rPr lang="pl-PL" dirty="0"/>
              <a:t> (SLR)</a:t>
            </a:r>
          </a:p>
          <a:p>
            <a:pPr fontAlgn="base"/>
            <a:r>
              <a:rPr lang="pl-PL" dirty="0" err="1"/>
              <a:t>pelvic</a:t>
            </a:r>
            <a:r>
              <a:rPr lang="pl-PL" dirty="0"/>
              <a:t> </a:t>
            </a:r>
            <a:r>
              <a:rPr lang="pl-PL" dirty="0" err="1"/>
              <a:t>tilt</a:t>
            </a:r>
            <a:r>
              <a:rPr lang="pl-PL" dirty="0"/>
              <a:t> on a </a:t>
            </a:r>
            <a:r>
              <a:rPr lang="pl-PL" dirty="0" err="1"/>
              <a:t>Exercise</a:t>
            </a:r>
            <a:r>
              <a:rPr lang="pl-PL" dirty="0"/>
              <a:t> </a:t>
            </a:r>
            <a:r>
              <a:rPr lang="pl-PL" dirty="0" err="1"/>
              <a:t>ball</a:t>
            </a:r>
            <a:r>
              <a:rPr lang="pl-PL" dirty="0"/>
              <a:t>.</a:t>
            </a:r>
          </a:p>
          <a:p>
            <a:pPr fontAlgn="base"/>
            <a:r>
              <a:rPr lang="pl-PL" dirty="0" err="1"/>
              <a:t>Good</a:t>
            </a:r>
            <a:r>
              <a:rPr lang="pl-PL" dirty="0"/>
              <a:t> Diet</a:t>
            </a:r>
          </a:p>
          <a:p>
            <a:pPr>
              <a:buNone/>
            </a:pPr>
            <a:endParaRPr lang="pl-PL" dirty="0"/>
          </a:p>
        </p:txBody>
      </p:sp>
      <p:pic>
        <p:nvPicPr>
          <p:cNvPr id="3075" name="Picture 3" descr="C:\Users\dom\Desktop\spinal-health-correct-incorrect-posture-illustration.jpg"/>
          <p:cNvPicPr>
            <a:picLocks noChangeAspect="1" noChangeArrowheads="1"/>
          </p:cNvPicPr>
          <p:nvPr/>
        </p:nvPicPr>
        <p:blipFill>
          <a:blip r:embed="rId2" cstate="print"/>
          <a:srcRect/>
          <a:stretch>
            <a:fillRect/>
          </a:stretch>
        </p:blipFill>
        <p:spPr bwMode="auto">
          <a:xfrm>
            <a:off x="5292080" y="1672063"/>
            <a:ext cx="3725938" cy="4469653"/>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836712"/>
            <a:ext cx="8229600" cy="1066800"/>
          </a:xfrm>
        </p:spPr>
        <p:txBody>
          <a:bodyPr>
            <a:normAutofit/>
          </a:bodyPr>
          <a:lstStyle/>
          <a:p>
            <a:pPr algn="ctr"/>
            <a:r>
              <a:rPr lang="pl-PL" sz="3600" dirty="0" err="1">
                <a:solidFill>
                  <a:schemeClr val="tx1"/>
                </a:solidFill>
                <a:latin typeface="+mn-lt"/>
              </a:rPr>
              <a:t>Bibliography</a:t>
            </a:r>
            <a:endParaRPr lang="pl-PL" sz="3600" dirty="0">
              <a:solidFill>
                <a:schemeClr val="tx1"/>
              </a:solidFill>
              <a:latin typeface="+mn-lt"/>
            </a:endParaRPr>
          </a:p>
        </p:txBody>
      </p:sp>
      <p:sp>
        <p:nvSpPr>
          <p:cNvPr id="3" name="Symbol zastępczy zawartości 2"/>
          <p:cNvSpPr>
            <a:spLocks noGrp="1"/>
          </p:cNvSpPr>
          <p:nvPr>
            <p:ph idx="1"/>
          </p:nvPr>
        </p:nvSpPr>
        <p:spPr>
          <a:xfrm>
            <a:off x="467544" y="1988840"/>
            <a:ext cx="8229600" cy="4325112"/>
          </a:xfrm>
        </p:spPr>
        <p:txBody>
          <a:bodyPr>
            <a:normAutofit lnSpcReduction="10000"/>
          </a:bodyPr>
          <a:lstStyle/>
          <a:p>
            <a:r>
              <a:rPr lang="pl-PL" sz="1800" dirty="0">
                <a:latin typeface="Times New Roman" pitchFamily="18" charset="0"/>
                <a:cs typeface="Times New Roman" pitchFamily="18" charset="0"/>
              </a:rPr>
              <a:t>„</a:t>
            </a:r>
            <a:r>
              <a:rPr lang="pl-PL" sz="1800" dirty="0" err="1">
                <a:latin typeface="Times New Roman" pitchFamily="18" charset="0"/>
                <a:cs typeface="Times New Roman" pitchFamily="18" charset="0"/>
              </a:rPr>
              <a:t>Lumbar</a:t>
            </a:r>
            <a:r>
              <a:rPr lang="pl-PL" sz="1800" dirty="0">
                <a:latin typeface="Times New Roman" pitchFamily="18" charset="0"/>
                <a:cs typeface="Times New Roman" pitchFamily="18" charset="0"/>
              </a:rPr>
              <a:t> </a:t>
            </a:r>
            <a:r>
              <a:rPr lang="pl-PL" sz="1800" dirty="0" err="1">
                <a:latin typeface="Times New Roman" pitchFamily="18" charset="0"/>
                <a:cs typeface="Times New Roman" pitchFamily="18" charset="0"/>
              </a:rPr>
              <a:t>lordosis</a:t>
            </a:r>
            <a:r>
              <a:rPr lang="pl-PL" sz="1800" dirty="0">
                <a:latin typeface="Times New Roman" pitchFamily="18" charset="0"/>
                <a:cs typeface="Times New Roman" pitchFamily="18" charset="0"/>
              </a:rPr>
              <a:t>” – </a:t>
            </a:r>
            <a:r>
              <a:rPr lang="pl-PL" sz="1800" dirty="0" err="1">
                <a:latin typeface="Times New Roman" pitchFamily="18" charset="0"/>
                <a:cs typeface="Times New Roman" pitchFamily="18" charset="0"/>
              </a:rPr>
              <a:t>EllaBeen</a:t>
            </a:r>
            <a:r>
              <a:rPr lang="pl-PL" sz="1800" dirty="0">
                <a:latin typeface="Times New Roman" pitchFamily="18" charset="0"/>
                <a:cs typeface="Times New Roman" pitchFamily="18" charset="0"/>
              </a:rPr>
              <a:t>, Leonid </a:t>
            </a:r>
            <a:r>
              <a:rPr lang="pl-PL" sz="1800" dirty="0" err="1">
                <a:latin typeface="Times New Roman" pitchFamily="18" charset="0"/>
                <a:cs typeface="Times New Roman" pitchFamily="18" charset="0"/>
              </a:rPr>
              <a:t>Kalichman</a:t>
            </a:r>
            <a:r>
              <a:rPr lang="pl-PL" sz="1800" dirty="0">
                <a:latin typeface="Times New Roman" pitchFamily="18" charset="0"/>
                <a:cs typeface="Times New Roman" pitchFamily="18" charset="0"/>
              </a:rPr>
              <a:t> - </a:t>
            </a:r>
            <a:r>
              <a:rPr lang="pl-PL" sz="1800" i="1" dirty="0" err="1">
                <a:latin typeface="Times New Roman" pitchFamily="18" charset="0"/>
                <a:cs typeface="Times New Roman" pitchFamily="18" charset="0"/>
                <a:hlinkClick r:id="rId2" tooltip="Go to The Spine Journal on ScienceDirect"/>
              </a:rPr>
              <a:t>The</a:t>
            </a:r>
            <a:r>
              <a:rPr lang="pl-PL" sz="1800" i="1" dirty="0">
                <a:latin typeface="Times New Roman" pitchFamily="18" charset="0"/>
                <a:cs typeface="Times New Roman" pitchFamily="18" charset="0"/>
                <a:hlinkClick r:id="rId2" tooltip="Go to The Spine Journal on ScienceDirect"/>
              </a:rPr>
              <a:t> </a:t>
            </a:r>
            <a:r>
              <a:rPr lang="pl-PL" sz="1800" i="1" dirty="0" err="1">
                <a:latin typeface="Times New Roman" pitchFamily="18" charset="0"/>
                <a:cs typeface="Times New Roman" pitchFamily="18" charset="0"/>
                <a:hlinkClick r:id="rId2" tooltip="Go to The Spine Journal on ScienceDirect"/>
              </a:rPr>
              <a:t>Spine</a:t>
            </a:r>
            <a:r>
              <a:rPr lang="pl-PL" sz="1800" i="1" dirty="0">
                <a:latin typeface="Times New Roman" pitchFamily="18" charset="0"/>
                <a:cs typeface="Times New Roman" pitchFamily="18" charset="0"/>
                <a:hlinkClick r:id="rId2" tooltip="Go to The Spine Journal on ScienceDirect"/>
              </a:rPr>
              <a:t> </a:t>
            </a:r>
            <a:r>
              <a:rPr lang="pl-PL" sz="1800" i="1" dirty="0" err="1">
                <a:latin typeface="Times New Roman" pitchFamily="18" charset="0"/>
                <a:cs typeface="Times New Roman" pitchFamily="18" charset="0"/>
                <a:hlinkClick r:id="rId2" tooltip="Go to The Spine Journal on ScienceDirect"/>
              </a:rPr>
              <a:t>Journal</a:t>
            </a:r>
            <a:r>
              <a:rPr lang="pl-PL" sz="1800" i="1" dirty="0">
                <a:latin typeface="Times New Roman" pitchFamily="18" charset="0"/>
                <a:cs typeface="Times New Roman" pitchFamily="18" charset="0"/>
              </a:rPr>
              <a:t>, </a:t>
            </a:r>
            <a:r>
              <a:rPr lang="en-US" sz="1800" i="1" dirty="0">
                <a:latin typeface="Times New Roman" pitchFamily="18" charset="0"/>
                <a:cs typeface="Times New Roman" pitchFamily="18" charset="0"/>
                <a:hlinkClick r:id="rId3" tooltip="Go to table of contents for this volume/issue"/>
              </a:rPr>
              <a:t>Volume 14, Issue 1</a:t>
            </a:r>
            <a:r>
              <a:rPr lang="en-US" sz="1800" i="1" dirty="0">
                <a:latin typeface="Times New Roman" pitchFamily="18" charset="0"/>
                <a:cs typeface="Times New Roman" pitchFamily="18" charset="0"/>
              </a:rPr>
              <a:t>, 1 January 2014, Pages 87-97</a:t>
            </a:r>
            <a:endParaRPr lang="pl-PL" sz="1800" b="1" i="1" dirty="0">
              <a:latin typeface="Times New Roman" pitchFamily="18" charset="0"/>
              <a:cs typeface="Times New Roman" pitchFamily="18" charset="0"/>
            </a:endParaRPr>
          </a:p>
          <a:p>
            <a:r>
              <a:rPr lang="pl-PL" sz="1800" dirty="0">
                <a:latin typeface="Times New Roman" pitchFamily="18" charset="0"/>
                <a:cs typeface="Times New Roman" pitchFamily="18" charset="0"/>
              </a:rPr>
              <a:t>„</a:t>
            </a:r>
            <a:r>
              <a:rPr lang="en-US" sz="1800" dirty="0">
                <a:latin typeface="Times New Roman" pitchFamily="18" charset="0"/>
                <a:cs typeface="Times New Roman" pitchFamily="18" charset="0"/>
              </a:rPr>
              <a:t>Etiology of lumbar </a:t>
            </a:r>
            <a:r>
              <a:rPr lang="en-US" sz="1800" dirty="0" err="1">
                <a:latin typeface="Times New Roman" pitchFamily="18" charset="0"/>
                <a:cs typeface="Times New Roman" pitchFamily="18" charset="0"/>
              </a:rPr>
              <a:t>lordosis</a:t>
            </a:r>
            <a:r>
              <a:rPr lang="en-US" sz="1800" dirty="0">
                <a:latin typeface="Times New Roman" pitchFamily="18" charset="0"/>
                <a:cs typeface="Times New Roman" pitchFamily="18" charset="0"/>
              </a:rPr>
              <a:t> and its </a:t>
            </a:r>
            <a:r>
              <a:rPr lang="en-US" sz="1800" dirty="0" err="1">
                <a:latin typeface="Times New Roman" pitchFamily="18" charset="0"/>
                <a:cs typeface="Times New Roman" pitchFamily="18" charset="0"/>
              </a:rPr>
              <a:t>pathophysiology</a:t>
            </a:r>
            <a:r>
              <a:rPr lang="en-US" sz="1800" dirty="0">
                <a:latin typeface="Times New Roman" pitchFamily="18" charset="0"/>
                <a:cs typeface="Times New Roman" pitchFamily="18" charset="0"/>
              </a:rPr>
              <a:t>: a review of the evolution of lumbar </a:t>
            </a:r>
            <a:r>
              <a:rPr lang="en-US" sz="1800" dirty="0" err="1">
                <a:latin typeface="Times New Roman" pitchFamily="18" charset="0"/>
                <a:cs typeface="Times New Roman" pitchFamily="18" charset="0"/>
              </a:rPr>
              <a:t>lordosis</a:t>
            </a:r>
            <a:r>
              <a:rPr lang="en-US" sz="1800" dirty="0">
                <a:latin typeface="Times New Roman" pitchFamily="18" charset="0"/>
                <a:cs typeface="Times New Roman" pitchFamily="18" charset="0"/>
              </a:rPr>
              <a:t>, and the mechanics and biology of lumbar degeneration</a:t>
            </a:r>
            <a:r>
              <a:rPr lang="pl-PL" sz="1800" dirty="0">
                <a:latin typeface="Times New Roman" pitchFamily="18" charset="0"/>
                <a:cs typeface="Times New Roman" pitchFamily="18" charset="0"/>
              </a:rPr>
              <a:t>” - </a:t>
            </a:r>
            <a:r>
              <a:rPr lang="pl-PL" sz="1800" dirty="0" err="1">
                <a:latin typeface="Times New Roman" pitchFamily="18" charset="0"/>
                <a:cs typeface="Times New Roman" pitchFamily="18" charset="0"/>
              </a:rPr>
              <a:t>Carolyn</a:t>
            </a:r>
            <a:r>
              <a:rPr lang="pl-PL" sz="1800" dirty="0">
                <a:latin typeface="Times New Roman" pitchFamily="18" charset="0"/>
                <a:cs typeface="Times New Roman" pitchFamily="18" charset="0"/>
              </a:rPr>
              <a:t> J. </a:t>
            </a:r>
            <a:r>
              <a:rPr lang="pl-PL" sz="1800" dirty="0" err="1">
                <a:latin typeface="Times New Roman" pitchFamily="18" charset="0"/>
                <a:cs typeface="Times New Roman" pitchFamily="18" charset="0"/>
              </a:rPr>
              <a:t>Sparrey</a:t>
            </a:r>
            <a:r>
              <a:rPr lang="pl-PL" sz="1800" dirty="0">
                <a:latin typeface="Times New Roman" pitchFamily="18" charset="0"/>
                <a:cs typeface="Times New Roman" pitchFamily="18" charset="0"/>
              </a:rPr>
              <a:t>, </a:t>
            </a:r>
            <a:r>
              <a:rPr lang="pl-PL" sz="1800" dirty="0" err="1">
                <a:latin typeface="Times New Roman" pitchFamily="18" charset="0"/>
                <a:cs typeface="Times New Roman" pitchFamily="18" charset="0"/>
              </a:rPr>
              <a:t>Jeannie</a:t>
            </a:r>
            <a:r>
              <a:rPr lang="pl-PL" sz="1800" dirty="0">
                <a:latin typeface="Times New Roman" pitchFamily="18" charset="0"/>
                <a:cs typeface="Times New Roman" pitchFamily="18" charset="0"/>
              </a:rPr>
              <a:t> F. </a:t>
            </a:r>
            <a:r>
              <a:rPr lang="pl-PL" sz="1800" dirty="0" err="1">
                <a:latin typeface="Times New Roman" pitchFamily="18" charset="0"/>
                <a:cs typeface="Times New Roman" pitchFamily="18" charset="0"/>
              </a:rPr>
              <a:t>Bailey</a:t>
            </a:r>
            <a:r>
              <a:rPr lang="pl-PL" sz="1800" dirty="0">
                <a:latin typeface="Times New Roman" pitchFamily="18" charset="0"/>
                <a:cs typeface="Times New Roman" pitchFamily="18" charset="0"/>
              </a:rPr>
              <a:t>, Michael </a:t>
            </a:r>
            <a:r>
              <a:rPr lang="pl-PL" sz="1800" dirty="0" err="1">
                <a:latin typeface="Times New Roman" pitchFamily="18" charset="0"/>
                <a:cs typeface="Times New Roman" pitchFamily="18" charset="0"/>
              </a:rPr>
              <a:t>Safaee</a:t>
            </a:r>
            <a:r>
              <a:rPr lang="pl-PL" sz="1800" dirty="0">
                <a:latin typeface="Times New Roman" pitchFamily="18" charset="0"/>
                <a:cs typeface="Times New Roman" pitchFamily="18" charset="0"/>
              </a:rPr>
              <a:t>, Aaron J. Clark, Virginie </a:t>
            </a:r>
            <a:r>
              <a:rPr lang="pl-PL" sz="1800" dirty="0" err="1">
                <a:latin typeface="Times New Roman" pitchFamily="18" charset="0"/>
                <a:cs typeface="Times New Roman" pitchFamily="18" charset="0"/>
              </a:rPr>
              <a:t>Lafage</a:t>
            </a:r>
            <a:r>
              <a:rPr lang="pl-PL" sz="1800" dirty="0">
                <a:latin typeface="Times New Roman" pitchFamily="18" charset="0"/>
                <a:cs typeface="Times New Roman" pitchFamily="18" charset="0"/>
              </a:rPr>
              <a:t>, Frank </a:t>
            </a:r>
            <a:r>
              <a:rPr lang="pl-PL" sz="1800" dirty="0" err="1">
                <a:latin typeface="Times New Roman" pitchFamily="18" charset="0"/>
                <a:cs typeface="Times New Roman" pitchFamily="18" charset="0"/>
              </a:rPr>
              <a:t>Schwab</a:t>
            </a:r>
            <a:r>
              <a:rPr lang="pl-PL" sz="1800" dirty="0">
                <a:latin typeface="Times New Roman" pitchFamily="18" charset="0"/>
                <a:cs typeface="Times New Roman" pitchFamily="18" charset="0"/>
              </a:rPr>
              <a:t>, Justin S. Smith, and Christopher P. </a:t>
            </a:r>
            <a:r>
              <a:rPr lang="pl-PL" sz="1800" dirty="0" err="1">
                <a:latin typeface="Times New Roman" pitchFamily="18" charset="0"/>
                <a:cs typeface="Times New Roman" pitchFamily="18" charset="0"/>
              </a:rPr>
              <a:t>Ames</a:t>
            </a:r>
            <a:r>
              <a:rPr lang="pl-PL" sz="1800" dirty="0">
                <a:latin typeface="Times New Roman" pitchFamily="18" charset="0"/>
                <a:cs typeface="Times New Roman" pitchFamily="18" charset="0"/>
              </a:rPr>
              <a:t> </a:t>
            </a:r>
          </a:p>
          <a:p>
            <a:r>
              <a:rPr lang="pl-PL" sz="1800" dirty="0">
                <a:latin typeface="Times New Roman" pitchFamily="18" charset="0"/>
                <a:cs typeface="Times New Roman" pitchFamily="18" charset="0"/>
              </a:rPr>
              <a:t>„</a:t>
            </a:r>
            <a:r>
              <a:rPr lang="pl-PL" sz="1800" dirty="0" err="1">
                <a:latin typeface="Times New Roman" pitchFamily="18" charset="0"/>
                <a:cs typeface="Times New Roman" pitchFamily="18" charset="0"/>
              </a:rPr>
              <a:t>Hip-Spine</a:t>
            </a:r>
            <a:r>
              <a:rPr lang="pl-PL" sz="1800" dirty="0">
                <a:latin typeface="Times New Roman" pitchFamily="18" charset="0"/>
                <a:cs typeface="Times New Roman" pitchFamily="18" charset="0"/>
              </a:rPr>
              <a:t> </a:t>
            </a:r>
            <a:r>
              <a:rPr lang="pl-PL" sz="1800" dirty="0" err="1">
                <a:latin typeface="Times New Roman" pitchFamily="18" charset="0"/>
                <a:cs typeface="Times New Roman" pitchFamily="18" charset="0"/>
              </a:rPr>
              <a:t>Syndrome</a:t>
            </a:r>
            <a:r>
              <a:rPr lang="pl-PL" sz="1800" dirty="0">
                <a:latin typeface="Times New Roman" pitchFamily="18" charset="0"/>
                <a:cs typeface="Times New Roman" pitchFamily="18" charset="0"/>
              </a:rPr>
              <a:t>: </a:t>
            </a:r>
            <a:r>
              <a:rPr lang="pl-PL" sz="1800" dirty="0" err="1">
                <a:latin typeface="Times New Roman" pitchFamily="18" charset="0"/>
                <a:cs typeface="Times New Roman" pitchFamily="18" charset="0"/>
              </a:rPr>
              <a:t>Acetabular</a:t>
            </a:r>
            <a:r>
              <a:rPr lang="pl-PL" sz="1800" dirty="0">
                <a:latin typeface="Times New Roman" pitchFamily="18" charset="0"/>
                <a:cs typeface="Times New Roman" pitchFamily="18" charset="0"/>
              </a:rPr>
              <a:t> </a:t>
            </a:r>
            <a:r>
              <a:rPr lang="pl-PL" sz="1800" dirty="0" err="1">
                <a:latin typeface="Times New Roman" pitchFamily="18" charset="0"/>
                <a:cs typeface="Times New Roman" pitchFamily="18" charset="0"/>
              </a:rPr>
              <a:t>Anteversion</a:t>
            </a:r>
            <a:r>
              <a:rPr lang="pl-PL" sz="1800" dirty="0">
                <a:latin typeface="Times New Roman" pitchFamily="18" charset="0"/>
                <a:cs typeface="Times New Roman" pitchFamily="18" charset="0"/>
              </a:rPr>
              <a:t> </a:t>
            </a:r>
            <a:r>
              <a:rPr lang="pl-PL" sz="1800" dirty="0" err="1">
                <a:latin typeface="Times New Roman" pitchFamily="18" charset="0"/>
                <a:cs typeface="Times New Roman" pitchFamily="18" charset="0"/>
              </a:rPr>
              <a:t>Angle</a:t>
            </a:r>
            <a:r>
              <a:rPr lang="pl-PL" sz="1800" dirty="0">
                <a:latin typeface="Times New Roman" pitchFamily="18" charset="0"/>
                <a:cs typeface="Times New Roman" pitchFamily="18" charset="0"/>
              </a:rPr>
              <a:t> </a:t>
            </a:r>
            <a:r>
              <a:rPr lang="pl-PL" sz="1800" dirty="0" err="1">
                <a:latin typeface="Times New Roman" pitchFamily="18" charset="0"/>
                <a:cs typeface="Times New Roman" pitchFamily="18" charset="0"/>
              </a:rPr>
              <a:t>Is</a:t>
            </a:r>
            <a:r>
              <a:rPr lang="pl-PL" sz="1800" dirty="0">
                <a:latin typeface="Times New Roman" pitchFamily="18" charset="0"/>
                <a:cs typeface="Times New Roman" pitchFamily="18" charset="0"/>
              </a:rPr>
              <a:t> Associated </a:t>
            </a:r>
            <a:r>
              <a:rPr lang="pl-PL" sz="1800" dirty="0" err="1">
                <a:latin typeface="Times New Roman" pitchFamily="18" charset="0"/>
                <a:cs typeface="Times New Roman" pitchFamily="18" charset="0"/>
              </a:rPr>
              <a:t>with</a:t>
            </a:r>
            <a:r>
              <a:rPr lang="pl-PL" sz="1800" dirty="0">
                <a:latin typeface="Times New Roman" pitchFamily="18" charset="0"/>
                <a:cs typeface="Times New Roman" pitchFamily="18" charset="0"/>
              </a:rPr>
              <a:t> </a:t>
            </a:r>
            <a:r>
              <a:rPr lang="pl-PL" sz="1800" dirty="0" err="1">
                <a:latin typeface="Times New Roman" pitchFamily="18" charset="0"/>
                <a:cs typeface="Times New Roman" pitchFamily="18" charset="0"/>
              </a:rPr>
              <a:t>Anterior</a:t>
            </a:r>
            <a:r>
              <a:rPr lang="pl-PL" sz="1800" dirty="0">
                <a:latin typeface="Times New Roman" pitchFamily="18" charset="0"/>
                <a:cs typeface="Times New Roman" pitchFamily="18" charset="0"/>
              </a:rPr>
              <a:t> </a:t>
            </a:r>
            <a:r>
              <a:rPr lang="pl-PL" sz="1800" dirty="0" err="1">
                <a:latin typeface="Times New Roman" pitchFamily="18" charset="0"/>
                <a:cs typeface="Times New Roman" pitchFamily="18" charset="0"/>
              </a:rPr>
              <a:t>Pelvic</a:t>
            </a:r>
            <a:r>
              <a:rPr lang="pl-PL" sz="1800" dirty="0">
                <a:latin typeface="Times New Roman" pitchFamily="18" charset="0"/>
                <a:cs typeface="Times New Roman" pitchFamily="18" charset="0"/>
              </a:rPr>
              <a:t> </a:t>
            </a:r>
            <a:r>
              <a:rPr lang="pl-PL" sz="1800" dirty="0" err="1">
                <a:latin typeface="Times New Roman" pitchFamily="18" charset="0"/>
                <a:cs typeface="Times New Roman" pitchFamily="18" charset="0"/>
              </a:rPr>
              <a:t>Tilt</a:t>
            </a:r>
            <a:r>
              <a:rPr lang="pl-PL" sz="1800" dirty="0">
                <a:latin typeface="Times New Roman" pitchFamily="18" charset="0"/>
                <a:cs typeface="Times New Roman" pitchFamily="18" charset="0"/>
              </a:rPr>
              <a:t> and </a:t>
            </a:r>
            <a:r>
              <a:rPr lang="pl-PL" sz="1800" dirty="0" err="1">
                <a:latin typeface="Times New Roman" pitchFamily="18" charset="0"/>
                <a:cs typeface="Times New Roman" pitchFamily="18" charset="0"/>
              </a:rPr>
              <a:t>Lumbar</a:t>
            </a:r>
            <a:r>
              <a:rPr lang="pl-PL" sz="1800" dirty="0">
                <a:latin typeface="Times New Roman" pitchFamily="18" charset="0"/>
                <a:cs typeface="Times New Roman" pitchFamily="18" charset="0"/>
              </a:rPr>
              <a:t> </a:t>
            </a:r>
            <a:r>
              <a:rPr lang="pl-PL" sz="1800" dirty="0" err="1">
                <a:latin typeface="Times New Roman" pitchFamily="18" charset="0"/>
                <a:cs typeface="Times New Roman" pitchFamily="18" charset="0"/>
              </a:rPr>
              <a:t>Hyperlordosis</a:t>
            </a:r>
            <a:r>
              <a:rPr lang="pl-PL" sz="1800" dirty="0">
                <a:latin typeface="Times New Roman" pitchFamily="18" charset="0"/>
                <a:cs typeface="Times New Roman" pitchFamily="18" charset="0"/>
              </a:rPr>
              <a:t> </a:t>
            </a:r>
            <a:r>
              <a:rPr lang="pl-PL" sz="1800" dirty="0" err="1">
                <a:latin typeface="Times New Roman" pitchFamily="18" charset="0"/>
                <a:cs typeface="Times New Roman" pitchFamily="18" charset="0"/>
              </a:rPr>
              <a:t>in</a:t>
            </a:r>
            <a:r>
              <a:rPr lang="pl-PL" sz="1800" dirty="0">
                <a:latin typeface="Times New Roman" pitchFamily="18" charset="0"/>
                <a:cs typeface="Times New Roman" pitchFamily="18" charset="0"/>
              </a:rPr>
              <a:t> </a:t>
            </a:r>
            <a:r>
              <a:rPr lang="pl-PL" sz="1800" dirty="0" err="1">
                <a:latin typeface="Times New Roman" pitchFamily="18" charset="0"/>
                <a:cs typeface="Times New Roman" pitchFamily="18" charset="0"/>
              </a:rPr>
              <a:t>Patients</a:t>
            </a:r>
            <a:r>
              <a:rPr lang="pl-PL" sz="1800" dirty="0">
                <a:latin typeface="Times New Roman" pitchFamily="18" charset="0"/>
                <a:cs typeface="Times New Roman" pitchFamily="18" charset="0"/>
              </a:rPr>
              <a:t> </a:t>
            </a:r>
            <a:r>
              <a:rPr lang="pl-PL" sz="1800" dirty="0" err="1">
                <a:latin typeface="Times New Roman" pitchFamily="18" charset="0"/>
                <a:cs typeface="Times New Roman" pitchFamily="18" charset="0"/>
              </a:rPr>
              <a:t>with</a:t>
            </a:r>
            <a:r>
              <a:rPr lang="pl-PL" sz="1800" dirty="0">
                <a:latin typeface="Times New Roman" pitchFamily="18" charset="0"/>
                <a:cs typeface="Times New Roman" pitchFamily="18" charset="0"/>
              </a:rPr>
              <a:t> </a:t>
            </a:r>
            <a:r>
              <a:rPr lang="pl-PL" sz="1800" dirty="0" err="1">
                <a:latin typeface="Times New Roman" pitchFamily="18" charset="0"/>
                <a:cs typeface="Times New Roman" pitchFamily="18" charset="0"/>
              </a:rPr>
              <a:t>Acetabular</a:t>
            </a:r>
            <a:r>
              <a:rPr lang="pl-PL" sz="1800" dirty="0">
                <a:latin typeface="Times New Roman" pitchFamily="18" charset="0"/>
                <a:cs typeface="Times New Roman" pitchFamily="18" charset="0"/>
              </a:rPr>
              <a:t> </a:t>
            </a:r>
            <a:r>
              <a:rPr lang="pl-PL" sz="1800" dirty="0" err="1">
                <a:latin typeface="Times New Roman" pitchFamily="18" charset="0"/>
                <a:cs typeface="Times New Roman" pitchFamily="18" charset="0"/>
              </a:rPr>
              <a:t>Dysplasia</a:t>
            </a:r>
            <a:r>
              <a:rPr lang="pl-PL" sz="1800" dirty="0">
                <a:latin typeface="Times New Roman" pitchFamily="18" charset="0"/>
                <a:cs typeface="Times New Roman" pitchFamily="18" charset="0"/>
              </a:rPr>
              <a:t>” -  </a:t>
            </a:r>
            <a:r>
              <a:rPr lang="pl-PL" sz="1800" u="sng" dirty="0" err="1">
                <a:latin typeface="Times New Roman" pitchFamily="18" charset="0"/>
                <a:cs typeface="Times New Roman" pitchFamily="18" charset="0"/>
                <a:hlinkClick r:id="rId4"/>
              </a:rPr>
              <a:t>Yaichiro</a:t>
            </a:r>
            <a:r>
              <a:rPr lang="pl-PL" sz="1800" u="sng" dirty="0">
                <a:latin typeface="Times New Roman" pitchFamily="18" charset="0"/>
                <a:cs typeface="Times New Roman" pitchFamily="18" charset="0"/>
                <a:hlinkClick r:id="rId4"/>
              </a:rPr>
              <a:t> </a:t>
            </a:r>
            <a:r>
              <a:rPr lang="pl-PL" sz="1800" u="sng" dirty="0" err="1">
                <a:latin typeface="Times New Roman" pitchFamily="18" charset="0"/>
                <a:cs typeface="Times New Roman" pitchFamily="18" charset="0"/>
                <a:hlinkClick r:id="rId4"/>
              </a:rPr>
              <a:t>Okuzu</a:t>
            </a:r>
            <a:r>
              <a:rPr lang="pl-PL" sz="1800" dirty="0">
                <a:latin typeface="Times New Roman" pitchFamily="18" charset="0"/>
                <a:cs typeface="Times New Roman" pitchFamily="18" charset="0"/>
              </a:rPr>
              <a:t>, </a:t>
            </a:r>
            <a:r>
              <a:rPr lang="pl-PL" sz="1800" u="sng" dirty="0">
                <a:latin typeface="Times New Roman" pitchFamily="18" charset="0"/>
                <a:cs typeface="Times New Roman" pitchFamily="18" charset="0"/>
                <a:hlinkClick r:id="rId5"/>
              </a:rPr>
              <a:t>Koji Goto</a:t>
            </a:r>
            <a:r>
              <a:rPr lang="pl-PL" sz="1800" dirty="0">
                <a:latin typeface="Times New Roman" pitchFamily="18" charset="0"/>
                <a:cs typeface="Times New Roman" pitchFamily="18" charset="0"/>
              </a:rPr>
              <a:t>, </a:t>
            </a:r>
            <a:r>
              <a:rPr lang="pl-PL" sz="1800" u="sng" dirty="0" err="1">
                <a:latin typeface="Times New Roman" pitchFamily="18" charset="0"/>
                <a:cs typeface="Times New Roman" pitchFamily="18" charset="0"/>
                <a:hlinkClick r:id="rId6"/>
              </a:rPr>
              <a:t>Yuki</a:t>
            </a:r>
            <a:r>
              <a:rPr lang="pl-PL" sz="1800" u="sng" dirty="0">
                <a:latin typeface="Times New Roman" pitchFamily="18" charset="0"/>
                <a:cs typeface="Times New Roman" pitchFamily="18" charset="0"/>
                <a:hlinkClick r:id="rId6"/>
              </a:rPr>
              <a:t> Okutani</a:t>
            </a:r>
            <a:r>
              <a:rPr lang="pl-PL" sz="1800" dirty="0">
                <a:latin typeface="Times New Roman" pitchFamily="18" charset="0"/>
                <a:cs typeface="Times New Roman" pitchFamily="18" charset="0"/>
              </a:rPr>
              <a:t>, </a:t>
            </a:r>
            <a:r>
              <a:rPr lang="pl-PL" sz="1800" u="sng" dirty="0" err="1">
                <a:latin typeface="Times New Roman" pitchFamily="18" charset="0"/>
                <a:cs typeface="Times New Roman" pitchFamily="18" charset="0"/>
                <a:hlinkClick r:id="rId7"/>
              </a:rPr>
              <a:t>Yutaka</a:t>
            </a:r>
            <a:r>
              <a:rPr lang="pl-PL" sz="1800" u="sng" dirty="0">
                <a:latin typeface="Times New Roman" pitchFamily="18" charset="0"/>
                <a:cs typeface="Times New Roman" pitchFamily="18" charset="0"/>
                <a:hlinkClick r:id="rId7"/>
              </a:rPr>
              <a:t> </a:t>
            </a:r>
            <a:r>
              <a:rPr lang="pl-PL" sz="1800" u="sng" dirty="0" err="1">
                <a:latin typeface="Times New Roman" pitchFamily="18" charset="0"/>
                <a:cs typeface="Times New Roman" pitchFamily="18" charset="0"/>
                <a:hlinkClick r:id="rId7"/>
              </a:rPr>
              <a:t>Kuroda</a:t>
            </a:r>
            <a:r>
              <a:rPr lang="pl-PL" sz="1800" dirty="0">
                <a:latin typeface="Times New Roman" pitchFamily="18" charset="0"/>
                <a:cs typeface="Times New Roman" pitchFamily="18" charset="0"/>
              </a:rPr>
              <a:t>, </a:t>
            </a:r>
            <a:r>
              <a:rPr lang="pl-PL" sz="1800" u="sng" dirty="0" err="1">
                <a:latin typeface="Times New Roman" pitchFamily="18" charset="0"/>
                <a:cs typeface="Times New Roman" pitchFamily="18" charset="0"/>
                <a:hlinkClick r:id="rId8"/>
              </a:rPr>
              <a:t>Toshiyuki</a:t>
            </a:r>
            <a:r>
              <a:rPr lang="pl-PL" sz="1800" u="sng" dirty="0">
                <a:latin typeface="Times New Roman" pitchFamily="18" charset="0"/>
                <a:cs typeface="Times New Roman" pitchFamily="18" charset="0"/>
                <a:hlinkClick r:id="rId8"/>
              </a:rPr>
              <a:t> </a:t>
            </a:r>
            <a:r>
              <a:rPr lang="pl-PL" sz="1800" u="sng" dirty="0" err="1">
                <a:latin typeface="Times New Roman" pitchFamily="18" charset="0"/>
                <a:cs typeface="Times New Roman" pitchFamily="18" charset="0"/>
                <a:hlinkClick r:id="rId8"/>
              </a:rPr>
              <a:t>Kawai</a:t>
            </a:r>
            <a:r>
              <a:rPr lang="pl-PL" sz="1800" dirty="0">
                <a:latin typeface="Times New Roman" pitchFamily="18" charset="0"/>
                <a:cs typeface="Times New Roman" pitchFamily="18" charset="0"/>
              </a:rPr>
              <a:t>, </a:t>
            </a:r>
            <a:r>
              <a:rPr lang="pl-PL" sz="1800" u="sng" dirty="0" err="1">
                <a:latin typeface="Times New Roman" pitchFamily="18" charset="0"/>
                <a:cs typeface="Times New Roman" pitchFamily="18" charset="0"/>
                <a:hlinkClick r:id="rId9"/>
              </a:rPr>
              <a:t>Shuichi</a:t>
            </a:r>
            <a:r>
              <a:rPr lang="pl-PL" sz="1800" u="sng" dirty="0">
                <a:latin typeface="Times New Roman" pitchFamily="18" charset="0"/>
                <a:cs typeface="Times New Roman" pitchFamily="18" charset="0"/>
                <a:hlinkClick r:id="rId9"/>
              </a:rPr>
              <a:t> </a:t>
            </a:r>
            <a:r>
              <a:rPr lang="pl-PL" sz="1800" u="sng" dirty="0" err="1">
                <a:latin typeface="Times New Roman" pitchFamily="18" charset="0"/>
                <a:cs typeface="Times New Roman" pitchFamily="18" charset="0"/>
                <a:hlinkClick r:id="rId9"/>
              </a:rPr>
              <a:t>Matsuda</a:t>
            </a:r>
            <a:endParaRPr lang="pl-PL" sz="1800" u="sng" dirty="0">
              <a:latin typeface="Times New Roman" pitchFamily="18" charset="0"/>
              <a:cs typeface="Times New Roman" pitchFamily="18" charset="0"/>
            </a:endParaRPr>
          </a:p>
          <a:p>
            <a:r>
              <a:rPr lang="pl-PL" sz="1800" dirty="0">
                <a:latin typeface="Times New Roman" pitchFamily="18" charset="0"/>
                <a:cs typeface="Times New Roman" pitchFamily="18" charset="0"/>
              </a:rPr>
              <a:t>„</a:t>
            </a:r>
            <a:r>
              <a:rPr lang="en-US" sz="1800" dirty="0" err="1">
                <a:latin typeface="Times New Roman" pitchFamily="18" charset="0"/>
                <a:cs typeface="Times New Roman" pitchFamily="18" charset="0"/>
              </a:rPr>
              <a:t>Lumbosacral</a:t>
            </a:r>
            <a:r>
              <a:rPr lang="en-US" sz="1800" dirty="0">
                <a:latin typeface="Times New Roman" pitchFamily="18" charset="0"/>
                <a:cs typeface="Times New Roman" pitchFamily="18" charset="0"/>
              </a:rPr>
              <a:t> ailments resulting from deviation of the lumbar </a:t>
            </a:r>
            <a:r>
              <a:rPr lang="en-US" sz="1800" dirty="0" err="1">
                <a:latin typeface="Times New Roman" pitchFamily="18" charset="0"/>
                <a:cs typeface="Times New Roman" pitchFamily="18" charset="0"/>
              </a:rPr>
              <a:t>lordosis</a:t>
            </a:r>
            <a:r>
              <a:rPr lang="pl-PL" sz="1800" dirty="0">
                <a:latin typeface="Times New Roman" pitchFamily="18" charset="0"/>
                <a:cs typeface="Times New Roman" pitchFamily="18" charset="0"/>
              </a:rPr>
              <a:t>” - Wioletta Jagucka-Mętel, Anna </a:t>
            </a:r>
            <a:r>
              <a:rPr lang="pl-PL" sz="1800" dirty="0" err="1">
                <a:latin typeface="Times New Roman" pitchFamily="18" charset="0"/>
                <a:cs typeface="Times New Roman" pitchFamily="18" charset="0"/>
              </a:rPr>
              <a:t>Machoy-Mokrzyńska</a:t>
            </a:r>
            <a:r>
              <a:rPr lang="pl-PL" sz="1800" dirty="0">
                <a:latin typeface="Times New Roman" pitchFamily="18" charset="0"/>
                <a:cs typeface="Times New Roman" pitchFamily="18" charset="0"/>
              </a:rPr>
              <a:t>, Adam Nowicki, Adam </a:t>
            </a:r>
            <a:r>
              <a:rPr lang="pl-PL" sz="1800" dirty="0" err="1">
                <a:latin typeface="Times New Roman" pitchFamily="18" charset="0"/>
                <a:cs typeface="Times New Roman" pitchFamily="18" charset="0"/>
              </a:rPr>
              <a:t>Figeland</a:t>
            </a:r>
            <a:r>
              <a:rPr lang="pl-PL" sz="1800" dirty="0">
                <a:latin typeface="Times New Roman" pitchFamily="18" charset="0"/>
                <a:cs typeface="Times New Roman" pitchFamily="18" charset="0"/>
              </a:rPr>
              <a:t>, Ewa Sobolewska</a:t>
            </a:r>
          </a:p>
          <a:p>
            <a:r>
              <a:rPr lang="pl-PL" sz="1800" dirty="0"/>
              <a:t>„</a:t>
            </a:r>
            <a:r>
              <a:rPr lang="en-US" sz="1800" dirty="0"/>
              <a:t>The prevention of spinal pain - a systematic review</a:t>
            </a:r>
            <a:r>
              <a:rPr lang="pl-PL" sz="1800" dirty="0"/>
              <a:t>” - Kałużna, Anna; Kałużny, Krystian; Wołowiec, Łukasz; Płoszaj, Ola; Żukow, Walery; Kochański, Bartosz; </a:t>
            </a:r>
            <a:r>
              <a:rPr lang="pl-PL" sz="1800" dirty="0" err="1"/>
              <a:t>Hagner</a:t>
            </a:r>
            <a:r>
              <a:rPr lang="pl-PL" sz="1800" dirty="0"/>
              <a:t>, Wojciech</a:t>
            </a:r>
            <a:endParaRPr lang="en-US" sz="1800" dirty="0"/>
          </a:p>
          <a:p>
            <a:endParaRPr lang="pl-PL" sz="1800" dirty="0">
              <a:latin typeface="Times New Roman" pitchFamily="18" charset="0"/>
              <a:cs typeface="Times New Roman" pitchFamily="18" charset="0"/>
            </a:endParaRPr>
          </a:p>
          <a:p>
            <a:endParaRPr lang="pl-PL" sz="1800" dirty="0">
              <a:latin typeface="Times New Roman" pitchFamily="18" charset="0"/>
              <a:cs typeface="Times New Roman" pitchFamily="18" charset="0"/>
            </a:endParaRPr>
          </a:p>
          <a:p>
            <a:endParaRPr lang="en-US" sz="1800" dirty="0">
              <a:latin typeface="Times New Roman" pitchFamily="18" charset="0"/>
              <a:cs typeface="Times New Roman" pitchFamily="18" charset="0"/>
            </a:endParaRPr>
          </a:p>
          <a:p>
            <a:endParaRPr lang="pl-PL" dirty="0"/>
          </a:p>
          <a:p>
            <a:endParaRPr lang="pl-PL" dirty="0"/>
          </a:p>
          <a:p>
            <a:endParaRPr lang="pl-P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1700808"/>
            <a:ext cx="8229600" cy="4325112"/>
          </a:xfrm>
        </p:spPr>
        <p:txBody>
          <a:bodyPr/>
          <a:lstStyle/>
          <a:p>
            <a:pPr algn="just">
              <a:buNone/>
            </a:pPr>
            <a:r>
              <a:rPr lang="pl-PL" dirty="0"/>
              <a:t>	</a:t>
            </a:r>
            <a:r>
              <a:rPr lang="en-US" dirty="0" err="1"/>
              <a:t>Lordosis</a:t>
            </a:r>
            <a:r>
              <a:rPr lang="en-US" dirty="0"/>
              <a:t> is the natural curve of the lower back (lumbar) area of the spine. With an extreme curve, the lower spine will have a deep curve, causing the abdomen (stomach area) to stick out and causing the pelvis (hip areas) to curve back and up. These extreme curves can be brought on from bad posture, family genetics (passed from father or mother), injury, illnesses of the spine, or surgery to the spine</a:t>
            </a:r>
            <a:r>
              <a:rPr lang="pl-PL" dirty="0"/>
              <a:t>.</a:t>
            </a:r>
          </a:p>
        </p:txBody>
      </p:sp>
      <p:sp>
        <p:nvSpPr>
          <p:cNvPr id="4" name="pole tekstowe 3"/>
          <p:cNvSpPr txBox="1"/>
          <p:nvPr/>
        </p:nvSpPr>
        <p:spPr>
          <a:xfrm>
            <a:off x="1043608" y="836712"/>
            <a:ext cx="7416824" cy="861774"/>
          </a:xfrm>
          <a:prstGeom prst="rect">
            <a:avLst/>
          </a:prstGeom>
          <a:noFill/>
        </p:spPr>
        <p:txBody>
          <a:bodyPr wrap="square" rtlCol="0">
            <a:spAutoFit/>
          </a:bodyPr>
          <a:lstStyle/>
          <a:p>
            <a:pPr algn="ctr"/>
            <a:r>
              <a:rPr lang="pl-PL" sz="3200" b="1" dirty="0" err="1"/>
              <a:t>What</a:t>
            </a:r>
            <a:r>
              <a:rPr lang="pl-PL" sz="3200" b="1" dirty="0"/>
              <a:t> </a:t>
            </a:r>
            <a:r>
              <a:rPr lang="pl-PL" sz="3200" b="1" dirty="0" err="1"/>
              <a:t>Is</a:t>
            </a:r>
            <a:r>
              <a:rPr lang="pl-PL" sz="3200" b="1" dirty="0"/>
              <a:t> </a:t>
            </a:r>
            <a:r>
              <a:rPr lang="pl-PL" sz="3200" b="1" dirty="0" err="1"/>
              <a:t>Lordosis</a:t>
            </a:r>
            <a:r>
              <a:rPr lang="pl-PL" sz="3200" b="1" dirty="0"/>
              <a:t>?</a:t>
            </a:r>
          </a:p>
          <a:p>
            <a:endParaRPr lang="pl-P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980728"/>
            <a:ext cx="8229600" cy="1066800"/>
          </a:xfrm>
        </p:spPr>
        <p:txBody>
          <a:bodyPr>
            <a:normAutofit fontScale="90000"/>
          </a:bodyPr>
          <a:lstStyle/>
          <a:p>
            <a:pPr algn="ctr"/>
            <a:r>
              <a:rPr lang="pl-PL" b="1" dirty="0">
                <a:latin typeface="+mn-lt"/>
              </a:rPr>
              <a:t>SYMPTOMS </a:t>
            </a:r>
            <a:br>
              <a:rPr lang="pl-PL" dirty="0">
                <a:solidFill>
                  <a:schemeClr val="tx1"/>
                </a:solidFill>
                <a:latin typeface="+mn-lt"/>
              </a:rPr>
            </a:br>
            <a:endParaRPr lang="pl-PL" dirty="0">
              <a:solidFill>
                <a:schemeClr val="tx1"/>
              </a:solidFill>
              <a:latin typeface="+mn-lt"/>
            </a:endParaRPr>
          </a:p>
        </p:txBody>
      </p:sp>
      <p:sp>
        <p:nvSpPr>
          <p:cNvPr id="3" name="Symbol zastępczy zawartości 2"/>
          <p:cNvSpPr>
            <a:spLocks noGrp="1"/>
          </p:cNvSpPr>
          <p:nvPr>
            <p:ph idx="1"/>
          </p:nvPr>
        </p:nvSpPr>
        <p:spPr>
          <a:xfrm>
            <a:off x="467544" y="1988840"/>
            <a:ext cx="8229600" cy="4325112"/>
          </a:xfrm>
        </p:spPr>
        <p:txBody>
          <a:bodyPr>
            <a:normAutofit/>
          </a:bodyPr>
          <a:lstStyle/>
          <a:p>
            <a:pPr algn="just" fontAlgn="base"/>
            <a:r>
              <a:rPr lang="en-US" dirty="0"/>
              <a:t>C-shape back when seen from a lateral aspect, with the buttocks being more prominent</a:t>
            </a:r>
            <a:br>
              <a:rPr lang="en-US" dirty="0"/>
            </a:br>
            <a:r>
              <a:rPr lang="en-US" dirty="0"/>
              <a:t>A large gap between the lower back and the floor when lying on one’s back</a:t>
            </a:r>
            <a:br>
              <a:rPr lang="en-US" dirty="0"/>
            </a:br>
            <a:r>
              <a:rPr lang="en-US" dirty="0"/>
              <a:t>Pain and discomfort in the lower back</a:t>
            </a:r>
            <a:br>
              <a:rPr lang="en-US" dirty="0"/>
            </a:br>
            <a:r>
              <a:rPr lang="en-US" dirty="0"/>
              <a:t>Problems in moving in certain ways.</a:t>
            </a:r>
          </a:p>
          <a:p>
            <a:endParaRPr lang="pl-P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908720"/>
            <a:ext cx="8229600" cy="1066800"/>
          </a:xfrm>
        </p:spPr>
        <p:txBody>
          <a:bodyPr>
            <a:normAutofit/>
          </a:bodyPr>
          <a:lstStyle/>
          <a:p>
            <a:pPr algn="ctr"/>
            <a:r>
              <a:rPr lang="pl-PL" sz="3600" b="1" dirty="0">
                <a:latin typeface="+mn-lt"/>
              </a:rPr>
              <a:t>SYMPTOMS </a:t>
            </a:r>
            <a:endParaRPr lang="pl-PL" sz="3600" dirty="0">
              <a:latin typeface="+mn-lt"/>
            </a:endParaRPr>
          </a:p>
        </p:txBody>
      </p:sp>
      <p:sp>
        <p:nvSpPr>
          <p:cNvPr id="3" name="Symbol zastępczy zawartości 2"/>
          <p:cNvSpPr>
            <a:spLocks noGrp="1"/>
          </p:cNvSpPr>
          <p:nvPr>
            <p:ph idx="1"/>
          </p:nvPr>
        </p:nvSpPr>
        <p:spPr>
          <a:xfrm>
            <a:off x="467544" y="2348880"/>
            <a:ext cx="8229600" cy="4325112"/>
          </a:xfrm>
        </p:spPr>
        <p:txBody>
          <a:bodyPr/>
          <a:lstStyle/>
          <a:p>
            <a:r>
              <a:rPr lang="en-US" dirty="0"/>
              <a:t>Lumbar </a:t>
            </a:r>
            <a:r>
              <a:rPr lang="en-US" dirty="0" err="1"/>
              <a:t>hyperlordosis</a:t>
            </a:r>
            <a:r>
              <a:rPr lang="en-US" dirty="0"/>
              <a:t> (anterior pelvis tilt) has an impact on the height of individuals suffering from this medical issue, a height loss of 0.5-2.5 inches is common.</a:t>
            </a:r>
          </a:p>
          <a:p>
            <a:endParaRPr lang="pl-P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692696"/>
            <a:ext cx="8229600" cy="864096"/>
          </a:xfrm>
        </p:spPr>
        <p:txBody>
          <a:bodyPr>
            <a:normAutofit/>
          </a:bodyPr>
          <a:lstStyle/>
          <a:p>
            <a:pPr algn="ctr"/>
            <a:r>
              <a:rPr lang="pl-PL" sz="3600" b="1" dirty="0" err="1">
                <a:latin typeface="+mn-lt"/>
              </a:rPr>
              <a:t>What</a:t>
            </a:r>
            <a:r>
              <a:rPr lang="pl-PL" sz="3600" b="1" dirty="0">
                <a:latin typeface="+mn-lt"/>
              </a:rPr>
              <a:t> </a:t>
            </a:r>
            <a:r>
              <a:rPr lang="pl-PL" sz="3600" b="1" dirty="0" err="1">
                <a:latin typeface="+mn-lt"/>
              </a:rPr>
              <a:t>causes</a:t>
            </a:r>
            <a:r>
              <a:rPr lang="pl-PL" sz="3600" b="1" dirty="0">
                <a:latin typeface="+mn-lt"/>
              </a:rPr>
              <a:t> </a:t>
            </a:r>
            <a:r>
              <a:rPr lang="pl-PL" sz="3600" b="1" dirty="0" err="1">
                <a:latin typeface="+mn-lt"/>
              </a:rPr>
              <a:t>lordosis</a:t>
            </a:r>
            <a:r>
              <a:rPr lang="pl-PL" sz="3600" b="1" dirty="0">
                <a:latin typeface="+mn-lt"/>
              </a:rPr>
              <a:t>?</a:t>
            </a:r>
          </a:p>
        </p:txBody>
      </p:sp>
      <p:pic>
        <p:nvPicPr>
          <p:cNvPr id="1028" name="Picture 4" descr="C:\Users\Jan Pokrywka\Desktop\2e4fab49c352ed0da119923efcf0aec6.jpg"/>
          <p:cNvPicPr>
            <a:picLocks noChangeAspect="1" noChangeArrowheads="1"/>
          </p:cNvPicPr>
          <p:nvPr/>
        </p:nvPicPr>
        <p:blipFill>
          <a:blip r:embed="rId2" cstate="print"/>
          <a:srcRect/>
          <a:stretch>
            <a:fillRect/>
          </a:stretch>
        </p:blipFill>
        <p:spPr bwMode="auto">
          <a:xfrm>
            <a:off x="5436096" y="1700808"/>
            <a:ext cx="3175000" cy="4851400"/>
          </a:xfrm>
          <a:prstGeom prst="rect">
            <a:avLst/>
          </a:prstGeom>
          <a:noFill/>
        </p:spPr>
      </p:pic>
      <p:sp>
        <p:nvSpPr>
          <p:cNvPr id="7" name="pole tekstowe 6"/>
          <p:cNvSpPr txBox="1"/>
          <p:nvPr/>
        </p:nvSpPr>
        <p:spPr>
          <a:xfrm>
            <a:off x="395536" y="1772817"/>
            <a:ext cx="5040560" cy="4154984"/>
          </a:xfrm>
          <a:prstGeom prst="rect">
            <a:avLst/>
          </a:prstGeom>
          <a:noFill/>
        </p:spPr>
        <p:txBody>
          <a:bodyPr wrap="square" rtlCol="0">
            <a:spAutoFit/>
          </a:bodyPr>
          <a:lstStyle/>
          <a:p>
            <a:r>
              <a:rPr lang="pl-PL" sz="2400" dirty="0" err="1"/>
              <a:t>Congenital</a:t>
            </a:r>
            <a:r>
              <a:rPr lang="pl-PL" sz="2400" dirty="0"/>
              <a:t> </a:t>
            </a:r>
            <a:r>
              <a:rPr lang="pl-PL" sz="2400" dirty="0" err="1"/>
              <a:t>changes</a:t>
            </a:r>
            <a:r>
              <a:rPr lang="pl-PL" sz="2400" dirty="0"/>
              <a:t>: </a:t>
            </a:r>
          </a:p>
          <a:p>
            <a:r>
              <a:rPr lang="pl-PL" sz="2400" dirty="0" err="1"/>
              <a:t>●spondylolysis</a:t>
            </a:r>
            <a:r>
              <a:rPr lang="pl-PL" sz="2400" dirty="0"/>
              <a:t> (L4-L5)</a:t>
            </a:r>
          </a:p>
          <a:p>
            <a:r>
              <a:rPr lang="pl-PL" sz="2400" dirty="0"/>
              <a:t>● </a:t>
            </a:r>
            <a:r>
              <a:rPr lang="pl-PL" sz="2400" dirty="0" err="1"/>
              <a:t>spondylolisthesis</a:t>
            </a:r>
            <a:endParaRPr lang="pl-PL" sz="2400" dirty="0"/>
          </a:p>
          <a:p>
            <a:endParaRPr lang="pl-PL" sz="2400" dirty="0"/>
          </a:p>
          <a:p>
            <a:r>
              <a:rPr lang="pl-PL" sz="2400" dirty="0"/>
              <a:t>a </a:t>
            </a:r>
            <a:r>
              <a:rPr lang="pl-PL" sz="2400" dirty="0" err="1"/>
              <a:t>type</a:t>
            </a:r>
            <a:r>
              <a:rPr lang="pl-PL" sz="2400" dirty="0"/>
              <a:t> of </a:t>
            </a:r>
            <a:r>
              <a:rPr lang="pl-PL" sz="2400" dirty="0" err="1"/>
              <a:t>concave</a:t>
            </a:r>
            <a:r>
              <a:rPr lang="pl-PL" sz="2400" dirty="0"/>
              <a:t> back on a </a:t>
            </a:r>
            <a:r>
              <a:rPr lang="pl-PL" sz="2400" dirty="0" err="1"/>
              <a:t>constitutional</a:t>
            </a:r>
            <a:r>
              <a:rPr lang="pl-PL" sz="2400" dirty="0"/>
              <a:t> </a:t>
            </a:r>
            <a:r>
              <a:rPr lang="pl-PL" sz="2400" dirty="0" err="1"/>
              <a:t>basis</a:t>
            </a:r>
            <a:r>
              <a:rPr lang="pl-PL" sz="2400" dirty="0"/>
              <a:t> </a:t>
            </a:r>
            <a:r>
              <a:rPr lang="pl-PL" sz="2400" dirty="0" err="1"/>
              <a:t>is</a:t>
            </a:r>
            <a:r>
              <a:rPr lang="pl-PL" sz="2400" dirty="0"/>
              <a:t> </a:t>
            </a:r>
            <a:r>
              <a:rPr lang="pl-PL" sz="2400" dirty="0" err="1"/>
              <a:t>the</a:t>
            </a:r>
            <a:r>
              <a:rPr lang="pl-PL" sz="2400" dirty="0"/>
              <a:t> </a:t>
            </a:r>
            <a:r>
              <a:rPr lang="pl-PL" sz="2400" dirty="0" err="1"/>
              <a:t>incorrect</a:t>
            </a:r>
            <a:r>
              <a:rPr lang="pl-PL" sz="2400" dirty="0"/>
              <a:t> </a:t>
            </a:r>
            <a:r>
              <a:rPr lang="pl-PL" sz="2400" dirty="0" err="1"/>
              <a:t>positioning</a:t>
            </a:r>
            <a:r>
              <a:rPr lang="pl-PL" sz="2400" dirty="0"/>
              <a:t> of </a:t>
            </a:r>
            <a:r>
              <a:rPr lang="pl-PL" sz="2400" dirty="0" err="1"/>
              <a:t>the</a:t>
            </a:r>
            <a:r>
              <a:rPr lang="pl-PL" sz="2400" dirty="0"/>
              <a:t> sacrum</a:t>
            </a:r>
          </a:p>
          <a:p>
            <a:endParaRPr lang="pl-PL" sz="2400" dirty="0"/>
          </a:p>
          <a:p>
            <a:r>
              <a:rPr lang="pl-PL" sz="2400" dirty="0" err="1"/>
              <a:t>other</a:t>
            </a:r>
            <a:r>
              <a:rPr lang="pl-PL" sz="2400" dirty="0"/>
              <a:t> </a:t>
            </a:r>
            <a:r>
              <a:rPr lang="pl-PL" sz="2400" dirty="0" err="1"/>
              <a:t>irregularities</a:t>
            </a:r>
            <a:r>
              <a:rPr lang="pl-PL" sz="2400" dirty="0"/>
              <a:t>:</a:t>
            </a:r>
          </a:p>
          <a:p>
            <a:r>
              <a:rPr lang="pl-PL" sz="2400" dirty="0" err="1"/>
              <a:t>●sacralization</a:t>
            </a:r>
            <a:r>
              <a:rPr lang="pl-PL" sz="2400" dirty="0"/>
              <a:t> of L5 </a:t>
            </a:r>
          </a:p>
          <a:p>
            <a:r>
              <a:rPr lang="pl-PL" sz="2400" dirty="0" err="1"/>
              <a:t>●lumbalization</a:t>
            </a:r>
            <a:r>
              <a:rPr lang="pl-PL" sz="2400" dirty="0"/>
              <a:t> S1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764704"/>
            <a:ext cx="8229600" cy="1066800"/>
          </a:xfrm>
        </p:spPr>
        <p:txBody>
          <a:bodyPr>
            <a:normAutofit/>
          </a:bodyPr>
          <a:lstStyle/>
          <a:p>
            <a:pPr algn="ctr"/>
            <a:r>
              <a:rPr lang="pl-PL" sz="3600" b="1" dirty="0" err="1"/>
              <a:t>What</a:t>
            </a:r>
            <a:r>
              <a:rPr lang="pl-PL" sz="3600" b="1" dirty="0"/>
              <a:t> </a:t>
            </a:r>
            <a:r>
              <a:rPr lang="pl-PL" sz="3600" b="1" dirty="0" err="1"/>
              <a:t>causes</a:t>
            </a:r>
            <a:r>
              <a:rPr lang="pl-PL" sz="3600" b="1" dirty="0"/>
              <a:t> </a:t>
            </a:r>
            <a:r>
              <a:rPr lang="pl-PL" sz="3600" b="1" dirty="0" err="1"/>
              <a:t>lordosis</a:t>
            </a:r>
            <a:r>
              <a:rPr lang="pl-PL" sz="3600" b="1" dirty="0"/>
              <a:t>?</a:t>
            </a:r>
            <a:endParaRPr lang="pl-PL" sz="3600" dirty="0">
              <a:solidFill>
                <a:schemeClr val="tx1"/>
              </a:solidFill>
              <a:latin typeface="+mn-lt"/>
            </a:endParaRPr>
          </a:p>
        </p:txBody>
      </p:sp>
      <p:sp>
        <p:nvSpPr>
          <p:cNvPr id="3" name="Symbol zastępczy zawartości 2"/>
          <p:cNvSpPr>
            <a:spLocks noGrp="1"/>
          </p:cNvSpPr>
          <p:nvPr>
            <p:ph idx="1"/>
          </p:nvPr>
        </p:nvSpPr>
        <p:spPr>
          <a:xfrm>
            <a:off x="467544" y="2204864"/>
            <a:ext cx="4896544" cy="4325112"/>
          </a:xfrm>
        </p:spPr>
        <p:txBody>
          <a:bodyPr/>
          <a:lstStyle/>
          <a:p>
            <a:pPr>
              <a:buFont typeface="Arial" pitchFamily="34" charset="0"/>
              <a:buChar char="•"/>
            </a:pPr>
            <a:r>
              <a:rPr lang="pl-PL" dirty="0" err="1"/>
              <a:t>Posture</a:t>
            </a:r>
            <a:endParaRPr lang="pl-PL" dirty="0"/>
          </a:p>
          <a:p>
            <a:pPr>
              <a:buFont typeface="Arial" pitchFamily="34" charset="0"/>
              <a:buChar char="•"/>
            </a:pPr>
            <a:r>
              <a:rPr lang="pl-PL" dirty="0" err="1"/>
              <a:t>Overweight</a:t>
            </a:r>
            <a:endParaRPr lang="pl-PL" dirty="0"/>
          </a:p>
          <a:p>
            <a:pPr>
              <a:buFont typeface="Arial" pitchFamily="34" charset="0"/>
              <a:buChar char="•"/>
            </a:pPr>
            <a:r>
              <a:rPr lang="pl-PL" dirty="0"/>
              <a:t>Trauma</a:t>
            </a:r>
          </a:p>
          <a:p>
            <a:pPr>
              <a:buFont typeface="Arial" pitchFamily="34" charset="0"/>
              <a:buChar char="•"/>
            </a:pPr>
            <a:r>
              <a:rPr lang="pl-PL" dirty="0" err="1"/>
              <a:t>Surgery</a:t>
            </a:r>
            <a:endParaRPr lang="pl-PL" dirty="0"/>
          </a:p>
          <a:p>
            <a:pPr>
              <a:buFont typeface="Arial" pitchFamily="34" charset="0"/>
              <a:buChar char="•"/>
            </a:pPr>
            <a:r>
              <a:rPr lang="pl-PL" dirty="0" err="1"/>
              <a:t>Neuromuscular</a:t>
            </a:r>
            <a:r>
              <a:rPr lang="pl-PL" dirty="0"/>
              <a:t> </a:t>
            </a:r>
            <a:r>
              <a:rPr lang="pl-PL" dirty="0" err="1"/>
              <a:t>conditions</a:t>
            </a:r>
            <a:endParaRPr lang="pl-PL" dirty="0"/>
          </a:p>
          <a:p>
            <a:pPr>
              <a:buFont typeface="Arial" pitchFamily="34" charset="0"/>
              <a:buChar char="•"/>
            </a:pPr>
            <a:r>
              <a:rPr lang="pl-PL" dirty="0" err="1"/>
              <a:t>Hip</a:t>
            </a:r>
            <a:r>
              <a:rPr lang="pl-PL" dirty="0"/>
              <a:t> </a:t>
            </a:r>
            <a:r>
              <a:rPr lang="pl-PL" dirty="0" err="1"/>
              <a:t>problems</a:t>
            </a:r>
            <a:endParaRPr lang="pl-PL" dirty="0"/>
          </a:p>
        </p:txBody>
      </p:sp>
      <p:pic>
        <p:nvPicPr>
          <p:cNvPr id="3075" name="Picture 3" descr="C:\Users\Jan Pokrywka\Desktop\lumbar-lordosis.jpg"/>
          <p:cNvPicPr>
            <a:picLocks noChangeAspect="1" noChangeArrowheads="1"/>
          </p:cNvPicPr>
          <p:nvPr/>
        </p:nvPicPr>
        <p:blipFill>
          <a:blip r:embed="rId2" cstate="print"/>
          <a:srcRect/>
          <a:stretch>
            <a:fillRect/>
          </a:stretch>
        </p:blipFill>
        <p:spPr bwMode="auto">
          <a:xfrm>
            <a:off x="5501642" y="1700808"/>
            <a:ext cx="3642358" cy="2456136"/>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764704"/>
            <a:ext cx="8229600" cy="1066800"/>
          </a:xfrm>
        </p:spPr>
        <p:txBody>
          <a:bodyPr>
            <a:normAutofit fontScale="90000"/>
          </a:bodyPr>
          <a:lstStyle/>
          <a:p>
            <a:pPr algn="ctr"/>
            <a:r>
              <a:rPr lang="en-US" dirty="0">
                <a:solidFill>
                  <a:schemeClr val="tx1"/>
                </a:solidFill>
                <a:latin typeface="+mn-lt"/>
              </a:rPr>
              <a:t>Characteristics of the </a:t>
            </a:r>
            <a:r>
              <a:rPr lang="en-US" dirty="0" err="1">
                <a:solidFill>
                  <a:schemeClr val="tx1"/>
                </a:solidFill>
                <a:latin typeface="+mn-lt"/>
              </a:rPr>
              <a:t>lordotic</a:t>
            </a:r>
            <a:r>
              <a:rPr lang="en-US" dirty="0">
                <a:solidFill>
                  <a:schemeClr val="tx1"/>
                </a:solidFill>
                <a:latin typeface="+mn-lt"/>
              </a:rPr>
              <a:t> posture</a:t>
            </a:r>
            <a:endParaRPr lang="pl-PL" dirty="0">
              <a:solidFill>
                <a:schemeClr val="tx1"/>
              </a:solidFill>
              <a:latin typeface="+mn-lt"/>
            </a:endParaRPr>
          </a:p>
        </p:txBody>
      </p:sp>
      <p:sp>
        <p:nvSpPr>
          <p:cNvPr id="3" name="Symbol zastępczy zawartości 2"/>
          <p:cNvSpPr>
            <a:spLocks noGrp="1"/>
          </p:cNvSpPr>
          <p:nvPr>
            <p:ph idx="1"/>
          </p:nvPr>
        </p:nvSpPr>
        <p:spPr>
          <a:xfrm>
            <a:off x="323528" y="1844824"/>
            <a:ext cx="4258816" cy="4613144"/>
          </a:xfrm>
        </p:spPr>
        <p:txBody>
          <a:bodyPr>
            <a:normAutofit/>
          </a:bodyPr>
          <a:lstStyle/>
          <a:p>
            <a:pPr>
              <a:buNone/>
            </a:pPr>
            <a:r>
              <a:rPr lang="en-US" dirty="0" err="1"/>
              <a:t>Lordotic</a:t>
            </a:r>
            <a:r>
              <a:rPr lang="en-US" dirty="0"/>
              <a:t> posture in a 9-year-old girl. Habitual position sideways. Note the hyperextension of the knees and plantar flexion of the foot</a:t>
            </a:r>
          </a:p>
        </p:txBody>
      </p:sp>
      <p:pic>
        <p:nvPicPr>
          <p:cNvPr id="1026" name="Picture 2" descr="C:\Users\dom\Desktop\Bez tytułu.jpg"/>
          <p:cNvPicPr>
            <a:picLocks noChangeAspect="1" noChangeArrowheads="1"/>
          </p:cNvPicPr>
          <p:nvPr/>
        </p:nvPicPr>
        <p:blipFill>
          <a:blip r:embed="rId2" cstate="print"/>
          <a:srcRect/>
          <a:stretch>
            <a:fillRect/>
          </a:stretch>
        </p:blipFill>
        <p:spPr bwMode="auto">
          <a:xfrm>
            <a:off x="4932040" y="1844824"/>
            <a:ext cx="3600400" cy="4779478"/>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764704"/>
            <a:ext cx="8229600" cy="1066800"/>
          </a:xfrm>
        </p:spPr>
        <p:txBody>
          <a:bodyPr>
            <a:normAutofit fontScale="90000"/>
          </a:bodyPr>
          <a:lstStyle/>
          <a:p>
            <a:pPr algn="ctr"/>
            <a:r>
              <a:rPr lang="en-US" dirty="0">
                <a:solidFill>
                  <a:schemeClr val="tx1"/>
                </a:solidFill>
                <a:latin typeface="+mn-lt"/>
              </a:rPr>
              <a:t>Characteristics of the </a:t>
            </a:r>
            <a:r>
              <a:rPr lang="en-US" dirty="0" err="1">
                <a:solidFill>
                  <a:schemeClr val="tx1"/>
                </a:solidFill>
                <a:latin typeface="+mn-lt"/>
              </a:rPr>
              <a:t>lordotic</a:t>
            </a:r>
            <a:r>
              <a:rPr lang="en-US" dirty="0">
                <a:solidFill>
                  <a:schemeClr val="tx1"/>
                </a:solidFill>
                <a:latin typeface="+mn-lt"/>
              </a:rPr>
              <a:t> posture</a:t>
            </a:r>
            <a:endParaRPr lang="pl-PL" dirty="0">
              <a:latin typeface="+mn-lt"/>
            </a:endParaRPr>
          </a:p>
        </p:txBody>
      </p:sp>
      <p:sp>
        <p:nvSpPr>
          <p:cNvPr id="3" name="Symbol zastępczy zawartości 2"/>
          <p:cNvSpPr>
            <a:spLocks noGrp="1"/>
          </p:cNvSpPr>
          <p:nvPr>
            <p:ph idx="1"/>
          </p:nvPr>
        </p:nvSpPr>
        <p:spPr>
          <a:xfrm>
            <a:off x="457200" y="2249424"/>
            <a:ext cx="4186808" cy="4325112"/>
          </a:xfrm>
        </p:spPr>
        <p:txBody>
          <a:bodyPr/>
          <a:lstStyle/>
          <a:p>
            <a:r>
              <a:rPr lang="en-US" dirty="0"/>
              <a:t>Diagram of shortened (red) and elongated (blue) muscles AM - external auditory </a:t>
            </a:r>
            <a:r>
              <a:rPr lang="en-US" dirty="0" err="1"/>
              <a:t>meatus</a:t>
            </a:r>
            <a:r>
              <a:rPr lang="en-US" dirty="0"/>
              <a:t>, A - </a:t>
            </a:r>
            <a:r>
              <a:rPr lang="en-US" dirty="0" err="1"/>
              <a:t>acromion</a:t>
            </a:r>
            <a:r>
              <a:rPr lang="en-US" dirty="0"/>
              <a:t>, GT - greater </a:t>
            </a:r>
            <a:r>
              <a:rPr lang="en-US" dirty="0" err="1"/>
              <a:t>trochanter</a:t>
            </a:r>
            <a:r>
              <a:rPr lang="en-US" dirty="0"/>
              <a:t>, HF - fibula head, LM - lateral cost</a:t>
            </a:r>
            <a:endParaRPr lang="pl-PL" dirty="0"/>
          </a:p>
          <a:p>
            <a:pPr>
              <a:buNone/>
            </a:pPr>
            <a:endParaRPr lang="pl-PL" dirty="0"/>
          </a:p>
        </p:txBody>
      </p:sp>
      <p:pic>
        <p:nvPicPr>
          <p:cNvPr id="2050" name="Picture 2" descr="C:\Users\dom\Desktop\Bez tytułu.jpg"/>
          <p:cNvPicPr>
            <a:picLocks noChangeAspect="1" noChangeArrowheads="1"/>
          </p:cNvPicPr>
          <p:nvPr/>
        </p:nvPicPr>
        <p:blipFill>
          <a:blip r:embed="rId2" cstate="print"/>
          <a:srcRect/>
          <a:stretch>
            <a:fillRect/>
          </a:stretch>
        </p:blipFill>
        <p:spPr bwMode="auto">
          <a:xfrm>
            <a:off x="5076056" y="1772816"/>
            <a:ext cx="3384376" cy="449271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764704"/>
            <a:ext cx="8229600" cy="1066800"/>
          </a:xfrm>
        </p:spPr>
        <p:txBody>
          <a:bodyPr>
            <a:normAutofit/>
          </a:bodyPr>
          <a:lstStyle/>
          <a:p>
            <a:pPr algn="ctr"/>
            <a:r>
              <a:rPr lang="pl-PL" sz="3600" b="1" dirty="0">
                <a:latin typeface="+mn-lt"/>
              </a:rPr>
              <a:t>EXAMINATION</a:t>
            </a:r>
            <a:endParaRPr lang="pl-PL" sz="3600" dirty="0">
              <a:latin typeface="+mn-lt"/>
            </a:endParaRPr>
          </a:p>
        </p:txBody>
      </p:sp>
      <p:sp>
        <p:nvSpPr>
          <p:cNvPr id="3" name="Symbol zastępczy zawartości 2"/>
          <p:cNvSpPr>
            <a:spLocks noGrp="1"/>
          </p:cNvSpPr>
          <p:nvPr>
            <p:ph idx="1"/>
          </p:nvPr>
        </p:nvSpPr>
        <p:spPr>
          <a:xfrm>
            <a:off x="467544" y="2060848"/>
            <a:ext cx="5256584" cy="3168352"/>
          </a:xfrm>
        </p:spPr>
        <p:txBody>
          <a:bodyPr/>
          <a:lstStyle/>
          <a:p>
            <a:r>
              <a:rPr lang="pl-PL" dirty="0" err="1"/>
              <a:t>Physical</a:t>
            </a:r>
            <a:r>
              <a:rPr lang="pl-PL" dirty="0"/>
              <a:t> </a:t>
            </a:r>
            <a:r>
              <a:rPr lang="pl-PL" dirty="0" err="1"/>
              <a:t>examination</a:t>
            </a:r>
            <a:endParaRPr lang="pl-PL" dirty="0"/>
          </a:p>
          <a:p>
            <a:endParaRPr lang="pl-PL" dirty="0"/>
          </a:p>
          <a:p>
            <a:r>
              <a:rPr lang="pl-PL" dirty="0" err="1"/>
              <a:t>Neurological</a:t>
            </a:r>
            <a:r>
              <a:rPr lang="pl-PL" dirty="0"/>
              <a:t> </a:t>
            </a:r>
            <a:r>
              <a:rPr lang="pl-PL" dirty="0" err="1"/>
              <a:t>Evaluation</a:t>
            </a:r>
            <a:endParaRPr lang="pl-PL" dirty="0"/>
          </a:p>
          <a:p>
            <a:endParaRPr lang="pl-PL" dirty="0"/>
          </a:p>
          <a:p>
            <a:r>
              <a:rPr lang="pl-PL" dirty="0" err="1"/>
              <a:t>Radiographic</a:t>
            </a:r>
            <a:endParaRPr lang="pl-PL" dirty="0"/>
          </a:p>
        </p:txBody>
      </p:sp>
      <p:pic>
        <p:nvPicPr>
          <p:cNvPr id="5123" name="Picture 3" descr="C:\Users\Jan Pokrywka\Desktop\Bez tytułu.jpg"/>
          <p:cNvPicPr>
            <a:picLocks noChangeAspect="1" noChangeArrowheads="1"/>
          </p:cNvPicPr>
          <p:nvPr/>
        </p:nvPicPr>
        <p:blipFill>
          <a:blip r:embed="rId2" cstate="print"/>
          <a:srcRect/>
          <a:stretch>
            <a:fillRect/>
          </a:stretch>
        </p:blipFill>
        <p:spPr bwMode="auto">
          <a:xfrm>
            <a:off x="5364088" y="1772816"/>
            <a:ext cx="2833115" cy="4941168"/>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ielkomiejski">
  <a:themeElements>
    <a:clrScheme name="Wielkomiejski">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Wielkomiejski">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ielkomiejski">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423</TotalTime>
  <Words>271</Words>
  <Application>Microsoft Office PowerPoint</Application>
  <PresentationFormat>Pokaz na ekranie (4:3)</PresentationFormat>
  <Paragraphs>58</Paragraphs>
  <Slides>12</Slides>
  <Notes>0</Notes>
  <HiddenSlides>0</HiddenSlides>
  <MMClips>0</MMClips>
  <ScaleCrop>false</ScaleCrop>
  <HeadingPairs>
    <vt:vector size="4" baseType="variant">
      <vt:variant>
        <vt:lpstr>Motyw</vt:lpstr>
      </vt:variant>
      <vt:variant>
        <vt:i4>1</vt:i4>
      </vt:variant>
      <vt:variant>
        <vt:lpstr>Tytuły slajdów</vt:lpstr>
      </vt:variant>
      <vt:variant>
        <vt:i4>12</vt:i4>
      </vt:variant>
    </vt:vector>
  </HeadingPairs>
  <TitlesOfParts>
    <vt:vector size="13" baseType="lpstr">
      <vt:lpstr>Wielkomiejski</vt:lpstr>
      <vt:lpstr>Lordotic posture</vt:lpstr>
      <vt:lpstr>Prezentacja programu PowerPoint</vt:lpstr>
      <vt:lpstr>SYMPTOMS  </vt:lpstr>
      <vt:lpstr>SYMPTOMS </vt:lpstr>
      <vt:lpstr>What causes lordosis?</vt:lpstr>
      <vt:lpstr>What causes lordosis?</vt:lpstr>
      <vt:lpstr>Characteristics of the lordotic posture</vt:lpstr>
      <vt:lpstr>Characteristics of the lordotic posture</vt:lpstr>
      <vt:lpstr>EXAMINATION</vt:lpstr>
      <vt:lpstr>Preventive Measure (Care of Spine ) </vt:lpstr>
      <vt:lpstr>Preventive Measure (Care of Spine )</vt:lpstr>
      <vt:lpstr>Bibliography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Lordotic posture</dc:title>
  <dc:creator>Jan Pokrywka</dc:creator>
  <cp:lastModifiedBy>dom</cp:lastModifiedBy>
  <cp:revision>16</cp:revision>
  <dcterms:created xsi:type="dcterms:W3CDTF">2023-01-13T20:29:48Z</dcterms:created>
  <dcterms:modified xsi:type="dcterms:W3CDTF">2023-02-05T14:36:15Z</dcterms:modified>
</cp:coreProperties>
</file>