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9" roundtripDataSignature="AMtx7mjNkseIhJZQzt6yFFu+4+iFDv8L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ajd tytułowy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tekst pionowy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pionowy i teks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zawartość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główek sekcji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wa elementy zawartości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ównanie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lko tytuł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sty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awartość z podpisem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az z podpisem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5" Type="http://schemas.openxmlformats.org/officeDocument/2006/relationships/image" Target="../media/image1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13.jpg"/><Relationship Id="rId5" Type="http://schemas.openxmlformats.org/officeDocument/2006/relationships/image" Target="../media/image14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13.jpg"/><Relationship Id="rId5" Type="http://schemas.openxmlformats.org/officeDocument/2006/relationships/image" Target="../media/image14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12.jpg"/><Relationship Id="rId5" Type="http://schemas.openxmlformats.org/officeDocument/2006/relationships/image" Target="../media/image14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handcraftservices.com/" TargetMode="External"/><Relationship Id="rId4" Type="http://schemas.openxmlformats.org/officeDocument/2006/relationships/hyperlink" Target="http://nline.nsc.edu/nursing/rn-to-bsn/ways-to-help-anxious-patients" TargetMode="External"/><Relationship Id="rId11" Type="http://schemas.openxmlformats.org/officeDocument/2006/relationships/image" Target="../media/image14.jpg"/><Relationship Id="rId10" Type="http://schemas.openxmlformats.org/officeDocument/2006/relationships/image" Target="../media/image1.png"/><Relationship Id="rId9" Type="http://schemas.openxmlformats.org/officeDocument/2006/relationships/hyperlink" Target="https://spartanska.pl/wp-content/uploads/PORADNIK-DOBREJ-KOMUNIKACJI.pdf" TargetMode="External"/><Relationship Id="rId5" Type="http://schemas.openxmlformats.org/officeDocument/2006/relationships/hyperlink" Target="https://medycznarejestracja.pl/blog/21-jak-rozmawiac-z-niezadowolonym-pacjentem-poznaj-8-skutecznych-zasad" TargetMode="External"/><Relationship Id="rId6" Type="http://schemas.openxmlformats.org/officeDocument/2006/relationships/hyperlink" Target="https://mediahealth.pl/komunikacja-z-trudnym-pacjentem-jak-sobie-radzic/" TargetMode="External"/><Relationship Id="rId7" Type="http://schemas.openxmlformats.org/officeDocument/2006/relationships/hyperlink" Target="https://oia.waw.pl/wp-content/uploads/2020/04/Podr%C4%99cznik_Kryzysowy_Sytuacja_trudna_Krzysztof_Pytel.pdf" TargetMode="External"/><Relationship Id="rId8" Type="http://schemas.openxmlformats.org/officeDocument/2006/relationships/hyperlink" Target="https://www.drbicuspid.com/dental-practice/article/15379012/how-to-talk-to-patients-when-something-goes-wrong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4" Type="http://schemas.openxmlformats.org/officeDocument/2006/relationships/image" Target="../media/image1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9.jpg"/><Relationship Id="rId5" Type="http://schemas.openxmlformats.org/officeDocument/2006/relationships/image" Target="../media/image1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14.jpg"/><Relationship Id="rId5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5" Type="http://schemas.openxmlformats.org/officeDocument/2006/relationships/image" Target="../media/image1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6.jpg"/><Relationship Id="rId5" Type="http://schemas.openxmlformats.org/officeDocument/2006/relationships/image" Target="../media/image1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14.jpg"/><Relationship Id="rId5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7.jpg"/><Relationship Id="rId5" Type="http://schemas.openxmlformats.org/officeDocument/2006/relationships/image" Target="../media/image1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10.jpg"/><Relationship Id="rId5" Type="http://schemas.openxmlformats.org/officeDocument/2006/relationships/image" Target="../media/image1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14.jpg"/><Relationship Id="rId5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737119" y="3038475"/>
            <a:ext cx="5458408" cy="781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43A40"/>
              </a:buClr>
              <a:buSzPct val="100000"/>
              <a:buFont typeface="Calibri"/>
              <a:buNone/>
            </a:pPr>
            <a:r>
              <a:rPr b="1" i="0" lang="pl-PL" sz="40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 patient is nervous</a:t>
            </a:r>
            <a:br>
              <a:rPr b="1" i="0" lang="pl-PL" sz="28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pl-PL"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Pacjent zdenerwowany</a:t>
            </a:r>
            <a:endParaRPr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81750" y="1568436"/>
            <a:ext cx="4762500" cy="38385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Znalezione obrazy dla zapytania paramedic logo" id="86" name="Google Shape;8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855677" y="4781725"/>
            <a:ext cx="306244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l-P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Damian Działowski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Ratownictwo Medyczne, II rok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Rok akademicki 2023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ktualności" id="88" name="Google Shape;88;p1"/>
          <p:cNvPicPr preferRelativeResize="0"/>
          <p:nvPr/>
        </p:nvPicPr>
        <p:blipFill rotWithShape="1">
          <a:blip r:embed="rId5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0"/>
          <p:cNvSpPr txBox="1"/>
          <p:nvPr>
            <p:ph idx="1" type="subTitle"/>
          </p:nvPr>
        </p:nvSpPr>
        <p:spPr>
          <a:xfrm>
            <a:off x="1039647" y="2721075"/>
            <a:ext cx="3779946" cy="38110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❖"/>
            </a:pPr>
            <a:r>
              <a:rPr i="1" lang="pl-PL" sz="1800"/>
              <a:t>My apologies, sir/madam</a:t>
            </a:r>
            <a:br>
              <a:rPr i="1" lang="pl-PL" sz="1800"/>
            </a:br>
            <a:r>
              <a:rPr i="1"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Przepraszam Pana/Panią</a:t>
            </a:r>
            <a:endParaRPr i="1"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71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i="1"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i="1" sz="1800" strike="noStrike"/>
          </a:p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❖"/>
            </a:pPr>
            <a:r>
              <a:rPr i="1" lang="pl-PL" sz="1800"/>
              <a:t>I apologise for the oversight</a:t>
            </a:r>
            <a:br>
              <a:rPr i="1" lang="pl-PL" sz="1800"/>
            </a:br>
            <a:r>
              <a:rPr i="1"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Przepraszam za to przeoczenie</a:t>
            </a:r>
            <a:endParaRPr/>
          </a:p>
          <a:p>
            <a:pPr indent="-571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i="1"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i="1" sz="1800" strike="noStrike"/>
          </a:p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❖"/>
            </a:pPr>
            <a:r>
              <a:rPr i="1" lang="pl-PL" sz="1800"/>
              <a:t>Please excuse the mistake</a:t>
            </a:r>
            <a:br>
              <a:rPr i="1" lang="pl-PL" sz="1800"/>
            </a:br>
            <a:r>
              <a:rPr i="1" lang="pl-PL" sz="1200">
                <a:solidFill>
                  <a:srgbClr val="7F7F7F"/>
                </a:solidFill>
              </a:rPr>
              <a:t>Proszę wybaczyć ten błąd</a:t>
            </a:r>
            <a:endParaRPr/>
          </a:p>
          <a:p>
            <a:pPr indent="-571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i="1"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i="1" sz="1800" strike="noStrike"/>
          </a:p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❖"/>
            </a:pPr>
            <a:r>
              <a:rPr i="1" lang="pl-PL" sz="1800"/>
              <a:t>We apologise for the inconvenience</a:t>
            </a:r>
            <a:br>
              <a:rPr i="1" lang="pl-PL" sz="1800"/>
            </a:br>
            <a:r>
              <a:rPr i="1"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Przepraszamy za tę niedogodność</a:t>
            </a:r>
            <a:r>
              <a:rPr i="1" lang="pl-PL" sz="1200">
                <a:solidFill>
                  <a:srgbClr val="7F7F7F"/>
                </a:solidFill>
              </a:rPr>
              <a:t>  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i="1" sz="1600" strike="noStrike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0" sz="1800" u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Znalezione obrazy dla zapytania paramedic logo" id="190" name="Google Shape;19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4,308 Doctor Patient Discussion Illustrations &amp; Clip Art - iStock" id="191" name="Google Shape;19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73621" y="2898262"/>
            <a:ext cx="5048725" cy="34483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192" name="Google Shape;192;p10"/>
          <p:cNvPicPr preferRelativeResize="0"/>
          <p:nvPr/>
        </p:nvPicPr>
        <p:blipFill rotWithShape="1">
          <a:blip r:embed="rId5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3" name="Google Shape;193;p10"/>
          <p:cNvGrpSpPr/>
          <p:nvPr/>
        </p:nvGrpSpPr>
        <p:grpSpPr>
          <a:xfrm>
            <a:off x="4328375" y="626712"/>
            <a:ext cx="3535250" cy="1519787"/>
            <a:chOff x="4328375" y="626712"/>
            <a:chExt cx="3535250" cy="1519787"/>
          </a:xfrm>
        </p:grpSpPr>
        <p:sp>
          <p:nvSpPr>
            <p:cNvPr id="194" name="Google Shape;194;p10"/>
            <p:cNvSpPr txBox="1"/>
            <p:nvPr/>
          </p:nvSpPr>
          <p:spPr>
            <a:xfrm>
              <a:off x="4328375" y="626712"/>
              <a:ext cx="353525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10"/>
            <p:cNvSpPr txBox="1"/>
            <p:nvPr/>
          </p:nvSpPr>
          <p:spPr>
            <a:xfrm>
              <a:off x="4819593" y="1500168"/>
              <a:ext cx="2402837" cy="6463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i="0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How to apologise</a:t>
              </a:r>
              <a:b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pl-PL" sz="12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Jak przepraszać</a:t>
              </a:r>
              <a:endParaRPr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6" name="Google Shape;196;p10"/>
          <p:cNvSpPr txBox="1"/>
          <p:nvPr/>
        </p:nvSpPr>
        <p:spPr>
          <a:xfrm>
            <a:off x="4328374" y="349713"/>
            <a:ext cx="453878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32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 patient is nervous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1"/>
          <p:cNvSpPr txBox="1"/>
          <p:nvPr>
            <p:ph idx="1" type="subTitle"/>
          </p:nvPr>
        </p:nvSpPr>
        <p:spPr>
          <a:xfrm>
            <a:off x="1070645" y="2727687"/>
            <a:ext cx="5084790" cy="27584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❖"/>
            </a:pPr>
            <a:r>
              <a:rPr i="1" lang="pl-PL" sz="1800"/>
              <a:t>I’ll take care of that right away</a:t>
            </a:r>
            <a:br>
              <a:rPr i="1" lang="pl-PL" sz="1600"/>
            </a:br>
            <a:r>
              <a:rPr i="1"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Zajmę się tym natychmiast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i="1" sz="1800" strike="noStrike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i="1" sz="1800" strike="noStrike"/>
          </a:p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❖"/>
            </a:pPr>
            <a:r>
              <a:rPr i="1" lang="pl-PL" sz="1800"/>
              <a:t>I’m sorry. I’ll correct the situation immediately</a:t>
            </a:r>
            <a:br>
              <a:rPr i="1" lang="pl-PL" sz="1600"/>
            </a:br>
            <a:r>
              <a:rPr i="1"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Przepraszam. Zaraz naprawię tę sytuację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i="1" sz="1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i="1" sz="1800"/>
          </a:p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❖"/>
            </a:pPr>
            <a:r>
              <a:rPr i="1" lang="pl-PL" sz="1800"/>
              <a:t>I am sorry but there is nothing we can do about it</a:t>
            </a:r>
            <a:br>
              <a:rPr i="1" lang="pl-PL" sz="1800"/>
            </a:br>
            <a:r>
              <a:rPr i="1"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Przykro mi ale nic nie możemy z tym zrobić/ nie na to nie poradzimy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None/>
            </a:pPr>
            <a:r>
              <a:rPr i="1" lang="pl-PL" sz="1200">
                <a:solidFill>
                  <a:srgbClr val="7F7F7F"/>
                </a:solidFill>
              </a:rPr>
              <a:t>  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0" sz="1800" u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Znalezione obrazy dla zapytania paramedic logo" id="202" name="Google Shape;202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4,308 Doctor Patient Discussion Illustrations &amp; Clip Art - iStock" id="203" name="Google Shape;203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73621" y="2898262"/>
            <a:ext cx="5048725" cy="34483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204" name="Google Shape;204;p11"/>
          <p:cNvPicPr preferRelativeResize="0"/>
          <p:nvPr/>
        </p:nvPicPr>
        <p:blipFill rotWithShape="1">
          <a:blip r:embed="rId5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5" name="Google Shape;205;p11"/>
          <p:cNvGrpSpPr/>
          <p:nvPr/>
        </p:nvGrpSpPr>
        <p:grpSpPr>
          <a:xfrm>
            <a:off x="4328375" y="626712"/>
            <a:ext cx="3535250" cy="1519787"/>
            <a:chOff x="4328375" y="626712"/>
            <a:chExt cx="3535250" cy="1519787"/>
          </a:xfrm>
        </p:grpSpPr>
        <p:sp>
          <p:nvSpPr>
            <p:cNvPr id="206" name="Google Shape;206;p11"/>
            <p:cNvSpPr txBox="1"/>
            <p:nvPr/>
          </p:nvSpPr>
          <p:spPr>
            <a:xfrm>
              <a:off x="4328375" y="626712"/>
              <a:ext cx="353525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1"/>
            <p:cNvSpPr txBox="1"/>
            <p:nvPr/>
          </p:nvSpPr>
          <p:spPr>
            <a:xfrm>
              <a:off x="4819593" y="1500168"/>
              <a:ext cx="2402837" cy="6463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i="0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How to apologise</a:t>
              </a:r>
              <a:b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pl-PL" sz="12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Jak przepraszać</a:t>
              </a:r>
              <a:endParaRPr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8" name="Google Shape;208;p11"/>
          <p:cNvSpPr txBox="1"/>
          <p:nvPr/>
        </p:nvSpPr>
        <p:spPr>
          <a:xfrm>
            <a:off x="4328374" y="349713"/>
            <a:ext cx="453878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32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 patient is nervous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2"/>
          <p:cNvSpPr txBox="1"/>
          <p:nvPr/>
        </p:nvSpPr>
        <p:spPr>
          <a:xfrm>
            <a:off x="1067499" y="2686124"/>
            <a:ext cx="5870196" cy="51706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poor eye contact with the patient</a:t>
            </a:r>
            <a:b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słaby kontakt wzrokowy z pacjentem</a:t>
            </a:r>
            <a:endParaRPr/>
          </a:p>
          <a:p>
            <a:pPr indent="-57150" lvl="0" marL="1714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7150" lvl="0" marL="1714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glancing at a colleague while the patient is speaking</a:t>
            </a:r>
            <a:b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zerkanie na kolegę/koleżankę gdy pacjent mówi do Ciebie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showing disapproval, shaking your head</a:t>
            </a:r>
            <a:b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okazywanie dezaprobaty, kręcenie głową</a:t>
            </a: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becoming defensive and arguing with the patient</a:t>
            </a:r>
            <a:b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przejście na pozycje obronne i kłótnia z pacjentem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Znalezione obrazy dla zapytania paramedic logo" id="214" name="Google Shape;21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61990" y="3347207"/>
            <a:ext cx="4126397" cy="28838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216" name="Google Shape;216;p12"/>
          <p:cNvPicPr preferRelativeResize="0"/>
          <p:nvPr/>
        </p:nvPicPr>
        <p:blipFill rotWithShape="1">
          <a:blip r:embed="rId5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2"/>
          <p:cNvSpPr txBox="1"/>
          <p:nvPr/>
        </p:nvSpPr>
        <p:spPr>
          <a:xfrm>
            <a:off x="2625435" y="1500168"/>
            <a:ext cx="6791154" cy="6463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lang="pl-PL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Common reactions that can escalate patient’s anger</a:t>
            </a:r>
            <a:br>
              <a:rPr lang="pl-PL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Typowe reakcje, które mogą eskalować gniew pacjenta</a:t>
            </a: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2"/>
          <p:cNvSpPr txBox="1"/>
          <p:nvPr/>
        </p:nvSpPr>
        <p:spPr>
          <a:xfrm>
            <a:off x="4328374" y="349713"/>
            <a:ext cx="453878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32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 patient is nervous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3"/>
          <p:cNvSpPr txBox="1"/>
          <p:nvPr/>
        </p:nvSpPr>
        <p:spPr>
          <a:xfrm>
            <a:off x="981650" y="1467275"/>
            <a:ext cx="9036300" cy="461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Bibliography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u="sng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https://handcraftservices.com</a:t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u="sng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http://nline.nsc.edu/nursing/rn-to-bsn/ways-to-help-anxious-patients</a:t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u="sng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https://medycznarejestracja.pl/blog/21-jak-rozmawiac-z-niezadowolonym-pacjentem-poznaj-8-skutecznych-zasad</a:t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u="sng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https://mediahealth.pl/komunikacja-z-trudnym-pacjentem-jak-sobie-radzic/</a:t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u="sng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https://oia.waw.pl/wp-content/uploads/2020/04/Podr%C4%99cznik_Kryzysowy_Sytuacja_trudna_Krzysztof_Pytel.pdf</a:t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u="sng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https://www.drbicuspid.com/dental-practice/article/15379012/how-to-talk-to-patients-when-something-goes-wrong</a:t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u="sng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https://spartanska.pl/wp-content/uploads/PORADNIK-DOBREJ-KOMUNIKACJI.pdf</a:t>
            </a:r>
            <a:endParaRPr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Zdjęcia: Internet</a:t>
            </a:r>
            <a:endParaRPr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Znalezione obrazy dla zapytania paramedic logo" id="224" name="Google Shape;224;p1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225" name="Google Shape;225;p13"/>
          <p:cNvPicPr preferRelativeResize="0"/>
          <p:nvPr/>
        </p:nvPicPr>
        <p:blipFill rotWithShape="1">
          <a:blip r:embed="rId11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4"/>
          <p:cNvSpPr txBox="1"/>
          <p:nvPr/>
        </p:nvSpPr>
        <p:spPr>
          <a:xfrm>
            <a:off x="4563751" y="2625363"/>
            <a:ext cx="3064498" cy="235449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Author of the presentation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pl-PL" sz="18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Damian Działowski</a:t>
            </a:r>
            <a:endParaRPr i="1" sz="18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Znalezione obrazy dla zapytania paramedic logo" id="231" name="Google Shape;23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232" name="Google Shape;232;p14"/>
          <p:cNvPicPr preferRelativeResize="0"/>
          <p:nvPr/>
        </p:nvPicPr>
        <p:blipFill rotWithShape="1">
          <a:blip r:embed="rId4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oogle Shape;93;p2"/>
          <p:cNvGrpSpPr/>
          <p:nvPr/>
        </p:nvGrpSpPr>
        <p:grpSpPr>
          <a:xfrm>
            <a:off x="4328374" y="349713"/>
            <a:ext cx="4538789" cy="1796786"/>
            <a:chOff x="4328374" y="349713"/>
            <a:chExt cx="3918241" cy="1796786"/>
          </a:xfrm>
        </p:grpSpPr>
        <p:sp>
          <p:nvSpPr>
            <p:cNvPr id="94" name="Google Shape;94;p2"/>
            <p:cNvSpPr txBox="1"/>
            <p:nvPr/>
          </p:nvSpPr>
          <p:spPr>
            <a:xfrm>
              <a:off x="4328374" y="349713"/>
              <a:ext cx="391824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pl-PL" sz="3200">
                  <a:solidFill>
                    <a:srgbClr val="343A40"/>
                  </a:solidFill>
                  <a:latin typeface="Calibri"/>
                  <a:ea typeface="Calibri"/>
                  <a:cs typeface="Calibri"/>
                  <a:sym typeface="Calibri"/>
                </a:rPr>
                <a:t>The patient is nervous</a:t>
              </a:r>
              <a:endPara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2"/>
            <p:cNvSpPr txBox="1"/>
            <p:nvPr/>
          </p:nvSpPr>
          <p:spPr>
            <a:xfrm>
              <a:off x="4994105" y="1500168"/>
              <a:ext cx="2203791" cy="6463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Words that disarm</a:t>
              </a:r>
              <a:b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pl-PL" sz="12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Słowa które „rozbrajają”</a:t>
              </a:r>
              <a:endParaRPr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6" name="Google Shape;96;p2"/>
          <p:cNvSpPr txBox="1"/>
          <p:nvPr>
            <p:ph idx="1" type="subTitle"/>
          </p:nvPr>
        </p:nvSpPr>
        <p:spPr>
          <a:xfrm>
            <a:off x="1034642" y="2729408"/>
            <a:ext cx="7211974" cy="33401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 almost magical phrase that you can use to de-escalate many conflicts is:</a:t>
            </a:r>
            <a:b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Niemal magiczne zdanie, którego można użyć do de-eskalacji wielu konfliktów, brzmi:  </a:t>
            </a:r>
            <a:endParaRPr b="0"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 i="0" sz="18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1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“Let me see if I understand you correctly”</a:t>
            </a:r>
            <a:br>
              <a:rPr b="1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„</a:t>
            </a:r>
            <a:r>
              <a:rPr b="0" i="0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Chcę sprawdzić, że właściwie cię rozumiem”  </a:t>
            </a:r>
            <a:endParaRPr b="0"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0" sz="18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 then echo or paraphrase what the patient said.</a:t>
            </a:r>
            <a:b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Następnie powtórz lub sparafrazuj to, co powiedział pacjent.</a:t>
            </a:r>
            <a:endParaRPr b="0"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 i="0" sz="18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1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Why it works?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None/>
            </a:pP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Dlaczego to działa?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b="0"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Angry people want to be heard.</a:t>
            </a:r>
            <a:endParaRPr b="0" i="0" sz="18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None/>
            </a:pP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Rozgniewani ludzie chcą być wysłuchani.</a:t>
            </a:r>
            <a:r>
              <a:rPr b="0" i="0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0" sz="18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Znalezione obrazy dla zapytania paramedic logo" id="97" name="Google Shape;9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355 Doctor And Angry Patient Illustrations &amp; Clip Art - iStock" id="98" name="Google Shape;9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39974" y="3321867"/>
            <a:ext cx="3117384" cy="25774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99" name="Google Shape;99;p2"/>
          <p:cNvPicPr preferRelativeResize="0"/>
          <p:nvPr/>
        </p:nvPicPr>
        <p:blipFill rotWithShape="1">
          <a:blip r:embed="rId5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idx="1" type="subTitle"/>
          </p:nvPr>
        </p:nvSpPr>
        <p:spPr>
          <a:xfrm>
            <a:off x="200025" y="2872021"/>
            <a:ext cx="12170126" cy="4004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Once you say “</a:t>
            </a:r>
            <a:r>
              <a:rPr b="1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Let me see if I understand you correctly</a:t>
            </a: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”, you’re letting the patient know that their position is important to you.  </a:t>
            </a:r>
            <a:endParaRPr b="0" i="0" sz="18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None/>
            </a:pP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Kiedy powiesz „Chcę sprawdzić, że właściwie cię rozumiem” informujesz pacjenta, że jego zdanie jest dla Ciebie ważne.  </a:t>
            </a:r>
            <a:b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0" i="0" lang="pl-PL" sz="1800" u="none" strike="noStrike">
                <a:latin typeface="Calibri"/>
                <a:ea typeface="Calibri"/>
                <a:cs typeface="Calibri"/>
                <a:sym typeface="Calibri"/>
              </a:rPr>
              <a:t>It totally reframes their mindset.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None/>
            </a:pP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To całkowicie zmienia jego sposób myślenia.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b="0" i="0" sz="1200" u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Most people get angry when they feel dismissed, ignored, or misunderstood.</a:t>
            </a:r>
            <a:b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l-PL" sz="1200" u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Większość ludzi denerwuje się, gdy czuje się lekceważona, ignorowana lub źle rozumiana.</a:t>
            </a:r>
            <a:br>
              <a:rPr b="0" i="0" lang="pl-PL" sz="1200" u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That's why repeating back what someone has told you or paraphrasing – saying </a:t>
            </a:r>
            <a:b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in your own words, is one of the best ways to keep a conversation from turning </a:t>
            </a:r>
            <a:b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hostile.</a:t>
            </a:r>
            <a:b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Dlatego powtarzanie tego, co ktoś ci powiedział lub parafrazowanie - mówienie własnymi słowami - jest jednym </a:t>
            </a:r>
            <a:br>
              <a:rPr lang="pl-PL" sz="12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z najlepszych sposobów, aby powstrzymać narastanie wrogości w rozmowie.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b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l-PL" sz="1800" u="none" strike="noStrike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Checking understanding is especially important in conversation in a </a:t>
            </a:r>
            <a:br>
              <a:rPr b="0" i="0" lang="pl-PL" sz="1800" u="none" strike="noStrike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l-PL" sz="1800" u="none" strike="noStrike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language that is a foreign for both sides.</a:t>
            </a:r>
            <a:br>
              <a:rPr b="0" i="0" lang="pl-PL" sz="1800" u="none" strike="noStrike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Sprawdzenie zrozumienia jest szczególnie ważne gdy rozmowa odbywa się w języku, który jest obcy dla obu stron.</a:t>
            </a:r>
            <a:endParaRPr sz="1200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Znalezione obrazy dla zapytania paramedic logo"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106" name="Google Shape;106;p3"/>
          <p:cNvPicPr preferRelativeResize="0"/>
          <p:nvPr/>
        </p:nvPicPr>
        <p:blipFill rotWithShape="1">
          <a:blip r:embed="rId4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355 Doctor And Angry Patient Illustrations &amp; Clip Art - iStock" id="107" name="Google Shape;10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39974" y="3321867"/>
            <a:ext cx="3652902" cy="302021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/>
          <p:cNvSpPr txBox="1"/>
          <p:nvPr/>
        </p:nvSpPr>
        <p:spPr>
          <a:xfrm>
            <a:off x="4819593" y="1500168"/>
            <a:ext cx="2552814" cy="6463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lang="pl-PL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Words that disarm</a:t>
            </a:r>
            <a:br>
              <a:rPr b="1" lang="pl-PL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Słowa które „rozbrajają”</a:t>
            </a:r>
            <a:endParaRPr sz="1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4328374" y="349713"/>
            <a:ext cx="453878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32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 patient is nervous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1046" y="3613731"/>
            <a:ext cx="2826201" cy="2277918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4"/>
          <p:cNvSpPr/>
          <p:nvPr/>
        </p:nvSpPr>
        <p:spPr>
          <a:xfrm flipH="1" rot="-1885573">
            <a:off x="251010" y="3440238"/>
            <a:ext cx="4524461" cy="1708077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I’m sorry you have to wait. </a:t>
            </a:r>
            <a:r>
              <a:rPr b="1" lang="pl-PL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are taking care of a lot of people right now.</a:t>
            </a:r>
            <a:r>
              <a:rPr lang="pl-PL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/>
          <p:nvPr/>
        </p:nvSpPr>
        <p:spPr>
          <a:xfrm flipH="1" rot="1347891">
            <a:off x="7087124" y="2244987"/>
            <a:ext cx="4524461" cy="1708077"/>
          </a:xfrm>
          <a:prstGeom prst="cloudCallout">
            <a:avLst>
              <a:gd fmla="val 25217" name="adj1"/>
              <a:gd fmla="val 72508" name="adj2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have asked you 3 times already how long I have to wait.</a:t>
            </a:r>
            <a:endParaRPr/>
          </a:p>
        </p:txBody>
      </p:sp>
      <p:sp>
        <p:nvSpPr>
          <p:cNvPr id="117" name="Google Shape;117;p4"/>
          <p:cNvSpPr txBox="1"/>
          <p:nvPr/>
        </p:nvSpPr>
        <p:spPr>
          <a:xfrm>
            <a:off x="8187655" y="1470354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18" name="Google Shape;118;p4"/>
          <p:cNvSpPr txBox="1"/>
          <p:nvPr/>
        </p:nvSpPr>
        <p:spPr>
          <a:xfrm>
            <a:off x="3409950" y="2642532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pic>
        <p:nvPicPr>
          <p:cNvPr descr="Znalezione obrazy dla zapytania paramedic logo" id="119" name="Google Shape;11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120" name="Google Shape;120;p4"/>
          <p:cNvPicPr preferRelativeResize="0"/>
          <p:nvPr/>
        </p:nvPicPr>
        <p:blipFill rotWithShape="1">
          <a:blip r:embed="rId5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4"/>
          <p:cNvSpPr txBox="1"/>
          <p:nvPr/>
        </p:nvSpPr>
        <p:spPr>
          <a:xfrm>
            <a:off x="8489341" y="4315408"/>
            <a:ext cx="242232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Już 3 razy pytałem, jak długo jeszcze muszę czekać.</a:t>
            </a:r>
            <a:endParaRPr/>
          </a:p>
        </p:txBody>
      </p:sp>
      <p:sp>
        <p:nvSpPr>
          <p:cNvPr id="122" name="Google Shape;122;p4"/>
          <p:cNvSpPr txBox="1"/>
          <p:nvPr/>
        </p:nvSpPr>
        <p:spPr>
          <a:xfrm>
            <a:off x="978988" y="5568483"/>
            <a:ext cx="227996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Przepraszam, że musi pan czekać poczekać. W tej chwili zajmujemy się wieloma pacjentami. </a:t>
            </a:r>
            <a:endParaRPr/>
          </a:p>
        </p:txBody>
      </p:sp>
      <p:grpSp>
        <p:nvGrpSpPr>
          <p:cNvPr id="123" name="Google Shape;123;p4"/>
          <p:cNvGrpSpPr/>
          <p:nvPr/>
        </p:nvGrpSpPr>
        <p:grpSpPr>
          <a:xfrm>
            <a:off x="4328375" y="626712"/>
            <a:ext cx="3535250" cy="1519787"/>
            <a:chOff x="4328375" y="626712"/>
            <a:chExt cx="3535250" cy="1519787"/>
          </a:xfrm>
        </p:grpSpPr>
        <p:sp>
          <p:nvSpPr>
            <p:cNvPr id="124" name="Google Shape;124;p4"/>
            <p:cNvSpPr txBox="1"/>
            <p:nvPr/>
          </p:nvSpPr>
          <p:spPr>
            <a:xfrm>
              <a:off x="4328375" y="626712"/>
              <a:ext cx="353525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4"/>
            <p:cNvSpPr txBox="1"/>
            <p:nvPr/>
          </p:nvSpPr>
          <p:spPr>
            <a:xfrm>
              <a:off x="4819593" y="1500168"/>
              <a:ext cx="2552814" cy="6463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Words that disarm</a:t>
              </a:r>
              <a:b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b="1" lang="pl-PL" sz="12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Słowa które „rozbrajają”</a:t>
              </a:r>
              <a:endParaRPr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6" name="Google Shape;126;p4"/>
          <p:cNvSpPr txBox="1"/>
          <p:nvPr/>
        </p:nvSpPr>
        <p:spPr>
          <a:xfrm>
            <a:off x="4328374" y="349713"/>
            <a:ext cx="453878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32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 patient is nervous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/>
          <p:nvPr>
            <p:ph idx="1" type="subTitle"/>
          </p:nvPr>
        </p:nvSpPr>
        <p:spPr>
          <a:xfrm>
            <a:off x="1072450" y="2722527"/>
            <a:ext cx="7226274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A40"/>
              </a:buClr>
              <a:buSzPts val="1800"/>
              <a:buNone/>
            </a:pPr>
            <a:r>
              <a:rPr b="1" i="0" lang="pl-PL" sz="1800" u="none" strike="noStrike">
                <a:solidFill>
                  <a:srgbClr val="343A40"/>
                </a:solidFill>
              </a:rPr>
              <a:t>It is not a win or lose situation</a:t>
            </a:r>
            <a:br>
              <a:rPr b="1" i="0" lang="pl-PL" sz="1800" u="none" strike="noStrike">
                <a:solidFill>
                  <a:srgbClr val="343A40"/>
                </a:solidFill>
              </a:rPr>
            </a:br>
            <a:r>
              <a:rPr i="0" lang="pl-PL" sz="1200" u="none" strike="noStrike">
                <a:solidFill>
                  <a:srgbClr val="7F7F7F"/>
                </a:solidFill>
              </a:rPr>
              <a:t>To nie jest sytuacja, w której można wygrać lub przegrać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0" sz="1800" u="none" strike="noStrike">
              <a:solidFill>
                <a:srgbClr val="343A4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0" sz="1800" u="none" strike="noStrike">
              <a:solidFill>
                <a:srgbClr val="343A4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0" i="0" lang="pl-PL" sz="1800" u="none" strike="noStrike"/>
              <a:t>For each situation there are at least two perspectives</a:t>
            </a:r>
            <a:br>
              <a:rPr b="0" i="0" lang="pl-PL" sz="1800" u="none" strike="noStrike">
                <a:solidFill>
                  <a:srgbClr val="343A40"/>
                </a:solidFill>
              </a:rPr>
            </a:br>
            <a:r>
              <a:rPr b="0" i="0" lang="pl-PL" sz="1200" u="none" strike="noStrike">
                <a:solidFill>
                  <a:srgbClr val="7F7F7F"/>
                </a:solidFill>
              </a:rPr>
              <a:t>Każdą sytuację można zobaczyć z co najmniej dwóch stron</a:t>
            </a:r>
            <a:br>
              <a:rPr b="0" i="0" lang="pl-PL" sz="1800" u="none" strike="noStrike">
                <a:solidFill>
                  <a:srgbClr val="343A40"/>
                </a:solidFill>
              </a:rPr>
            </a:br>
            <a:endParaRPr b="0" i="0" sz="1800" u="none" strike="noStrike">
              <a:solidFill>
                <a:srgbClr val="343A4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A40"/>
              </a:buClr>
              <a:buSzPts val="1800"/>
              <a:buNone/>
            </a:pPr>
            <a:br>
              <a:rPr b="0" i="0" lang="pl-PL" sz="1800" u="none" strike="noStrike">
                <a:solidFill>
                  <a:srgbClr val="343A40"/>
                </a:solidFill>
              </a:rPr>
            </a:br>
            <a:r>
              <a:rPr b="0" i="0" lang="pl-PL" sz="1800" u="none" strike="noStrike"/>
              <a:t>When you see that a conversation is turning into an argument, </a:t>
            </a:r>
            <a:br>
              <a:rPr b="0" i="0" lang="pl-PL" sz="1800" u="none" strike="noStrike"/>
            </a:br>
            <a:r>
              <a:rPr b="0" i="0" lang="pl-PL" sz="1800" u="none" strike="noStrike"/>
              <a:t>listen and take the time to understand why the patient is so frustrated</a:t>
            </a:r>
            <a:br>
              <a:rPr b="0" i="0" lang="pl-PL" sz="1800" u="none" strike="noStrike">
                <a:solidFill>
                  <a:srgbClr val="343A40"/>
                </a:solidFill>
              </a:rPr>
            </a:br>
            <a:r>
              <a:rPr b="0" i="0" lang="pl-PL" sz="1200" u="none" strike="noStrike">
                <a:solidFill>
                  <a:srgbClr val="7F7F7F"/>
                </a:solidFill>
              </a:rPr>
              <a:t>Kiedy zobaczysz, że rozmowa staje się kłótnią, słuchaj i spróbuj zrozumieć, dlaczego pacjent jest tak sfrustrowany</a:t>
            </a:r>
            <a:br>
              <a:rPr b="0" i="0" lang="pl-PL" sz="1200" u="none" strike="noStrike">
                <a:solidFill>
                  <a:srgbClr val="7F7F7F"/>
                </a:solidFill>
              </a:rPr>
            </a:br>
            <a:endParaRPr b="0" i="0" sz="1200" u="none" strike="noStrike">
              <a:solidFill>
                <a:srgbClr val="7F7F7F"/>
              </a:solidFill>
            </a:endParaRPr>
          </a:p>
        </p:txBody>
      </p:sp>
      <p:pic>
        <p:nvPicPr>
          <p:cNvPr descr="Znalezione obrazy dla zapytania paramedic logo" id="132" name="Google Shape;13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octor Checking Businessman Mouth Stock Illustration - Download Image Now -  Patient, Anger, Doctor - iStock" id="133" name="Google Shape;13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98724" y="3338275"/>
            <a:ext cx="3522955" cy="25501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134" name="Google Shape;134;p5"/>
          <p:cNvPicPr preferRelativeResize="0"/>
          <p:nvPr/>
        </p:nvPicPr>
        <p:blipFill rotWithShape="1">
          <a:blip r:embed="rId5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5" name="Google Shape;135;p5"/>
          <p:cNvGrpSpPr/>
          <p:nvPr/>
        </p:nvGrpSpPr>
        <p:grpSpPr>
          <a:xfrm>
            <a:off x="4328375" y="626712"/>
            <a:ext cx="3535250" cy="1519787"/>
            <a:chOff x="4328375" y="626712"/>
            <a:chExt cx="3535250" cy="1519787"/>
          </a:xfrm>
        </p:grpSpPr>
        <p:sp>
          <p:nvSpPr>
            <p:cNvPr id="136" name="Google Shape;136;p5"/>
            <p:cNvSpPr txBox="1"/>
            <p:nvPr/>
          </p:nvSpPr>
          <p:spPr>
            <a:xfrm>
              <a:off x="4328375" y="626712"/>
              <a:ext cx="353525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5"/>
            <p:cNvSpPr txBox="1"/>
            <p:nvPr/>
          </p:nvSpPr>
          <p:spPr>
            <a:xfrm>
              <a:off x="4819593" y="1500168"/>
              <a:ext cx="2552814" cy="6463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Words that disarm</a:t>
              </a:r>
              <a:b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pl-PL" sz="12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Słowa które „rozbrajają”</a:t>
              </a:r>
              <a:endParaRPr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8" name="Google Shape;138;p5"/>
          <p:cNvSpPr txBox="1"/>
          <p:nvPr/>
        </p:nvSpPr>
        <p:spPr>
          <a:xfrm>
            <a:off x="4328374" y="349713"/>
            <a:ext cx="453878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32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 patient is nervous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6"/>
          <p:cNvSpPr txBox="1"/>
          <p:nvPr>
            <p:ph idx="1" type="subTitle"/>
          </p:nvPr>
        </p:nvSpPr>
        <p:spPr>
          <a:xfrm>
            <a:off x="1059664" y="2716950"/>
            <a:ext cx="7321171" cy="41088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❖"/>
            </a:pPr>
            <a:r>
              <a:rPr b="1" i="0" lang="pl-PL" sz="1800" u="none" strike="noStrike">
                <a:solidFill>
                  <a:srgbClr val="000000"/>
                </a:solidFill>
              </a:rPr>
              <a:t>Voice:</a:t>
            </a:r>
            <a:br>
              <a:rPr lang="pl-PL" sz="1800">
                <a:solidFill>
                  <a:srgbClr val="000000"/>
                </a:solidFill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Głos: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i="0" lang="pl-PL" sz="1800" u="none" strike="noStrike">
                <a:solidFill>
                  <a:srgbClr val="000000"/>
                </a:solidFill>
              </a:rPr>
              <a:t>	Speak slowly and clearly. Do not raise your voice even if </a:t>
            </a:r>
            <a:br>
              <a:rPr b="0" i="0" lang="pl-PL" sz="1800" u="none" strike="noStrike">
                <a:solidFill>
                  <a:srgbClr val="000000"/>
                </a:solidFill>
              </a:rPr>
            </a:br>
            <a:r>
              <a:rPr b="0" i="0" lang="pl-PL" sz="1800" u="none" strike="noStrike">
                <a:solidFill>
                  <a:srgbClr val="000000"/>
                </a:solidFill>
              </a:rPr>
              <a:t>	the patient is shouting</a:t>
            </a:r>
            <a:br>
              <a:rPr b="0" i="0" lang="pl-PL" sz="1800" u="none" strike="noStrike">
                <a:solidFill>
                  <a:srgbClr val="000000"/>
                </a:solidFill>
              </a:rPr>
            </a:br>
            <a:r>
              <a:rPr b="0" i="0" lang="pl-PL" sz="1800" u="none" strike="noStrike">
                <a:solidFill>
                  <a:srgbClr val="000000"/>
                </a:solidFill>
              </a:rPr>
              <a:t>	</a:t>
            </a: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Mów powoli i wyraźnie. Nie podnoś głosu, nawet jeśli pacjent krzyczy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❖"/>
            </a:pPr>
            <a:r>
              <a:rPr b="1" i="0" lang="pl-PL" sz="1800" u="none" strike="noStrike">
                <a:solidFill>
                  <a:srgbClr val="000000"/>
                </a:solidFill>
              </a:rPr>
              <a:t>Body language:</a:t>
            </a:r>
            <a:br>
              <a:rPr b="1" i="0" lang="pl-PL" sz="1800" u="none" strike="noStrike">
                <a:solidFill>
                  <a:srgbClr val="000000"/>
                </a:solidFill>
              </a:rPr>
            </a:br>
            <a:r>
              <a:rPr i="0" lang="pl-PL" sz="1200" u="none" strike="noStrike">
                <a:solidFill>
                  <a:srgbClr val="7F7F7F"/>
                </a:solidFill>
              </a:rPr>
              <a:t>Mowa ciała:  </a:t>
            </a:r>
            <a:endParaRPr i="0" sz="1200" u="none" strike="noStrike">
              <a:solidFill>
                <a:srgbClr val="7F7F7F"/>
              </a:solidFill>
            </a:endParaRPr>
          </a:p>
          <a:p>
            <a:pPr indent="-952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i="0" sz="1200" u="none" strike="noStrike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i="0" lang="pl-PL" sz="1800" u="none" strike="noStrike">
                <a:solidFill>
                  <a:srgbClr val="000000"/>
                </a:solidFill>
              </a:rPr>
              <a:t>	- Uncross your arms and legs, put both feet on the floor. </a:t>
            </a:r>
            <a:br>
              <a:rPr b="0" i="0" lang="pl-PL" sz="1800" u="none" strike="noStrike">
                <a:solidFill>
                  <a:srgbClr val="000000"/>
                </a:solidFill>
              </a:rPr>
            </a:br>
            <a:r>
              <a:rPr b="0" i="0" lang="pl-PL" sz="1800" u="none" strike="noStrike">
                <a:solidFill>
                  <a:srgbClr val="000000"/>
                </a:solidFill>
              </a:rPr>
              <a:t>		</a:t>
            </a: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Opuść ręce i nogi, połóż obie stopy na podłodze</a:t>
            </a:r>
            <a:r>
              <a:rPr lang="pl-PL" sz="120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pl-PL" sz="1200">
                <a:latin typeface="Calibri"/>
                <a:ea typeface="Calibri"/>
                <a:cs typeface="Calibri"/>
                <a:sym typeface="Calibri"/>
              </a:rPr>
            </a:br>
            <a:br>
              <a:rPr b="0" i="0" lang="pl-PL" sz="1200" u="none" strike="noStrike">
                <a:solidFill>
                  <a:srgbClr val="000000"/>
                </a:solidFill>
              </a:rPr>
            </a:br>
            <a:r>
              <a:rPr b="0" i="0" lang="pl-PL" sz="1200" u="none" strike="noStrike">
                <a:solidFill>
                  <a:srgbClr val="000000"/>
                </a:solidFill>
              </a:rPr>
              <a:t>	- </a:t>
            </a:r>
            <a:r>
              <a:rPr b="0" i="0" lang="pl-PL" sz="1800" u="none" strike="noStrike">
                <a:solidFill>
                  <a:srgbClr val="000000"/>
                </a:solidFill>
              </a:rPr>
              <a:t>Sit back in the chair or stand with your arms loosely at your sides.</a:t>
            </a:r>
            <a:br>
              <a:rPr b="0" i="0" lang="pl-PL" sz="1800" u="none" strike="noStrike">
                <a:solidFill>
                  <a:srgbClr val="000000"/>
                </a:solidFill>
              </a:rPr>
            </a:br>
            <a:r>
              <a:rPr b="0" i="0" lang="pl-PL" sz="1800" u="none" strike="noStrike">
                <a:solidFill>
                  <a:srgbClr val="000000"/>
                </a:solidFill>
              </a:rPr>
              <a:t>		</a:t>
            </a: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Usiądź wygodnie na krześle lub stań swobodnie z rękami po bokach.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0" sz="1800" u="none" strike="noStrike"/>
          </a:p>
        </p:txBody>
      </p:sp>
      <p:pic>
        <p:nvPicPr>
          <p:cNvPr descr="Znalezione obrazy dla zapytania paramedic logo" id="144" name="Google Shape;14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145" name="Google Shape;145;p6"/>
          <p:cNvPicPr preferRelativeResize="0"/>
          <p:nvPr/>
        </p:nvPicPr>
        <p:blipFill rotWithShape="1">
          <a:blip r:embed="rId4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6"/>
          <p:cNvSpPr txBox="1"/>
          <p:nvPr/>
        </p:nvSpPr>
        <p:spPr>
          <a:xfrm>
            <a:off x="4819593" y="1500168"/>
            <a:ext cx="2552814" cy="6463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lang="pl-PL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Words that disarm</a:t>
            </a:r>
            <a:br>
              <a:rPr b="1" lang="pl-PL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Słowa które „rozbrajają”</a:t>
            </a:r>
            <a:endParaRPr sz="1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Doctor Checking Businessman Mouth Stock Illustration - Download Image Now -  Patient, Anger, Doctor - iStock" id="147" name="Google Shape;147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290335" y="3428999"/>
            <a:ext cx="3806590" cy="2755423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6"/>
          <p:cNvSpPr txBox="1"/>
          <p:nvPr/>
        </p:nvSpPr>
        <p:spPr>
          <a:xfrm>
            <a:off x="4328374" y="349713"/>
            <a:ext cx="453878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32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 patient is nervous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"/>
          <p:cNvSpPr txBox="1"/>
          <p:nvPr>
            <p:ph idx="1" type="subTitle"/>
          </p:nvPr>
        </p:nvSpPr>
        <p:spPr>
          <a:xfrm>
            <a:off x="1170378" y="2761243"/>
            <a:ext cx="5609869" cy="32570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43A40"/>
              </a:buClr>
              <a:buSzPts val="1800"/>
              <a:buNone/>
            </a:pPr>
            <a:r>
              <a:rPr b="0" i="0" lang="pl-PL" sz="1800" u="none" strike="noStrike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These statements will most probably escalate the conflict:</a:t>
            </a:r>
            <a:br>
              <a:rPr b="0" i="0" lang="pl-PL" sz="1800" u="none" strike="noStrike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Te stwierdzenia najprawdopodobniej doprowadzą do eskalacji konfliktu: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b="0" i="0" sz="1200" u="none" strike="noStrik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1" sz="1800" u="none" strike="noStrike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43A40"/>
              </a:buClr>
              <a:buSzPts val="1800"/>
              <a:buFont typeface="Noto Sans Symbols"/>
              <a:buChar char="▪"/>
            </a:pPr>
            <a:r>
              <a:rPr b="0" i="1" lang="pl-PL" sz="1800" u="none" strike="noStrike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“Calm down”</a:t>
            </a:r>
            <a:br>
              <a:rPr b="0" i="1" lang="pl-PL" sz="1800" u="none" strike="noStrike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„</a:t>
            </a:r>
            <a:r>
              <a:rPr b="0" i="1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Uspokój się”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b="0" i="1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1" sz="1800" u="none" strike="noStrike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43A40"/>
              </a:buClr>
              <a:buSzPts val="1800"/>
              <a:buFont typeface="Noto Sans Symbols"/>
              <a:buChar char="▪"/>
            </a:pPr>
            <a:r>
              <a:rPr b="0" i="1" lang="pl-PL" sz="1800" u="none" strike="noStrike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“You need to calm down, Mr. X”</a:t>
            </a:r>
            <a:br>
              <a:rPr b="0" i="1" lang="pl-PL" sz="1800" u="none" strike="noStrike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1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„Musi się pan uspokoić, panie X”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b="0" i="1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1" sz="1800" u="none" strike="noStrike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43A40"/>
              </a:buClr>
              <a:buSzPts val="1800"/>
              <a:buFont typeface="Noto Sans Symbols"/>
              <a:buChar char="▪"/>
            </a:pPr>
            <a:r>
              <a:rPr b="0" i="1" lang="pl-PL" sz="1800" u="none" strike="noStrike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“Don’t shout”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None/>
            </a:pPr>
            <a:r>
              <a:rPr i="1"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        </a:t>
            </a:r>
            <a:r>
              <a:rPr b="0" i="1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„Nie krzycz”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0" sz="1800" u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Znalezione obrazy dla zapytania paramedic logo" id="154" name="Google Shape;15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1,719 Angry Patient Illustrations &amp; Clip Art - iStock" id="155" name="Google Shape;15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2903" y="3990873"/>
            <a:ext cx="6063727" cy="25364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156" name="Google Shape;156;p7"/>
          <p:cNvPicPr preferRelativeResize="0"/>
          <p:nvPr/>
        </p:nvPicPr>
        <p:blipFill rotWithShape="1">
          <a:blip r:embed="rId5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7" name="Google Shape;157;p7"/>
          <p:cNvGrpSpPr/>
          <p:nvPr/>
        </p:nvGrpSpPr>
        <p:grpSpPr>
          <a:xfrm>
            <a:off x="4328375" y="626712"/>
            <a:ext cx="3535250" cy="1519788"/>
            <a:chOff x="4328375" y="626712"/>
            <a:chExt cx="3535250" cy="1519788"/>
          </a:xfrm>
        </p:grpSpPr>
        <p:sp>
          <p:nvSpPr>
            <p:cNvPr id="158" name="Google Shape;158;p7"/>
            <p:cNvSpPr txBox="1"/>
            <p:nvPr/>
          </p:nvSpPr>
          <p:spPr>
            <a:xfrm>
              <a:off x="4328375" y="626712"/>
              <a:ext cx="353525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7"/>
            <p:cNvSpPr txBox="1"/>
            <p:nvPr/>
          </p:nvSpPr>
          <p:spPr>
            <a:xfrm>
              <a:off x="4929142" y="1500169"/>
              <a:ext cx="2333716" cy="6463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What NOT to say</a:t>
              </a:r>
              <a:b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pl-PL" sz="12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Czego nie mówić</a:t>
              </a:r>
              <a:endParaRPr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0" name="Google Shape;160;p7"/>
          <p:cNvSpPr txBox="1"/>
          <p:nvPr/>
        </p:nvSpPr>
        <p:spPr>
          <a:xfrm>
            <a:off x="4328374" y="349713"/>
            <a:ext cx="453878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32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 patient is nervous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"/>
          <p:cNvSpPr txBox="1"/>
          <p:nvPr>
            <p:ph idx="1" type="subTitle"/>
          </p:nvPr>
        </p:nvSpPr>
        <p:spPr>
          <a:xfrm>
            <a:off x="1097647" y="2749183"/>
            <a:ext cx="4715202" cy="34624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A40"/>
              </a:buClr>
              <a:buSzPts val="1800"/>
              <a:buFont typeface="Noto Sans Symbols"/>
              <a:buChar char="⮚"/>
            </a:pPr>
            <a:r>
              <a:rPr lang="pl-PL" sz="18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That’s </a:t>
            </a:r>
            <a:r>
              <a:rPr b="1" lang="pl-PL" sz="18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rude</a:t>
            </a:r>
            <a:br>
              <a:rPr b="1" lang="pl-PL" sz="18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To jest niegrzeczne</a:t>
            </a:r>
            <a:b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>
              <a:solidFill>
                <a:srgbClr val="343A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l-PL" sz="1800">
                <a:latin typeface="Calibri"/>
                <a:ea typeface="Calibri"/>
                <a:cs typeface="Calibri"/>
                <a:sym typeface="Calibri"/>
              </a:rPr>
              <a:t>Why do you talk like that to me?</a:t>
            </a:r>
            <a:br>
              <a:rPr lang="pl-PL" sz="1800"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Dlaczego mówisz do mnie w taki sposób?</a:t>
            </a:r>
            <a:b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⮚"/>
            </a:pP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It’s </a:t>
            </a:r>
            <a:r>
              <a:rPr b="1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acceptable</a:t>
            </a:r>
            <a:br>
              <a:rPr lang="pl-PL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To jest nie do przyjęcia</a:t>
            </a:r>
            <a:endParaRPr/>
          </a:p>
          <a:p>
            <a:pPr indent="-2095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b="0" i="0" sz="12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⮚"/>
            </a:pP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can't understand you when you shout at me</a:t>
            </a:r>
            <a:b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Nie rozumiem cię kiedy na mnie krzyczysz</a:t>
            </a:r>
            <a:endParaRPr b="0"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i="0" sz="1800" u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Znalezione obrazy dla zapytania paramedic logo" id="166" name="Google Shape;16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355 Doctor And Angry Patient Illustrations &amp; Clip Art - iStock" id="167" name="Google Shape;167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93886" y="2680192"/>
            <a:ext cx="3600467" cy="36004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168" name="Google Shape;168;p8"/>
          <p:cNvPicPr preferRelativeResize="0"/>
          <p:nvPr/>
        </p:nvPicPr>
        <p:blipFill rotWithShape="1">
          <a:blip r:embed="rId5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9" name="Google Shape;169;p8"/>
          <p:cNvGrpSpPr/>
          <p:nvPr/>
        </p:nvGrpSpPr>
        <p:grpSpPr>
          <a:xfrm>
            <a:off x="4328375" y="626712"/>
            <a:ext cx="3535250" cy="1519787"/>
            <a:chOff x="4328375" y="626712"/>
            <a:chExt cx="3535250" cy="1519787"/>
          </a:xfrm>
        </p:grpSpPr>
        <p:sp>
          <p:nvSpPr>
            <p:cNvPr id="170" name="Google Shape;170;p8"/>
            <p:cNvSpPr txBox="1"/>
            <p:nvPr/>
          </p:nvSpPr>
          <p:spPr>
            <a:xfrm>
              <a:off x="4328375" y="626712"/>
              <a:ext cx="353525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8"/>
            <p:cNvSpPr txBox="1"/>
            <p:nvPr/>
          </p:nvSpPr>
          <p:spPr>
            <a:xfrm>
              <a:off x="4819593" y="1500168"/>
              <a:ext cx="2552814" cy="6463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Words that disarm</a:t>
              </a:r>
              <a:b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pl-PL" sz="12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Słowa które „rozbrajają”</a:t>
              </a:r>
              <a:endParaRPr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2" name="Google Shape;172;p8"/>
          <p:cNvSpPr txBox="1"/>
          <p:nvPr/>
        </p:nvSpPr>
        <p:spPr>
          <a:xfrm>
            <a:off x="4328374" y="349713"/>
            <a:ext cx="453878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32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 patient is nervous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"/>
          <p:cNvSpPr txBox="1"/>
          <p:nvPr>
            <p:ph idx="1" type="subTitle"/>
          </p:nvPr>
        </p:nvSpPr>
        <p:spPr>
          <a:xfrm>
            <a:off x="1097647" y="2680192"/>
            <a:ext cx="3465885" cy="32316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⮚"/>
            </a:pP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Please, lower your voice</a:t>
            </a:r>
            <a:b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Proszę ciszej</a:t>
            </a:r>
            <a:endParaRPr/>
          </a:p>
          <a:p>
            <a:pPr indent="-2095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b="0"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b="0"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⮚"/>
            </a:pP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 won’t speak to me that way</a:t>
            </a:r>
            <a:b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Nie wolno ci tak do mnie mówić</a:t>
            </a:r>
            <a:endParaRPr/>
          </a:p>
          <a:p>
            <a:pPr indent="-2095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95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b="0"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⮚"/>
            </a:pP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 not </a:t>
            </a:r>
            <a:r>
              <a:rPr b="1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curse</a:t>
            </a:r>
            <a:br>
              <a:rPr b="1" lang="pl-PL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0" lang="pl-PL" sz="120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Nie przeklinaj</a:t>
            </a:r>
            <a:endParaRPr/>
          </a:p>
          <a:p>
            <a:pPr indent="-2095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95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⮚"/>
            </a:pPr>
            <a:r>
              <a:rPr b="0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Please, </a:t>
            </a:r>
            <a:r>
              <a:rPr b="1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step back</a:t>
            </a:r>
            <a:br>
              <a:rPr b="1" i="0" lang="pl-PL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Proszę się cofnąć</a:t>
            </a:r>
            <a:endParaRPr b="0" i="0" sz="120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Znalezione obrazy dla zapytania paramedic logo" id="178" name="Google Shape;17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4571" y="201778"/>
            <a:ext cx="124777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ktualności" id="179" name="Google Shape;179;p9"/>
          <p:cNvPicPr preferRelativeResize="0"/>
          <p:nvPr/>
        </p:nvPicPr>
        <p:blipFill rotWithShape="1">
          <a:blip r:embed="rId4">
            <a:alphaModFix/>
          </a:blip>
          <a:srcRect b="1794" l="25022" r="25244" t="0"/>
          <a:stretch/>
        </p:blipFill>
        <p:spPr>
          <a:xfrm>
            <a:off x="313568" y="325882"/>
            <a:ext cx="1138335" cy="1095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0" name="Google Shape;180;p9"/>
          <p:cNvGrpSpPr/>
          <p:nvPr/>
        </p:nvGrpSpPr>
        <p:grpSpPr>
          <a:xfrm>
            <a:off x="4328375" y="626712"/>
            <a:ext cx="3535250" cy="1519787"/>
            <a:chOff x="4328375" y="626712"/>
            <a:chExt cx="3535250" cy="1519787"/>
          </a:xfrm>
        </p:grpSpPr>
        <p:sp>
          <p:nvSpPr>
            <p:cNvPr id="181" name="Google Shape;181;p9"/>
            <p:cNvSpPr txBox="1"/>
            <p:nvPr/>
          </p:nvSpPr>
          <p:spPr>
            <a:xfrm>
              <a:off x="4328375" y="626712"/>
              <a:ext cx="353525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9"/>
            <p:cNvSpPr txBox="1"/>
            <p:nvPr/>
          </p:nvSpPr>
          <p:spPr>
            <a:xfrm>
              <a:off x="4819593" y="1500168"/>
              <a:ext cx="2552814" cy="6463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  <a:buFont typeface="Arial"/>
                <a:buNone/>
              </a:pPr>
              <a: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Words that disarm</a:t>
              </a:r>
              <a:br>
                <a:rPr b="1" lang="pl-PL" sz="24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pl-PL" sz="12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Słowa które „rozbrajają”</a:t>
              </a:r>
              <a:endParaRPr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3" name="Google Shape;183;p9"/>
          <p:cNvSpPr txBox="1"/>
          <p:nvPr/>
        </p:nvSpPr>
        <p:spPr>
          <a:xfrm>
            <a:off x="4328374" y="349713"/>
            <a:ext cx="453878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3200">
                <a:solidFill>
                  <a:srgbClr val="343A40"/>
                </a:solidFill>
                <a:latin typeface="Calibri"/>
                <a:ea typeface="Calibri"/>
                <a:cs typeface="Calibri"/>
                <a:sym typeface="Calibri"/>
              </a:rPr>
              <a:t>The patient is nervous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355 Doctor And Angry Patient Illustrations &amp; Clip Art - iStock" id="184" name="Google Shape;184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493886" y="2680192"/>
            <a:ext cx="3600467" cy="36004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2022-12-29T15:02:12Z</dcterms:created>
  <dc:creator>DZIALOWSKI, Damian</dc:creator>
</cp:coreProperties>
</file>