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67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270AB-E516-47DD-A259-5C56371736A4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EFD8A-3799-48DC-803E-149E32D09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EFD8A-3799-48DC-803E-149E32D09A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9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9401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9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73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869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618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58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223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60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551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4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750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2AE6F-E33C-487C-91FF-D5F4E08447C7}" type="datetimeFigureOut">
              <a:rPr lang="pl-PL" smtClean="0"/>
              <a:t>16.05.2023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9D3A-1BF2-4089-9A6A-8BFDB1AC6B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48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afp.org/pubs/afp/issues/2009/0901/p491.html" TargetMode="External"/><Relationship Id="rId3" Type="http://schemas.openxmlformats.org/officeDocument/2006/relationships/hyperlink" Target="https://www.hopkinsmedicine.org/health/conditions-and-diseases/fractures" TargetMode="External"/><Relationship Id="rId7" Type="http://schemas.openxmlformats.org/officeDocument/2006/relationships/hyperlink" Target="https://www.nwooc.com/internal-and-external-fixation-of-foot-and-ankle-fractures-orthopaedic-surgeons-ok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vrad.com/difference-between-x-ray-ct-scan-and-mri/" TargetMode="External"/><Relationship Id="rId5" Type="http://schemas.openxmlformats.org/officeDocument/2006/relationships/hyperlink" Target="https://www.medicalnewstoday.com/articles/173312" TargetMode="External"/><Relationship Id="rId10" Type="http://schemas.openxmlformats.org/officeDocument/2006/relationships/hyperlink" Target="https://en.wikipedia.org/wiki/Immobilization" TargetMode="External"/><Relationship Id="rId4" Type="http://schemas.openxmlformats.org/officeDocument/2006/relationships/hyperlink" Target="https://www.hss.edu/condition-list_compound-fracture.asp" TargetMode="External"/><Relationship Id="rId9" Type="http://schemas.openxmlformats.org/officeDocument/2006/relationships/hyperlink" Target="https://www.merriam-webster.com/dictionary/traction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-531440"/>
            <a:ext cx="3888432" cy="3816424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Fractures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53816"/>
          </a:xfrm>
        </p:spPr>
        <p:txBody>
          <a:bodyPr/>
          <a:lstStyle/>
          <a:p>
            <a:r>
              <a:rPr lang="pl-PL" dirty="0"/>
              <a:t>Arkadiusz Gąsior </a:t>
            </a:r>
          </a:p>
          <a:p>
            <a:r>
              <a:rPr lang="pl-PL" sz="2400" dirty="0"/>
              <a:t>II r Ratownictwa Medycznego niestacjonarne studia 1st. Rok akademicki 2022/2023</a:t>
            </a:r>
          </a:p>
        </p:txBody>
      </p:sp>
    </p:spTree>
    <p:extLst>
      <p:ext uri="{BB962C8B-B14F-4D97-AF65-F5344CB8AC3E}">
        <p14:creationId xmlns:p14="http://schemas.microsoft.com/office/powerpoint/2010/main" val="1413211936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7772400" cy="1470025"/>
          </a:xfrm>
        </p:spPr>
        <p:txBody>
          <a:bodyPr/>
          <a:lstStyle/>
          <a:p>
            <a:r>
              <a:rPr lang="pl-PL" dirty="0" err="1"/>
              <a:t>Splinting</a:t>
            </a:r>
            <a:r>
              <a:rPr lang="pl-PL" dirty="0"/>
              <a:t>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87624" y="1412776"/>
            <a:ext cx="6400800" cy="1752600"/>
          </a:xfrm>
        </p:spPr>
        <p:txBody>
          <a:bodyPr/>
          <a:lstStyle/>
          <a:p>
            <a:r>
              <a:rPr lang="pl-PL" dirty="0"/>
              <a:t>The most </a:t>
            </a:r>
            <a:r>
              <a:rPr lang="pl-PL" dirty="0" err="1"/>
              <a:t>common</a:t>
            </a:r>
            <a:r>
              <a:rPr lang="pl-PL" dirty="0"/>
              <a:t> </a:t>
            </a:r>
            <a:r>
              <a:rPr lang="pl-PL" dirty="0" err="1"/>
              <a:t>procedure</a:t>
            </a:r>
            <a:r>
              <a:rPr lang="pl-PL" dirty="0"/>
              <a:t> for </a:t>
            </a:r>
            <a:r>
              <a:rPr lang="pl-PL" dirty="0" err="1"/>
              <a:t>immobilizing</a:t>
            </a:r>
            <a:r>
              <a:rPr lang="pl-PL" dirty="0"/>
              <a:t> </a:t>
            </a:r>
            <a:r>
              <a:rPr lang="pl-PL" dirty="0" err="1"/>
              <a:t>an</a:t>
            </a:r>
            <a:r>
              <a:rPr lang="pl-PL" dirty="0"/>
              <a:t> </a:t>
            </a:r>
            <a:r>
              <a:rPr lang="pl-PL" dirty="0" err="1"/>
              <a:t>injury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356992"/>
            <a:ext cx="4229913" cy="3168352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2699792" y="648866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Origin</a:t>
            </a:r>
            <a:r>
              <a:rPr lang="pl-PL" dirty="0"/>
              <a:t>: Wikipedia.com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00929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pl-PL" dirty="0" err="1"/>
              <a:t>Traction</a:t>
            </a:r>
            <a:r>
              <a:rPr lang="pl-PL" dirty="0"/>
              <a:t>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6400800" cy="1752600"/>
          </a:xfrm>
        </p:spPr>
        <p:txBody>
          <a:bodyPr/>
          <a:lstStyle/>
          <a:p>
            <a:r>
              <a:rPr lang="pl-PL" dirty="0"/>
              <a:t>It </a:t>
            </a:r>
            <a:r>
              <a:rPr lang="pl-PL" dirty="0" err="1"/>
              <a:t>is</a:t>
            </a:r>
            <a:r>
              <a:rPr lang="pl-PL" dirty="0"/>
              <a:t> the </a:t>
            </a:r>
            <a:r>
              <a:rPr lang="pl-PL" dirty="0" err="1"/>
              <a:t>use</a:t>
            </a:r>
            <a:r>
              <a:rPr lang="pl-PL" dirty="0"/>
              <a:t> of </a:t>
            </a:r>
            <a:r>
              <a:rPr lang="pl-PL" dirty="0" err="1"/>
              <a:t>weight</a:t>
            </a:r>
            <a:r>
              <a:rPr lang="pl-PL" dirty="0"/>
              <a:t>, </a:t>
            </a:r>
            <a:r>
              <a:rPr lang="pl-PL" dirty="0" err="1"/>
              <a:t>ropes</a:t>
            </a:r>
            <a:r>
              <a:rPr lang="pl-PL" dirty="0"/>
              <a:t> and </a:t>
            </a:r>
            <a:r>
              <a:rPr lang="pl-PL" dirty="0" err="1"/>
              <a:t>pulleys</a:t>
            </a:r>
            <a:r>
              <a:rPr lang="pl-PL" dirty="0"/>
              <a:t> to </a:t>
            </a:r>
            <a:r>
              <a:rPr lang="pl-PL" dirty="0" err="1"/>
              <a:t>apply</a:t>
            </a:r>
            <a:r>
              <a:rPr lang="pl-PL" dirty="0"/>
              <a:t> </a:t>
            </a:r>
            <a:r>
              <a:rPr lang="pl-PL" dirty="0" err="1"/>
              <a:t>force</a:t>
            </a:r>
            <a:r>
              <a:rPr lang="pl-PL" dirty="0"/>
              <a:t> to </a:t>
            </a:r>
            <a:r>
              <a:rPr lang="pl-PL" dirty="0" err="1"/>
              <a:t>tissues</a:t>
            </a:r>
            <a:r>
              <a:rPr lang="pl-PL" dirty="0"/>
              <a:t> </a:t>
            </a:r>
            <a:r>
              <a:rPr lang="pl-PL" dirty="0" err="1"/>
              <a:t>surrounding</a:t>
            </a:r>
            <a:r>
              <a:rPr lang="pl-PL" dirty="0"/>
              <a:t> a </a:t>
            </a:r>
            <a:r>
              <a:rPr lang="pl-PL" dirty="0" err="1"/>
              <a:t>broken</a:t>
            </a:r>
            <a:r>
              <a:rPr lang="pl-PL" dirty="0"/>
              <a:t> </a:t>
            </a:r>
            <a:r>
              <a:rPr lang="pl-PL" dirty="0" err="1"/>
              <a:t>bone</a:t>
            </a:r>
            <a:r>
              <a:rPr lang="pl-PL" dirty="0"/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80474"/>
            <a:ext cx="324036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306579"/>
            <a:ext cx="3528392" cy="290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1043608" y="636734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Origin</a:t>
            </a:r>
            <a:r>
              <a:rPr lang="pl-PL" dirty="0"/>
              <a:t>:</a:t>
            </a:r>
            <a:r>
              <a:rPr lang="en-US" dirty="0"/>
              <a:t>https://www.webmd.com/pain-management/what-is-skeletal-traction</a:t>
            </a:r>
          </a:p>
        </p:txBody>
      </p:sp>
    </p:spTree>
    <p:extLst>
      <p:ext uri="{BB962C8B-B14F-4D97-AF65-F5344CB8AC3E}">
        <p14:creationId xmlns:p14="http://schemas.microsoft.com/office/powerpoint/2010/main" val="224276398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Vocabulary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pl-PL" dirty="0" err="1"/>
              <a:t>External</a:t>
            </a:r>
            <a:r>
              <a:rPr lang="pl-PL" dirty="0"/>
              <a:t> </a:t>
            </a:r>
            <a:r>
              <a:rPr lang="pl-PL" dirty="0" err="1"/>
              <a:t>factors</a:t>
            </a:r>
            <a:r>
              <a:rPr lang="pl-PL" dirty="0"/>
              <a:t>- czynniki zewnętrzne</a:t>
            </a:r>
          </a:p>
          <a:p>
            <a:r>
              <a:rPr lang="pl-PL" dirty="0" err="1"/>
              <a:t>Sigmental</a:t>
            </a:r>
            <a:r>
              <a:rPr lang="pl-PL" dirty="0"/>
              <a:t> – </a:t>
            </a:r>
            <a:r>
              <a:rPr lang="pl-PL" dirty="0" err="1"/>
              <a:t>sygmentalne</a:t>
            </a:r>
            <a:endParaRPr lang="pl-PL" dirty="0"/>
          </a:p>
          <a:p>
            <a:r>
              <a:rPr lang="pl-PL" dirty="0" err="1"/>
              <a:t>Impacted</a:t>
            </a:r>
            <a:r>
              <a:rPr lang="pl-PL" dirty="0"/>
              <a:t> – wklinowane</a:t>
            </a:r>
          </a:p>
          <a:p>
            <a:r>
              <a:rPr lang="pl-PL" dirty="0" err="1"/>
              <a:t>Compound</a:t>
            </a:r>
            <a:r>
              <a:rPr lang="pl-PL" dirty="0"/>
              <a:t> </a:t>
            </a:r>
            <a:r>
              <a:rPr lang="pl-PL" dirty="0" err="1"/>
              <a:t>fracture</a:t>
            </a:r>
            <a:r>
              <a:rPr lang="pl-PL" dirty="0"/>
              <a:t> – Złamanie złożone</a:t>
            </a:r>
          </a:p>
          <a:p>
            <a:r>
              <a:rPr lang="en-US" dirty="0" err="1"/>
              <a:t>Swelli</a:t>
            </a:r>
            <a:r>
              <a:rPr lang="pl-PL" dirty="0" err="1"/>
              <a:t>ng</a:t>
            </a:r>
            <a:r>
              <a:rPr lang="pl-PL" dirty="0"/>
              <a:t> – obrzęk</a:t>
            </a:r>
          </a:p>
          <a:p>
            <a:r>
              <a:rPr lang="en-US" dirty="0"/>
              <a:t>Bruising</a:t>
            </a:r>
            <a:r>
              <a:rPr lang="pl-PL" dirty="0"/>
              <a:t> – siniak </a:t>
            </a:r>
            <a:endParaRPr lang="en-US" dirty="0"/>
          </a:p>
          <a:p>
            <a:r>
              <a:rPr lang="pl-PL" dirty="0" err="1"/>
              <a:t>Internal</a:t>
            </a:r>
            <a:r>
              <a:rPr lang="pl-PL" dirty="0"/>
              <a:t> </a:t>
            </a:r>
            <a:r>
              <a:rPr lang="pl-PL" dirty="0" err="1"/>
              <a:t>fixation</a:t>
            </a:r>
            <a:r>
              <a:rPr lang="pl-PL" dirty="0"/>
              <a:t> – mocowanie wewnętrzne </a:t>
            </a:r>
          </a:p>
          <a:p>
            <a:r>
              <a:rPr lang="pl-PL" dirty="0" err="1"/>
              <a:t>External</a:t>
            </a:r>
            <a:r>
              <a:rPr lang="pl-PL" dirty="0"/>
              <a:t> </a:t>
            </a:r>
            <a:r>
              <a:rPr lang="pl-PL" dirty="0" err="1"/>
              <a:t>fixation</a:t>
            </a:r>
            <a:r>
              <a:rPr lang="pl-PL" dirty="0"/>
              <a:t> – mocowanie zewnętrzne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340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Bibliography: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US" sz="2000" u="sng" dirty="0">
                <a:solidFill>
                  <a:srgbClr val="002060"/>
                </a:solidFill>
                <a:hlinkClick r:id="rId3"/>
              </a:rPr>
              <a:t>https://www.hopkinsmedicine.org/health/conditions-and-diseases/fractures</a:t>
            </a:r>
            <a:endParaRPr lang="pl-PL" sz="2000" u="sng" dirty="0">
              <a:solidFill>
                <a:srgbClr val="002060"/>
              </a:solidFill>
            </a:endParaRPr>
          </a:p>
          <a:p>
            <a:r>
              <a:rPr lang="pl-PL" sz="2000" u="sng" dirty="0">
                <a:solidFill>
                  <a:srgbClr val="002060"/>
                </a:solidFill>
                <a:hlinkClick r:id="rId4"/>
              </a:rPr>
              <a:t>https://www.hss.edu/condition-list_compound-fracture.asp</a:t>
            </a:r>
            <a:r>
              <a:rPr lang="pl-PL" sz="2000" u="sng" dirty="0">
                <a:solidFill>
                  <a:srgbClr val="002060"/>
                </a:solidFill>
              </a:rPr>
              <a:t> </a:t>
            </a:r>
          </a:p>
          <a:p>
            <a:r>
              <a:rPr lang="pl-PL" sz="2000" u="sng" dirty="0">
                <a:hlinkClick r:id="rId5"/>
              </a:rPr>
              <a:t>https://www.medicalnewstoday.com/articles/173312</a:t>
            </a:r>
            <a:endParaRPr lang="pl-PL" sz="2000" u="sng" dirty="0">
              <a:solidFill>
                <a:srgbClr val="002060"/>
              </a:solidFill>
              <a:hlinkClick r:id="rId6"/>
            </a:endParaRPr>
          </a:p>
          <a:p>
            <a:r>
              <a:rPr lang="en-US" sz="2000" u="sng" dirty="0">
                <a:solidFill>
                  <a:srgbClr val="002060"/>
                </a:solidFill>
                <a:hlinkClick r:id="rId6"/>
              </a:rPr>
              <a:t>https://www.envrad.com/difference-between-x-ray-ct-scan-and-mri/</a:t>
            </a:r>
            <a:endParaRPr lang="pl-PL" sz="2000" u="sng" dirty="0">
              <a:solidFill>
                <a:srgbClr val="002060"/>
              </a:solidFill>
            </a:endParaRPr>
          </a:p>
          <a:p>
            <a:r>
              <a:rPr lang="pl-PL" sz="2000" u="sng" dirty="0">
                <a:hlinkClick r:id="rId7"/>
              </a:rPr>
              <a:t>https://www.nwooc.com/internal-and-external-fixation-of-foot-and-ankle-fractures-orthopaedic-surgeons-ok.html</a:t>
            </a:r>
            <a:endParaRPr lang="pl-PL" sz="2000" dirty="0"/>
          </a:p>
          <a:p>
            <a:r>
              <a:rPr lang="pl-PL" sz="2000" u="sng" dirty="0">
                <a:hlinkClick r:id="rId8"/>
              </a:rPr>
              <a:t>https://www.aafp.org/pubs/afp/issues/2009/0901/p491.html</a:t>
            </a:r>
            <a:endParaRPr lang="pl-PL" sz="2000" u="sng" dirty="0"/>
          </a:p>
          <a:p>
            <a:r>
              <a:rPr lang="pl-PL" sz="2000" u="sng" dirty="0">
                <a:hlinkClick r:id="rId9"/>
              </a:rPr>
              <a:t>https://www.merriam-webster.com/dictionary/traction</a:t>
            </a:r>
            <a:endParaRPr lang="pl-PL" sz="2000" u="sng" dirty="0"/>
          </a:p>
          <a:p>
            <a:r>
              <a:rPr lang="pl-PL" sz="20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https://en.wikipedia.org/wiki/Immobilization</a:t>
            </a:r>
            <a:endParaRPr lang="pl-PL" sz="2000" u="sng" dirty="0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2860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23374"/>
            <a:ext cx="7772400" cy="1470025"/>
          </a:xfrm>
        </p:spPr>
        <p:txBody>
          <a:bodyPr/>
          <a:lstStyle/>
          <a:p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for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attention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7776864" cy="5112568"/>
          </a:xfrm>
        </p:spPr>
        <p:txBody>
          <a:bodyPr/>
          <a:lstStyle/>
          <a:p>
            <a:pPr algn="l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778913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9933" y="0"/>
            <a:ext cx="9693934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Definition of a </a:t>
            </a:r>
            <a:r>
              <a:rPr lang="pl-PL" dirty="0" err="1">
                <a:solidFill>
                  <a:schemeClr val="bg1"/>
                </a:solidFill>
              </a:rPr>
              <a:t>fracture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A </a:t>
            </a:r>
            <a:r>
              <a:rPr lang="pl-PL" dirty="0" err="1">
                <a:solidFill>
                  <a:schemeClr val="bg1"/>
                </a:solidFill>
              </a:rPr>
              <a:t>break</a:t>
            </a:r>
            <a:r>
              <a:rPr lang="pl-PL" dirty="0">
                <a:solidFill>
                  <a:schemeClr val="bg1"/>
                </a:solidFill>
              </a:rPr>
              <a:t> in the </a:t>
            </a:r>
            <a:r>
              <a:rPr lang="pl-PL" dirty="0" err="1">
                <a:solidFill>
                  <a:schemeClr val="bg1"/>
                </a:solidFill>
              </a:rPr>
              <a:t>continuity</a:t>
            </a:r>
            <a:r>
              <a:rPr lang="pl-PL" dirty="0">
                <a:solidFill>
                  <a:schemeClr val="bg1"/>
                </a:solidFill>
              </a:rPr>
              <a:t> of </a:t>
            </a:r>
            <a:r>
              <a:rPr lang="pl-PL" dirty="0" err="1">
                <a:solidFill>
                  <a:schemeClr val="bg1"/>
                </a:solidFill>
              </a:rPr>
              <a:t>bone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It </a:t>
            </a:r>
            <a:r>
              <a:rPr lang="pl-PL" dirty="0" err="1">
                <a:solidFill>
                  <a:schemeClr val="bg1"/>
                </a:solidFill>
              </a:rPr>
              <a:t>is</a:t>
            </a:r>
            <a:r>
              <a:rPr lang="pl-PL" dirty="0">
                <a:solidFill>
                  <a:schemeClr val="bg1"/>
                </a:solidFill>
              </a:rPr>
              <a:t> a </a:t>
            </a:r>
            <a:r>
              <a:rPr lang="pl-PL" dirty="0" err="1">
                <a:solidFill>
                  <a:schemeClr val="bg1"/>
                </a:solidFill>
              </a:rPr>
              <a:t>break</a:t>
            </a:r>
            <a:r>
              <a:rPr lang="pl-PL" dirty="0">
                <a:solidFill>
                  <a:schemeClr val="bg1"/>
                </a:solidFill>
              </a:rPr>
              <a:t> of </a:t>
            </a:r>
            <a:r>
              <a:rPr lang="pl-PL" dirty="0" err="1">
                <a:solidFill>
                  <a:schemeClr val="bg1"/>
                </a:solidFill>
              </a:rPr>
              <a:t>any</a:t>
            </a:r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 err="1">
                <a:solidFill>
                  <a:schemeClr val="bg1"/>
                </a:solidFill>
              </a:rPr>
              <a:t>bone</a:t>
            </a:r>
            <a:r>
              <a:rPr lang="pl-PL" dirty="0">
                <a:solidFill>
                  <a:schemeClr val="bg1"/>
                </a:solidFill>
              </a:rPr>
              <a:t> in a body</a:t>
            </a:r>
          </a:p>
          <a:p>
            <a:r>
              <a:rPr lang="pl-PL" dirty="0" err="1">
                <a:solidFill>
                  <a:schemeClr val="bg1"/>
                </a:solidFill>
              </a:rPr>
              <a:t>Caused</a:t>
            </a:r>
            <a:r>
              <a:rPr lang="pl-PL" dirty="0">
                <a:solidFill>
                  <a:schemeClr val="bg1"/>
                </a:solidFill>
              </a:rPr>
              <a:t> by </a:t>
            </a:r>
            <a:r>
              <a:rPr lang="pl-PL" dirty="0" err="1">
                <a:solidFill>
                  <a:schemeClr val="bg1"/>
                </a:solidFill>
              </a:rPr>
              <a:t>external</a:t>
            </a:r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 err="1">
                <a:solidFill>
                  <a:schemeClr val="bg1"/>
                </a:solidFill>
              </a:rPr>
              <a:t>factors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7516729" y="6386095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err="1">
                <a:solidFill>
                  <a:schemeClr val="bg1"/>
                </a:solidFill>
              </a:rPr>
              <a:t>Origin</a:t>
            </a:r>
            <a:r>
              <a:rPr lang="en-US" i="1" dirty="0">
                <a:solidFill>
                  <a:schemeClr val="bg1"/>
                </a:solidFill>
              </a:rPr>
              <a:t>: 123RF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81982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"/>
            <a:ext cx="7704856" cy="105273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036496" cy="5832648"/>
          </a:xfrm>
        </p:spPr>
        <p:txBody>
          <a:bodyPr/>
          <a:lstStyle/>
          <a:p>
            <a:pPr algn="l"/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778188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755576" y="6373083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err="1"/>
              <a:t>Origin</a:t>
            </a:r>
            <a:r>
              <a:rPr lang="pl-PL" sz="1000" dirty="0"/>
              <a:t>:</a:t>
            </a:r>
            <a:r>
              <a:rPr lang="en-US" sz="1000" dirty="0"/>
              <a:t>https://www.google.com/url?sa=i&amp;url=https%3A%2F%2Fwww.shutterstock.com%2Fsearch%2Ffractured&amp;psig=AOvVaw0YKV5AqUytwwZUDj6YAMsk&amp;ust=1681755260688000&amp;source=images&amp;cd=vfe&amp;ved=0CBIQjhxqFwoTCPCa7dqAr_4CFQAAAAAdAAAAABAE</a:t>
            </a:r>
          </a:p>
        </p:txBody>
      </p:sp>
    </p:spTree>
    <p:extLst>
      <p:ext uri="{BB962C8B-B14F-4D97-AF65-F5344CB8AC3E}">
        <p14:creationId xmlns:p14="http://schemas.microsoft.com/office/powerpoint/2010/main" val="204911746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Most </a:t>
            </a:r>
            <a:r>
              <a:rPr lang="pl-PL" dirty="0" err="1"/>
              <a:t>dangerous</a:t>
            </a:r>
            <a:r>
              <a:rPr lang="pl-PL" dirty="0"/>
              <a:t> – open </a:t>
            </a:r>
            <a:r>
              <a:rPr lang="pl-PL" dirty="0" err="1"/>
              <a:t>fracture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 </a:t>
            </a:r>
            <a:r>
              <a:rPr lang="pl-PL" dirty="0" err="1"/>
              <a:t>fracture</a:t>
            </a:r>
            <a:r>
              <a:rPr lang="pl-PL" dirty="0"/>
              <a:t> in </a:t>
            </a:r>
            <a:r>
              <a:rPr lang="pl-PL" dirty="0" err="1"/>
              <a:t>which</a:t>
            </a:r>
            <a:r>
              <a:rPr lang="pl-PL" dirty="0"/>
              <a:t> the </a:t>
            </a:r>
            <a:r>
              <a:rPr lang="pl-PL" dirty="0" err="1"/>
              <a:t>bone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sticking</a:t>
            </a:r>
            <a:r>
              <a:rPr lang="pl-PL" dirty="0"/>
              <a:t> </a:t>
            </a:r>
            <a:r>
              <a:rPr lang="pl-PL" dirty="0" err="1"/>
              <a:t>through</a:t>
            </a:r>
            <a:r>
              <a:rPr lang="pl-PL" dirty="0"/>
              <a:t> the skin. </a:t>
            </a:r>
            <a:r>
              <a:rPr lang="pl-PL" dirty="0" err="1"/>
              <a:t>Also</a:t>
            </a:r>
            <a:r>
              <a:rPr lang="pl-PL" dirty="0"/>
              <a:t> </a:t>
            </a:r>
            <a:r>
              <a:rPr lang="pl-PL" dirty="0" err="1"/>
              <a:t>called</a:t>
            </a:r>
            <a:r>
              <a:rPr lang="pl-PL" dirty="0"/>
              <a:t> </a:t>
            </a:r>
            <a:r>
              <a:rPr lang="pl-PL" dirty="0" err="1"/>
              <a:t>compound</a:t>
            </a:r>
            <a:r>
              <a:rPr lang="pl-PL" dirty="0"/>
              <a:t> </a:t>
            </a:r>
            <a:r>
              <a:rPr lang="pl-PL" dirty="0" err="1"/>
              <a:t>fracture</a:t>
            </a:r>
            <a:r>
              <a:rPr lang="pl-PL" dirty="0"/>
              <a:t>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48146"/>
            <a:ext cx="3862836" cy="282001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372" y="3279000"/>
            <a:ext cx="4445549" cy="295831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348347" y="6124059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Origin</a:t>
            </a:r>
            <a:r>
              <a:rPr lang="pl-PL" dirty="0"/>
              <a:t>: Etsy.com</a:t>
            </a:r>
            <a:endParaRPr lang="en-US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258372" y="6237309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Origin</a:t>
            </a:r>
            <a:r>
              <a:rPr lang="pl-PL" dirty="0"/>
              <a:t>:</a:t>
            </a:r>
            <a:r>
              <a:rPr lang="en-US" dirty="0"/>
              <a:t>https://www.dappercadaver.com/products/dura-jack-body-with-compound-fracture</a:t>
            </a:r>
          </a:p>
        </p:txBody>
      </p:sp>
    </p:spTree>
    <p:extLst>
      <p:ext uri="{BB962C8B-B14F-4D97-AF65-F5344CB8AC3E}">
        <p14:creationId xmlns:p14="http://schemas.microsoft.com/office/powerpoint/2010/main" val="162492453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0"/>
            <a:ext cx="5680075" cy="6300763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Symptoms</a:t>
            </a:r>
            <a:r>
              <a:rPr lang="pl-PL" dirty="0"/>
              <a:t> of </a:t>
            </a:r>
            <a:r>
              <a:rPr lang="pl-PL" dirty="0" err="1"/>
              <a:t>fractures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Sudden pain</a:t>
            </a:r>
          </a:p>
          <a:p>
            <a:pPr fontAlgn="base"/>
            <a:r>
              <a:rPr lang="en-US" dirty="0"/>
              <a:t>Trouble using or moving the injured area or nearby joints</a:t>
            </a:r>
          </a:p>
          <a:p>
            <a:pPr fontAlgn="base"/>
            <a:r>
              <a:rPr lang="en-US" dirty="0"/>
              <a:t>Swelling</a:t>
            </a:r>
          </a:p>
          <a:p>
            <a:pPr fontAlgn="base"/>
            <a:r>
              <a:rPr lang="en-US" dirty="0"/>
              <a:t>Obvious deformity</a:t>
            </a:r>
          </a:p>
          <a:p>
            <a:pPr fontAlgn="base"/>
            <a:r>
              <a:rPr lang="en-US" dirty="0"/>
              <a:t>Warmth, bruising, or redness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810224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/>
          <a:lstStyle/>
          <a:p>
            <a:r>
              <a:rPr lang="pl-PL" dirty="0" err="1"/>
              <a:t>Diagnosis</a:t>
            </a:r>
            <a:r>
              <a:rPr lang="pl-PL" dirty="0"/>
              <a:t> of </a:t>
            </a:r>
            <a:r>
              <a:rPr lang="pl-PL" dirty="0" err="1"/>
              <a:t>fractures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9512" y="1484784"/>
            <a:ext cx="8712968" cy="5256584"/>
          </a:xfrm>
        </p:spPr>
        <p:txBody>
          <a:bodyPr/>
          <a:lstStyle/>
          <a:p>
            <a:pPr algn="l"/>
            <a:r>
              <a:rPr lang="pl-PL" dirty="0">
                <a:solidFill>
                  <a:schemeClr val="tx1"/>
                </a:solidFill>
              </a:rPr>
              <a:t>♦ </a:t>
            </a:r>
            <a:r>
              <a:rPr lang="pl-PL" dirty="0" err="1">
                <a:solidFill>
                  <a:schemeClr val="tx1"/>
                </a:solidFill>
              </a:rPr>
              <a:t>Physical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>
                <a:solidFill>
                  <a:schemeClr val="tx1"/>
                </a:solidFill>
              </a:rPr>
              <a:t>examination</a:t>
            </a:r>
            <a:endParaRPr lang="pl-PL" dirty="0">
              <a:solidFill>
                <a:schemeClr val="tx1"/>
              </a:solidFill>
            </a:endParaRPr>
          </a:p>
          <a:p>
            <a:pPr algn="l"/>
            <a:r>
              <a:rPr lang="pl-PL" dirty="0">
                <a:solidFill>
                  <a:schemeClr val="tx1"/>
                </a:solidFill>
              </a:rPr>
              <a:t>♦ X- </a:t>
            </a:r>
            <a:r>
              <a:rPr lang="pl-PL" dirty="0" err="1">
                <a:solidFill>
                  <a:schemeClr val="tx1"/>
                </a:solidFill>
              </a:rPr>
              <a:t>ray</a:t>
            </a:r>
            <a:endParaRPr lang="pl-PL" dirty="0">
              <a:solidFill>
                <a:schemeClr val="tx1"/>
              </a:solidFill>
            </a:endParaRPr>
          </a:p>
          <a:p>
            <a:pPr algn="l"/>
            <a:r>
              <a:rPr lang="pl-PL" dirty="0">
                <a:solidFill>
                  <a:schemeClr val="tx1"/>
                </a:solidFill>
              </a:rPr>
              <a:t>♦ CT </a:t>
            </a:r>
            <a:r>
              <a:rPr lang="pl-PL" dirty="0" err="1">
                <a:solidFill>
                  <a:schemeClr val="tx1"/>
                </a:solidFill>
              </a:rPr>
              <a:t>scan</a:t>
            </a:r>
            <a:endParaRPr lang="pl-PL" dirty="0">
              <a:solidFill>
                <a:schemeClr val="tx1"/>
              </a:solidFill>
            </a:endParaRPr>
          </a:p>
          <a:p>
            <a:pPr algn="l"/>
            <a:r>
              <a:rPr lang="pl-PL" dirty="0">
                <a:solidFill>
                  <a:schemeClr val="tx1"/>
                </a:solidFill>
              </a:rPr>
              <a:t>♦ MRI </a:t>
            </a:r>
            <a:r>
              <a:rPr lang="pl-PL" dirty="0" err="1">
                <a:solidFill>
                  <a:schemeClr val="tx1"/>
                </a:solidFill>
              </a:rPr>
              <a:t>scan</a:t>
            </a:r>
            <a:endParaRPr lang="pl-PL" dirty="0">
              <a:solidFill>
                <a:schemeClr val="tx1"/>
              </a:solidFill>
            </a:endParaRPr>
          </a:p>
          <a:p>
            <a:pPr algn="l"/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7032"/>
            <a:ext cx="8280920" cy="292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907647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92696"/>
            <a:ext cx="3415294" cy="5843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b="1" dirty="0"/>
              <a:t> First Aid </a:t>
            </a:r>
            <a:r>
              <a:rPr lang="pl-PL" b="1" dirty="0" err="1"/>
              <a:t>Treatment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Internal</a:t>
            </a:r>
            <a:r>
              <a:rPr lang="pl-PL" dirty="0"/>
              <a:t> </a:t>
            </a:r>
            <a:r>
              <a:rPr lang="pl-PL" dirty="0" err="1"/>
              <a:t>fixation</a:t>
            </a:r>
            <a:endParaRPr lang="pl-PL" dirty="0"/>
          </a:p>
          <a:p>
            <a:endParaRPr lang="pl-P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762" y="2303344"/>
            <a:ext cx="3473581" cy="331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457200" y="6434019"/>
            <a:ext cx="8506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/>
              <a:t>Origin</a:t>
            </a:r>
            <a:r>
              <a:rPr lang="pl-PL" dirty="0"/>
              <a:t>:</a:t>
            </a:r>
            <a:r>
              <a:rPr lang="en-US" dirty="0"/>
              <a:t>https://pt.slideshare.net/AnvinThomas/fracture-1-82225324?next_slideshow=true</a:t>
            </a:r>
          </a:p>
        </p:txBody>
      </p:sp>
    </p:spTree>
    <p:extLst>
      <p:ext uri="{BB962C8B-B14F-4D97-AF65-F5344CB8AC3E}">
        <p14:creationId xmlns:p14="http://schemas.microsoft.com/office/powerpoint/2010/main" val="428749296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7560840" cy="1296144"/>
          </a:xfrm>
        </p:spPr>
        <p:txBody>
          <a:bodyPr/>
          <a:lstStyle/>
          <a:p>
            <a:pPr algn="l"/>
            <a:r>
              <a:rPr lang="pl-PL" dirty="0"/>
              <a:t>•</a:t>
            </a:r>
            <a:r>
              <a:rPr lang="pl-PL" sz="3600" dirty="0" err="1"/>
              <a:t>External</a:t>
            </a:r>
            <a:r>
              <a:rPr lang="pl-PL" sz="3600" dirty="0"/>
              <a:t> </a:t>
            </a:r>
            <a:r>
              <a:rPr lang="pl-PL" sz="3600" dirty="0" err="1"/>
              <a:t>fixation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344816" cy="3024336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" y="3429000"/>
            <a:ext cx="9143129" cy="317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539" y="-16060"/>
            <a:ext cx="3732241" cy="4510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3240360" cy="1772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1295127" y="6578676"/>
            <a:ext cx="78488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err="1"/>
              <a:t>Origin</a:t>
            </a:r>
            <a:r>
              <a:rPr lang="pl-PL" sz="1000" dirty="0"/>
              <a:t>:</a:t>
            </a:r>
            <a:r>
              <a:rPr lang="en-US" sz="1000" dirty="0"/>
              <a:t>https://drsoleymanha.com</a:t>
            </a:r>
            <a:r>
              <a:rPr lang="pl-PL" sz="1000" dirty="0"/>
              <a:t>/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99137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423" y="0"/>
            <a:ext cx="947283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905205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400</Words>
  <Application>Microsoft Office PowerPoint</Application>
  <PresentationFormat>Pokaz na ekranie (4:3)</PresentationFormat>
  <Paragraphs>59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Motyw pakietu Office</vt:lpstr>
      <vt:lpstr>Fractures</vt:lpstr>
      <vt:lpstr>Definition of a fracture</vt:lpstr>
      <vt:lpstr>Prezentacja programu PowerPoint</vt:lpstr>
      <vt:lpstr>Most dangerous – open fracture</vt:lpstr>
      <vt:lpstr>Symptoms of fractures</vt:lpstr>
      <vt:lpstr>Diagnosis of fractures</vt:lpstr>
      <vt:lpstr> First Aid Treatment</vt:lpstr>
      <vt:lpstr>•External fixation</vt:lpstr>
      <vt:lpstr>Prezentacja programu PowerPoint</vt:lpstr>
      <vt:lpstr>Splinting </vt:lpstr>
      <vt:lpstr>Traction </vt:lpstr>
      <vt:lpstr>Vocabulary</vt:lpstr>
      <vt:lpstr>Bibliography:</vt:lpstr>
      <vt:lpstr>Thank you for your attention</vt:lpstr>
    </vt:vector>
  </TitlesOfParts>
  <Company>Sil-art Rycho444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Kowalski Ryszard</dc:creator>
  <cp:lastModifiedBy>Pracownik</cp:lastModifiedBy>
  <cp:revision>19</cp:revision>
  <dcterms:created xsi:type="dcterms:W3CDTF">2023-02-18T18:44:06Z</dcterms:created>
  <dcterms:modified xsi:type="dcterms:W3CDTF">2023-05-16T13:48:01Z</dcterms:modified>
</cp:coreProperties>
</file>