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dc63de09a6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dc63de09a6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c63de09a6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dc63de09a6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c63de09a6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dc63de09a6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dc63de09a6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dc63de09a6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c63de09a6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c63de09a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c63de09a6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c63de09a6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c63de09a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dc63de09a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c63de09a6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c63de09a6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c63de09a6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dc63de09a6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c63de09a6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c63de09a6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4190bf40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d4190bf40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4190bf40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d4190bf40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First Aid treatment of burn injuries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13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PIOTR HALASTRA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Faculty of Medical Sciences,  University of Rzeszów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Bachelor's degree in Medical Rescue, year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565500" y="26700"/>
            <a:ext cx="1006500" cy="5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7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79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7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79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7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79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7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79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2"/>
          <p:cNvSpPr txBox="1"/>
          <p:nvPr>
            <p:ph idx="2" type="body"/>
          </p:nvPr>
        </p:nvSpPr>
        <p:spPr>
          <a:xfrm>
            <a:off x="4572000" y="495700"/>
            <a:ext cx="33744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solidFill>
                  <a:schemeClr val="dk2"/>
                </a:solidFill>
              </a:rPr>
              <a:t>Strip </a:t>
            </a:r>
            <a:r>
              <a:rPr lang="pl"/>
              <a:t>hot clothes &amp; jewellery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146" y="0"/>
            <a:ext cx="20538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65075" y="308725"/>
            <a:ext cx="3018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l"/>
              <a:t>First Aid for burns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</a:t>
            </a:r>
            <a:r>
              <a:rPr lang="pl" sz="2822">
                <a:solidFill>
                  <a:srgbClr val="CC0000"/>
                </a:solidFill>
              </a:rPr>
              <a:t>STOP</a:t>
            </a:r>
            <a:r>
              <a:rPr lang="pl"/>
              <a:t> of burning</a:t>
            </a:r>
            <a:endParaRPr/>
          </a:p>
        </p:txBody>
      </p:sp>
      <p:sp>
        <p:nvSpPr>
          <p:cNvPr id="152" name="Google Shape;152;p22"/>
          <p:cNvSpPr txBox="1"/>
          <p:nvPr>
            <p:ph idx="2" type="body"/>
          </p:nvPr>
        </p:nvSpPr>
        <p:spPr>
          <a:xfrm>
            <a:off x="4572000" y="1548400"/>
            <a:ext cx="27399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solidFill>
                  <a:schemeClr val="dk2"/>
                </a:solidFill>
              </a:rPr>
              <a:t>Turn on cool tap</a:t>
            </a:r>
            <a:r>
              <a:rPr lang="pl"/>
              <a:t> (never use ice). Run burn under cool water for 10 minutes. Keep the rest of the person warm.</a:t>
            </a:r>
            <a:endParaRPr/>
          </a:p>
        </p:txBody>
      </p:sp>
      <p:sp>
        <p:nvSpPr>
          <p:cNvPr id="153" name="Google Shape;153;p22"/>
          <p:cNvSpPr txBox="1"/>
          <p:nvPr>
            <p:ph idx="2" type="body"/>
          </p:nvPr>
        </p:nvSpPr>
        <p:spPr>
          <a:xfrm>
            <a:off x="4572000" y="2763800"/>
            <a:ext cx="33744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solidFill>
                  <a:schemeClr val="dk2"/>
                </a:solidFill>
              </a:rPr>
              <a:t>Organise</a:t>
            </a:r>
            <a:r>
              <a:rPr lang="pl"/>
              <a:t> medical assistance (112)</a:t>
            </a:r>
            <a:endParaRPr/>
          </a:p>
        </p:txBody>
      </p:sp>
      <p:sp>
        <p:nvSpPr>
          <p:cNvPr id="154" name="Google Shape;154;p22"/>
          <p:cNvSpPr txBox="1"/>
          <p:nvPr>
            <p:ph idx="2" type="body"/>
          </p:nvPr>
        </p:nvSpPr>
        <p:spPr>
          <a:xfrm>
            <a:off x="4572000" y="3914125"/>
            <a:ext cx="27399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>
                <a:solidFill>
                  <a:schemeClr val="dk2"/>
                </a:solidFill>
              </a:rPr>
              <a:t>Protect</a:t>
            </a:r>
            <a:r>
              <a:rPr lang="pl"/>
              <a:t> burn with cling film or clean cloth (Do not use dressings, fluffy cloth, creams or lotions)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 rot="-5400000">
            <a:off x="6294300" y="2293800"/>
            <a:ext cx="5406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rgbClr val="999999"/>
                </a:solidFill>
              </a:rPr>
              <a:t>https://www.researchgate.net/figure/Summary-poster-for-Burn-First-Aid-including-from-left-to-right-translations-into_fig1_260870938</a:t>
            </a:r>
            <a:endParaRPr sz="7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0" l="0" r="0" t="12602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Prevention</a:t>
            </a:r>
            <a:endParaRPr/>
          </a:p>
        </p:txBody>
      </p:sp>
      <p:sp>
        <p:nvSpPr>
          <p:cNvPr id="162" name="Google Shape;162;p23"/>
          <p:cNvSpPr txBox="1"/>
          <p:nvPr>
            <p:ph idx="1" type="subTitle"/>
          </p:nvPr>
        </p:nvSpPr>
        <p:spPr>
          <a:xfrm>
            <a:off x="724950" y="1922625"/>
            <a:ext cx="33009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1. Don't smoke in bed.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2. Avoid kitchen burn.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3. Stop, Drop and Roll if your clothes are on fire.</a:t>
            </a: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4572000" y="4851000"/>
            <a:ext cx="5222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rgbClr val="B7B7B7"/>
                </a:solidFill>
              </a:rPr>
              <a:t>https://www.westerncape.gov.za/general-publication/protecting-children-fires</a:t>
            </a:r>
            <a:endParaRPr sz="7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729325" y="1362800"/>
            <a:ext cx="37743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VOCABULARY: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Epidermis - naskórek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Dermis – skóra właściwa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Hypodermis – warstwa podskórna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Injuries - urazy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Strip - zdjąć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 txBox="1"/>
          <p:nvPr>
            <p:ph idx="2" type="body"/>
          </p:nvPr>
        </p:nvSpPr>
        <p:spPr>
          <a:xfrm>
            <a:off x="4643600" y="1362775"/>
            <a:ext cx="37743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BIBLIOGRAPHY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pl"/>
              <a:t>Allison K &amp; Porter, K. Consensus on the prehospital approach to burns patient management. Emerg Med J, 2004;21: 112-114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pl"/>
              <a:t>Burninstitute.org “First Aid for Burns”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pl"/>
              <a:t>Cuttle L &amp; Kimber, RM First aid treatment of burn injuries. Wound Practice and Research, 2010;(18):6-13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pl"/>
              <a:t>Skinner A &amp; Peat, B. Burns treatment for children and adults: a study of initial burns first aid and hospital care. The New Zealand Medical Journal, 2002; 115:1-9   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Thank you for your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What is burn?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477" y="479975"/>
            <a:ext cx="4784525" cy="46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4011600" cy="28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dk2"/>
                </a:solidFill>
              </a:rPr>
              <a:t>A burn is a skin injury caused by heat, electircity or chemicals. Such injuries can vary from minor (can be treated at home) to very serious (needing emergency treatment at a hospital). 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dk2"/>
                </a:solidFill>
              </a:rPr>
              <a:t>As paramedic it is important to be able to see the difference between serious and less serious burns.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261675" y="4835700"/>
            <a:ext cx="3882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rgbClr val="B7B7B7"/>
                </a:solidFill>
              </a:rPr>
              <a:t>https://www.makatimed.net.ph/blogs/a-guide-to-burns-types-degrees-and-treatment-methods/</a:t>
            </a:r>
            <a:endParaRPr sz="7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Types of burns and their causes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thermal burns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8550" r="0" t="0"/>
          <a:stretch/>
        </p:blipFill>
        <p:spPr>
          <a:xfrm flipH="1">
            <a:off x="5803450" y="497675"/>
            <a:ext cx="3340550" cy="464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5803425" y="4835700"/>
            <a:ext cx="334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rgbClr val="999999"/>
                </a:solidFill>
              </a:rPr>
              <a:t>https://www.makatimed.net.ph/blogs/a-guide-to-burns-types-degrees-and-treatment-methods/</a:t>
            </a:r>
            <a:endParaRPr sz="7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electrical burns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50501" y="490825"/>
            <a:ext cx="3893500" cy="465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5250425" y="4835700"/>
            <a:ext cx="3893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rgbClr val="999999"/>
                </a:solidFill>
              </a:rPr>
              <a:t>https://www.makatimed.net.ph/blogs/a-guide-to-burns-types-degrees-and-treatment-methods/</a:t>
            </a:r>
            <a:endParaRPr sz="7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250" y="501675"/>
            <a:ext cx="4464750" cy="46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>
            <p:ph type="ctrTitle"/>
          </p:nvPr>
        </p:nvSpPr>
        <p:spPr>
          <a:xfrm>
            <a:off x="610125" y="13116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chemical burns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4679175" y="4835700"/>
            <a:ext cx="4464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rgbClr val="999999"/>
                </a:solidFill>
              </a:rPr>
              <a:t>https://www.makatimed.net.ph/blogs/a-guide-to-burns-types-degrees-and-treatment-methods/</a:t>
            </a:r>
            <a:endParaRPr sz="7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radiation burns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14806" r="0" t="0"/>
          <a:stretch/>
        </p:blipFill>
        <p:spPr>
          <a:xfrm>
            <a:off x="4888125" y="490825"/>
            <a:ext cx="4255875" cy="46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4888050" y="4835700"/>
            <a:ext cx="4255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rgbClr val="999999"/>
                </a:solidFill>
              </a:rPr>
              <a:t>https://www.makatimed.net.ph/blogs/a-guide-to-burns-types-degrees-and-treatment-methods/</a:t>
            </a:r>
            <a:endParaRPr sz="7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ctrTitle"/>
          </p:nvPr>
        </p:nvSpPr>
        <p:spPr>
          <a:xfrm>
            <a:off x="729625" y="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2"/>
                </a:solidFill>
              </a:rPr>
              <a:t>How do we clasify burns?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945925" y="4804800"/>
            <a:ext cx="5222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rgbClr val="B7B7B7"/>
                </a:solidFill>
              </a:rPr>
              <a:t>https://dailyinfographic.com/the-types-of-burns</a:t>
            </a:r>
            <a:endParaRPr sz="700">
              <a:solidFill>
                <a:srgbClr val="B7B7B7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10390" l="0" r="0" t="7338"/>
          <a:stretch/>
        </p:blipFill>
        <p:spPr>
          <a:xfrm>
            <a:off x="1469000" y="1107425"/>
            <a:ext cx="6209349" cy="335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idx="4294967295" type="title"/>
          </p:nvPr>
        </p:nvSpPr>
        <p:spPr>
          <a:xfrm>
            <a:off x="634225" y="691075"/>
            <a:ext cx="8022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720"/>
              <a:t>First-degree            Second-degree            Third-degree</a:t>
            </a:r>
            <a:endParaRPr sz="1720"/>
          </a:p>
        </p:txBody>
      </p:sp>
      <p:sp>
        <p:nvSpPr>
          <p:cNvPr id="137" name="Google Shape;137;p20"/>
          <p:cNvSpPr txBox="1"/>
          <p:nvPr>
            <p:ph idx="4294967295" type="title"/>
          </p:nvPr>
        </p:nvSpPr>
        <p:spPr>
          <a:xfrm>
            <a:off x="729625" y="4461450"/>
            <a:ext cx="8022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720"/>
              <a:t>1.Epidermis      2. Dermis      3. Hypodermis</a:t>
            </a:r>
            <a:endParaRPr sz="17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First Aid position statement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1945925" y="4804800"/>
            <a:ext cx="522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rgbClr val="666666"/>
                </a:solidFill>
              </a:rPr>
              <a:t>https://www.researchgate.net/figure/Summary-poster-for-Burn-First-Aid-including-from-left-to-right-translations-into_fig1_260870938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