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21:23:45.248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11.339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83 24575,'646'0'0,"-583"4"0,-1 2 0,121 29 0,13 2 0,-52-13 0,-87-12 0,1-3 0,94 2 0,-28-10 0,105-4 0,-146-10 0,-54 8 0,51-4 0,286 8 0,-198 3 0,-1120-2 0,921-3 0,0 0 0,-1-2 0,1-1 0,-51-18 0,45 12 0,0 2 0,-60-8 0,62 13 0,0-2 0,0-1 0,-37-15 0,33 10 0,-76-14 0,78 21 0,-26-4 0,-108-3 0,90 14-1365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13.617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0 24575,'1340'0'-1365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15.412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1 0 24575,'1749'0'-1365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15.774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17.693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1 0 24575,'685'0'0,"-664"2"0,-1 0 0,35 7 0,22 4 0,35 1 0,42 2 0,483-14 200,-321-4-1765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22.687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 85 24575,'51'-2'0,"91"-17"0,-49 5 0,532-35 0,704 51-1365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24.528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 1 24575,'2269'0'-1365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26.435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 1 24575,'14'0'0,"297"4"0,-2 27 0,-188-17 0,0-6 0,153-9 0,-105-1 0,1464 2-1365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28.890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0 139 24575,'646'-38'0,"-481"19"0,126-7 0,103 1 0,-36 2 0,903 15 0,-733 11 0,612-3 0,-1139 0 0,40 3 0,-40-3 0,0 0 0,1 0 0,-1 1 0,0-1 0,0 0 0,0 1 0,1-1 0,-1 1 0,0-1 0,0 1 0,0-1 0,0 1 0,0 0 0,0 0 0,0-1 0,0 1 0,0 0 0,0 0 0,-1 0 0,1 0 0,0 0 0,0 0 0,-1 0 0,1 0 0,-1 0 0,1 1 0,-1-1 0,1 0 0,-1 2 0,0-2 0,0 0 0,-1 0 0,1 0 0,-1 0 0,1 0 0,-1 0 0,1 0 0,-1 0 0,1 0 0,-1 0 0,0 0 0,0 0 0,0 0 0,1-1 0,-1 1 0,0 0 0,0-1 0,0 1 0,0 0 0,0-1 0,0 1 0,0-1 0,0 0 0,0 1 0,0-1 0,-1 0 0,1 0 0,-1 1 0,-36 5 0,35-6 0,-253 2 0,127-4 0,-123 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21:23:49.755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87 24575,'216'2'0,"235"-5"0,-209-25 0,-158 15 0,109-4 0,81 2 0,-154 5 0,167 7 0,-143 5 0,-120-1 0,-1 2 0,36 7 0,29 3 0,-73-11 0,1 1 0,-1 0 0,0 0 0,-1 2 0,24 10 0,-1-1 0,47 7 0,-67-17 0,1 0 0,-1 0 0,0 2 0,0 0 0,23 12 0,-29-12 34,1 0 1,0-1-1,0-1 0,0 0 0,0-1 0,1 0 0,-1-1 0,14 1 1,16-1-286,47-4 0,-27 0-920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21:24:05.638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151 58 24575,'-5'0'0,"-6"0"0,-7-5 0,-4-2 0,-4 1 0,3-4 0,1-5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21:24:08.226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1062 275 24575,'-146'2'0,"-154"-5"0,193-7 0,95 8 0,0 0 0,0-1 0,0 0 0,1-1 0,-1-1 0,-17-9 0,26 13 0,0-1 0,0 0 0,1 1 0,-1-1 0,1 0 0,-1 0 0,1 0 0,0-1 0,0 1 0,0-1 0,0 1 0,0-1 0,1 1 0,-1-1 0,1 0 0,-1 0 0,1 0 0,0 0 0,0 0 0,1 0 0,-1 0 0,0 0 0,1 0 0,0 0 0,0 0 0,0-1 0,0 1 0,0 0 0,1 0 0,-1 0 0,1 0 0,0 0 0,0 0 0,0 0 0,0 0 0,1 0 0,-1 1 0,1-1 0,0 0 0,0 1 0,-1-1 0,2 1 0,-1 0 0,0-1 0,0 1 0,1 0 0,-1 0 0,1 1 0,0-1 0,-1 0 0,5-1 0,153-79 0,-156 80 0,-1 0 0,1 0 0,0 0 0,0 1 0,0-1 0,0 1 0,0 0 0,0 0 0,0 0 0,0 1 0,1 0 0,-1-1 0,0 1 0,0 1 0,9 0 0,-5 2 0,0 0 0,0 1 0,-1 0 0,1 0 0,-1 0 0,12 11 0,-10-10 0,0 0 0,1 0 0,-1 0 0,1-1 0,0-1 0,0 0 0,0 0 0,0-1 0,18 2 0,12-1 0,47-3 0,-47 0 0,23 0 0,65 9 0,-105-6 0,-1 1 0,0 0 0,0 2 0,0 1 0,-1 0 0,31 16 0,-47-20 0,0 0 0,-1 1 0,1-1 0,-1 1 0,1 0 0,-1 1 0,0-1 0,-1 1 0,5 6 0,-7-10 0,0 0 0,0 1 0,-1-1 0,1 0 0,-1 0 0,1 0 0,-1 1 0,1-1 0,-1 0 0,0 1 0,0-1 0,1 0 0,-1 1 0,0-1 0,0 0 0,0 1 0,-1-1 0,1 0 0,0 1 0,0-1 0,-1 0 0,1 1 0,-1-1 0,1 0 0,-1 0 0,1 0 0,-1 1 0,0-1 0,0 0 0,0 0 0,1 0 0,-1 0 0,0 0 0,0 0 0,0 0 0,0-1 0,-1 1 0,1 0 0,0-1 0,0 1 0,0 0 0,-1-1 0,1 0 0,0 1 0,-3 0 0,-15 3 0,-1 0 0,0-1 0,0-1 0,1-1 0,-1-1 0,-34-3 0,7 1 0,-113-15 0,84 6 0,-64-18 0,32 4 0,54 19 0,0 2 0,-95 6 0,43 1 0,17-1 0,-104-5 0,189 2 0,0 0 0,0 0 0,0 0 0,0 0 0,0-1 0,-8-4 0,12 6 0,-1 0 0,1 0 0,-1 0 0,1-1 0,-1 1 0,1 0 0,-1 0 0,1-1 0,-1 1 0,1 0 0,0-1 0,-1 1 0,1-1 0,-1 1 0,1-1 0,0 1 0,-1 0 0,1-1 0,0 1 0,0-1 0,-1 1 0,1-1 0,0 1 0,0-1 0,0 0 0,0 1 0,0-1 0,0 1 0,0-1 0,-1 1 0,2-1 0,-1 1 0,0-1 0,0 0 0,0 1 0,0-1 0,0 1 0,0-1 0,0 1 0,1-1 0,-1 1 0,0-1 0,1 1 0,-1-1 0,0 1 0,1 0 0,-1-1 0,0 1 0,1-1 0,-1 1 0,1 0 0,-1-1 0,0 1 0,1 0 0,-1-1 0,1 1 0,-1 0 0,1 0 0,-1 0 0,1-1 0,0 1 0,7-3 0,1-1 0,0 1 0,-1 1 0,1 0 0,0 0 0,0 0 0,11 1 0,71 0 0,-61 2 0,33-1 0,193 8 0,-202-3 0,-1 2 0,93 25 0,-76-10 278,54 14-1921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21:24:11.112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0 1 24575,'152'3'0,"1"7"0,167 34 0,-223-30 0,134 3 0,101-17 0,-128-3 0,228 3 0,-419 1 0,0 0 0,0 1 0,0 1 0,-1 0 0,1 0 0,-1 1 0,16 8 0,7 1 0,-19-8 0,-1-1 0,0 0 0,1-2 0,31 2 0,69-6 0,-42-1 0,39 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3:57.760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111 114 24575,'34'-1'0,"55"-10"0,2-1 0,-39 6 0,71-17 0,-87 14 0,1 1 0,1 2 0,-1 2 0,54 1 0,-88 3 0,0 0 0,0 1 0,0-1 0,0 1 0,0 0 0,-1 0 0,1 0 0,0 0 0,3 2 0,-5-2 0,-1-1 0,0 0 0,1 0 0,-1 1 0,0-1 0,1 0 0,-1 1 0,0-1 0,0 0 0,1 1 0,-1-1 0,0 1 0,0-1 0,0 0 0,1 1 0,-1-1 0,0 1 0,0-1 0,0 0 0,0 1 0,0-1 0,0 1 0,0-1 0,0 1 0,0 0 0,-1 0 0,1 0 0,0 0 0,-1 0 0,0 0 0,1 0 0,-1 0 0,1-1 0,-1 1 0,0 0 0,0 0 0,1-1 0,-1 1 0,0-1 0,-1 2 0,-10 5 0,-1-1 0,1 0 0,-1-1 0,0 0 0,0-1 0,-1 0 0,1-1 0,-20 2 0,-113 3 0,70-7 0,-168-5 0,241 3 0,1 1 0,-1 0 0,1-1 0,-1 1 0,1-1 0,0 1 0,-1-1 0,1 0 0,0 0 0,-1 0 0,1-1 0,-2-1 0,3 3 0,1-1 0,-1 0 0,0 1 0,1-1 0,-1 0 0,0 0 0,1 0 0,-1 1 0,1-1 0,0 0 0,-1 0 0,1 0 0,0 0 0,-1 0 0,1 0 0,0 0 0,0 0 0,0 0 0,0 0 0,0 0 0,0-1 0,1-1 0,0 0 0,0 0 0,0 0 0,1 0 0,-1 1 0,1-1 0,0 0 0,-1 1 0,1-1 0,0 1 0,1 0 0,-1 0 0,0 0 0,1 0 0,-1 0 0,1 0 0,3-2 0,5-1 0,1-1 0,0 1 0,0 1 0,0 0 0,1 1 0,-1 0 0,1 1 0,15-1 0,108 3 0,-76 2 0,114-3 0,133 5 0,-273-1 0,0 2 0,0 1 0,0 2 0,33 12 0,-49-15 0,1-2 0,0 0 0,-1-1 0,1-1 0,26-1 0,-463 0 0,173-2 0,200 5 0,1 2 0,0 2 0,0 2 0,0 1 0,-48 20 0,61-23-13,-1-1-1,-1-2 1,1 0 0,-1-3-1,-59-4 1,20 2-1272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00.264"/>
    </inkml:context>
    <inkml:brush xml:id="br0">
      <inkml:brushProperty name="width" value="0.35" units="cm"/>
      <inkml:brushProperty name="height" value="0.35" units="cm"/>
      <inkml:brushProperty name="color" value="#FDF1F2"/>
    </inkml:brush>
  </inkml:definitions>
  <inkml:trace contextRef="#ctx0" brushRef="#br0">0 30 24575,'0'-1'0,"1"0"0,-1 0 0,1 0 0,-1 0 0,0 0 0,1 1 0,0-1 0,-1 0 0,1 0 0,-1 0 0,1 0 0,0 0 0,0 1 0,0-1 0,-1 0 0,1 1 0,0-1 0,0 1 0,0-1 0,0 1 0,0-1 0,0 1 0,0 0 0,0-1 0,0 1 0,0 0 0,2-1 0,36-4 0,-34 5 0,386-5 0,-213 7 0,-7-4 0,189 5 0,-228 10 0,37 1 0,-67-15 0,53 2 0,-127 3 0,-1 1 0,45 13 0,-49-11 0,1 0 0,-1-2 0,2-1 0,23 1 0,115-7 0,85 3 0,-167 15-1365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05.284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0 0 24575,'17'1'0,"-1"1"0,28 6 0,16 2 0,74 5 0,120 5 0,-217-21 0,1 2 0,52 8 0,-15 1-159,-1-4-1,106-5 0,-130-1-726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12:04:07.570"/>
    </inkml:context>
    <inkml:brush xml:id="br0">
      <inkml:brushProperty name="width" value="0.35" units="cm"/>
      <inkml:brushProperty name="height" value="0.35" units="cm"/>
      <inkml:brushProperty name="color" value="#FBD9DC"/>
    </inkml:brush>
  </inkml:definitions>
  <inkml:trace contextRef="#ctx0" brushRef="#br0">851 199 24575,'-25'1'0,"0"1"0,-33 8 0,-19 2 0,-27 3 0,64-8 0,-70 2 0,44-8 0,-114-4 0,170 1 0,0 0 0,1-1 0,-1 0 0,0 0 0,1-1 0,-16-9 0,-6-3 0,27 15 0,1-1 0,0 1 0,0-1 0,1 1 0,-1-1 0,0 0 0,0 0 0,1 0 0,-1 0 0,1-1 0,0 1 0,0-1 0,0 0 0,0 1 0,0-1 0,0 0 0,1 0 0,0 0 0,-1 0 0,1 0 0,0 0 0,0-1 0,1 1 0,-1 0 0,1 0 0,0-1 0,-1 1 0,1 0 0,1-1 0,-1 1 0,0 0 0,1-1 0,2-5 0,-1 3 0,0 0 0,0 0 0,1 1 0,0-1 0,0 1 0,1-1 0,-1 1 0,1 0 0,0 1 0,1-1 0,-1 1 0,1-1 0,0 1 0,0 1 0,0-1 0,0 1 0,8-4 0,-2 3 0,1 0 0,1 1 0,-1 0 0,0 0 0,1 2 0,17-1 0,80 5 0,-44 0 0,638-1 0,-370-3 0,-323 1 0,-1 1 0,1 0 0,-1 1 0,0 0 0,1 0 0,-1 1 0,0 1 0,0 0 0,-1 0 0,1 1 0,-1 0 0,0 0 0,0 1 0,-1 1 0,0-1 0,0 1 0,0 1 0,-1-1 0,12 17 0,-17-21 0,0-1 0,0 1 0,-1 0 0,1 0 0,-1-1 0,0 1 0,0 0 0,0 0 0,0 0 0,0 0 0,0 0 0,-1 1 0,0-1 0,1 0 0,-1 0 0,-1 0 0,1 0 0,-1 4 0,0-4 0,0-1 0,0 1 0,0 0 0,-1-1 0,1 1 0,-1-1 0,0 1 0,0-1 0,1 0 0,-2 0 0,1 0 0,0 0 0,0 0 0,-1 0 0,1-1 0,-3 3 0,-2-1 0,0 0 0,0 0 0,0-1 0,0 0 0,0 0 0,-1 0 0,1-1 0,0 0 0,-1-1 0,1 1 0,-1-2 0,1 1 0,-1-1 0,-9-2 0,-28-11-1365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ECC5-8A1F-4AAD-8BDA-9C5CE622AEF7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4F20-B8A0-4EBF-A3D6-2B2271D753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69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71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81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06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41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69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61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89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81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24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6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4F20-B8A0-4EBF-A3D6-2B2271D7531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2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5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24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16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5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5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03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23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23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02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56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4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3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09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19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2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0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2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A70522-E45D-4FD8-B148-BABD5636FA5C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6AF3122-7641-4007-901E-FD326F1231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reexercisesolutions.com/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39" Type="http://schemas.openxmlformats.org/officeDocument/2006/relationships/customXml" Target="../ink/ink12.xml"/><Relationship Id="rId21" Type="http://schemas.openxmlformats.org/officeDocument/2006/relationships/customXml" Target="../ink/ink3.xml"/><Relationship Id="rId34" Type="http://schemas.openxmlformats.org/officeDocument/2006/relationships/image" Target="../media/image26.png"/><Relationship Id="rId42" Type="http://schemas.openxmlformats.org/officeDocument/2006/relationships/customXml" Target="../ink/ink14.xml"/><Relationship Id="rId47" Type="http://schemas.openxmlformats.org/officeDocument/2006/relationships/image" Target="../media/image32.png"/><Relationship Id="rId50" Type="http://schemas.openxmlformats.org/officeDocument/2006/relationships/customXml" Target="../ink/ink18.xml"/><Relationship Id="rId25" Type="http://schemas.openxmlformats.org/officeDocument/2006/relationships/customXml" Target="../ink/ink5.xml"/><Relationship Id="rId33" Type="http://schemas.openxmlformats.org/officeDocument/2006/relationships/customXml" Target="../ink/ink9.xml"/><Relationship Id="rId38" Type="http://schemas.openxmlformats.org/officeDocument/2006/relationships/image" Target="../media/image28.png"/><Relationship Id="rId46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20.png"/><Relationship Id="rId29" Type="http://schemas.openxmlformats.org/officeDocument/2006/relationships/customXml" Target="../ink/ink7.xml"/><Relationship Id="rId41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4" Type="http://schemas.openxmlformats.org/officeDocument/2006/relationships/image" Target="../media/image22.png"/><Relationship Id="rId32" Type="http://schemas.openxmlformats.org/officeDocument/2006/relationships/image" Target="../media/image25.png"/><Relationship Id="rId37" Type="http://schemas.openxmlformats.org/officeDocument/2006/relationships/customXml" Target="../ink/ink11.xml"/><Relationship Id="rId40" Type="http://schemas.openxmlformats.org/officeDocument/2006/relationships/image" Target="../media/image29.png"/><Relationship Id="rId45" Type="http://schemas.openxmlformats.org/officeDocument/2006/relationships/image" Target="../media/image31.png"/><Relationship Id="rId5" Type="http://schemas.openxmlformats.org/officeDocument/2006/relationships/image" Target="../media/image18.png"/><Relationship Id="rId23" Type="http://schemas.openxmlformats.org/officeDocument/2006/relationships/customXml" Target="../ink/ink4.xml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49" Type="http://schemas.openxmlformats.org/officeDocument/2006/relationships/image" Target="../media/image33.png"/><Relationship Id="rId31" Type="http://schemas.openxmlformats.org/officeDocument/2006/relationships/customXml" Target="../ink/ink8.xml"/><Relationship Id="rId44" Type="http://schemas.openxmlformats.org/officeDocument/2006/relationships/customXml" Target="../ink/ink15.xml"/><Relationship Id="rId4" Type="http://schemas.openxmlformats.org/officeDocument/2006/relationships/customXml" Target="../ink/ink1.xml"/><Relationship Id="rId22" Type="http://schemas.openxmlformats.org/officeDocument/2006/relationships/image" Target="../media/image21.png"/><Relationship Id="rId27" Type="http://schemas.openxmlformats.org/officeDocument/2006/relationships/customXml" Target="../ink/ink6.xml"/><Relationship Id="rId30" Type="http://schemas.openxmlformats.org/officeDocument/2006/relationships/image" Target="../media/image24.png"/><Relationship Id="rId35" Type="http://schemas.openxmlformats.org/officeDocument/2006/relationships/customXml" Target="../ink/ink10.xml"/><Relationship Id="rId43" Type="http://schemas.openxmlformats.org/officeDocument/2006/relationships/image" Target="../media/image30.png"/><Relationship Id="rId48" Type="http://schemas.openxmlformats.org/officeDocument/2006/relationships/customXml" Target="../ink/ink17.xml"/><Relationship Id="rId51" Type="http://schemas.openxmlformats.org/officeDocument/2006/relationships/image" Target="../media/image34.pn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992EC-43BD-40ED-644A-F028E622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Urinary </a:t>
            </a:r>
            <a:r>
              <a:rPr lang="pl-PL" sz="4000" dirty="0" err="1"/>
              <a:t>I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ncontinence</a:t>
            </a:r>
            <a:endParaRPr lang="en-US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7FC950-9077-830D-7FA8-BAB0BE2A5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2127623"/>
            <a:ext cx="5978072" cy="3567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rgbClr val="003DB5"/>
              </a:buClr>
            </a:pPr>
            <a:r>
              <a:rPr lang="en-US">
                <a:solidFill>
                  <a:schemeClr val="tx2"/>
                </a:solidFill>
              </a:rPr>
              <a:t>Natalia Michalska </a:t>
            </a:r>
            <a:endParaRPr lang="en-US" b="0" i="0">
              <a:solidFill>
                <a:schemeClr val="tx2"/>
              </a:solidFill>
            </a:endParaRPr>
          </a:p>
          <a:p>
            <a:pPr algn="l">
              <a:buClr>
                <a:srgbClr val="003DB5"/>
              </a:buClr>
            </a:pPr>
            <a:r>
              <a:rPr lang="en-US" b="0" i="0">
                <a:solidFill>
                  <a:schemeClr val="tx2"/>
                </a:solidFill>
              </a:rPr>
              <a:t>III R Fizjoterapia JMGR stacjonarne   </a:t>
            </a:r>
          </a:p>
          <a:p>
            <a:pPr algn="l">
              <a:buClr>
                <a:srgbClr val="003DB5"/>
              </a:buClr>
            </a:pPr>
            <a:r>
              <a:rPr lang="en-US">
                <a:solidFill>
                  <a:schemeClr val="tx2"/>
                </a:solidFill>
              </a:rPr>
              <a:t>Rok akademicki </a:t>
            </a:r>
            <a:r>
              <a:rPr lang="en-US" b="0" i="0">
                <a:solidFill>
                  <a:schemeClr val="tx2"/>
                </a:solidFill>
              </a:rPr>
              <a:t>2022/23 </a:t>
            </a:r>
          </a:p>
          <a:p>
            <a:pPr algn="l">
              <a:buClr>
                <a:srgbClr val="003DB5"/>
              </a:buClr>
            </a:pPr>
            <a:r>
              <a:rPr lang="en-US" b="0" i="0">
                <a:solidFill>
                  <a:schemeClr val="tx2"/>
                </a:solidFill>
              </a:rPr>
              <a:t>Sem</a:t>
            </a:r>
            <a:r>
              <a:rPr lang="en-US">
                <a:solidFill>
                  <a:schemeClr val="tx2"/>
                </a:solidFill>
              </a:rPr>
              <a:t>estr </a:t>
            </a:r>
            <a:r>
              <a:rPr lang="en-US" b="0" i="0">
                <a:solidFill>
                  <a:schemeClr val="tx2"/>
                </a:solidFill>
              </a:rPr>
              <a:t> zimowy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A71D46-B9CD-7D0D-45ED-01AE9B78E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3B69B-BAF2-9129-50D4-9A3833B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Problems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accompany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urinary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incontinence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6000" b="1" dirty="0"/>
          </a:p>
        </p:txBody>
      </p:sp>
      <p:pic>
        <p:nvPicPr>
          <p:cNvPr id="5" name="Symbol zastępczy zawartości 4" descr="Obraz zawierający łóżko, wewnątrz, osoba, leżące&#10;&#10;Opis wygenerowany automatycznie">
            <a:extLst>
              <a:ext uri="{FF2B5EF4-FFF2-40B4-BE49-F238E27FC236}">
                <a16:creationId xmlns:a16="http://schemas.microsoft.com/office/drawing/2014/main" id="{045EC4A5-F068-979D-D366-11EF62CE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6" y="2389835"/>
            <a:ext cx="3535025" cy="236314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3B05A0E-0EB7-DE2C-7F3D-C5ACC08F06F5}"/>
              </a:ext>
            </a:extLst>
          </p:cNvPr>
          <p:cNvSpPr txBox="1"/>
          <p:nvPr/>
        </p:nvSpPr>
        <p:spPr>
          <a:xfrm>
            <a:off x="1348206" y="217398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https://apteline.pl</a:t>
            </a:r>
          </a:p>
        </p:txBody>
      </p:sp>
      <p:pic>
        <p:nvPicPr>
          <p:cNvPr id="9" name="Obraz 8" descr="Obraz zawierający odzież, kobieta, ściana, osoba&#10;&#10;Opis wygenerowany automatycznie">
            <a:extLst>
              <a:ext uri="{FF2B5EF4-FFF2-40B4-BE49-F238E27FC236}">
                <a16:creationId xmlns:a16="http://schemas.microsoft.com/office/drawing/2014/main" id="{F790971A-1B9E-9FB6-AC31-0B1A01B1E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81" y="2389835"/>
            <a:ext cx="4515554" cy="236314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F6B01F-348C-27F8-5873-6E698DDEF4CC}"/>
              </a:ext>
            </a:extLst>
          </p:cNvPr>
          <p:cNvSpPr txBox="1"/>
          <p:nvPr/>
        </p:nvSpPr>
        <p:spPr>
          <a:xfrm>
            <a:off x="5171557" y="215110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https://oyneckpie.live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D8E1C3F-4B1A-ECC5-7CE0-396C59357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735" y="2389835"/>
            <a:ext cx="2997889" cy="241006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60D87D3-B538-0FC9-35B6-F6242F47E2F7}"/>
              </a:ext>
            </a:extLst>
          </p:cNvPr>
          <p:cNvSpPr txBox="1"/>
          <p:nvPr/>
        </p:nvSpPr>
        <p:spPr>
          <a:xfrm>
            <a:off x="9354376" y="2143513"/>
            <a:ext cx="60975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https://kalmed.co.uk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E74A3F-F4AD-B5CF-8ACC-41FF11A707E8}"/>
              </a:ext>
            </a:extLst>
          </p:cNvPr>
          <p:cNvSpPr txBox="1"/>
          <p:nvPr/>
        </p:nvSpPr>
        <p:spPr>
          <a:xfrm>
            <a:off x="913795" y="5225439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ainful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menstruation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4653C5D-F19D-1EF7-A421-3BE0FA8C7AD3}"/>
              </a:ext>
            </a:extLst>
          </p:cNvPr>
          <p:cNvSpPr txBox="1"/>
          <p:nvPr/>
        </p:nvSpPr>
        <p:spPr>
          <a:xfrm>
            <a:off x="4932652" y="5225439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pain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abdominal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pain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99074A-9083-FEE8-3B7F-6D51295E2BB8}"/>
              </a:ext>
            </a:extLst>
          </p:cNvPr>
          <p:cNvSpPr txBox="1"/>
          <p:nvPr/>
        </p:nvSpPr>
        <p:spPr>
          <a:xfrm>
            <a:off x="9354376" y="5225439"/>
            <a:ext cx="180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terine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prolapse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64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B6EC5-3697-CFD6-BECB-EF3F615F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Physiotherapy</a:t>
            </a:r>
            <a:endParaRPr lang="pl-PL" sz="6600" b="1" dirty="0"/>
          </a:p>
        </p:txBody>
      </p:sp>
      <p:pic>
        <p:nvPicPr>
          <p:cNvPr id="5" name="Symbol zastępczy zawartości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FA9981D9-3132-97E9-F5D9-C81C46CBA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38504"/>
            <a:ext cx="4364141" cy="2910848"/>
          </a:xfrm>
        </p:spPr>
      </p:pic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9BCCAC8E-1326-1EF6-67E0-6F736485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r="9285"/>
          <a:stretch/>
        </p:blipFill>
        <p:spPr>
          <a:xfrm>
            <a:off x="7003948" y="1549159"/>
            <a:ext cx="4155665" cy="300019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15F57E4-7F5D-73AF-7A10-8657F016E8A0}"/>
              </a:ext>
            </a:extLst>
          </p:cNvPr>
          <p:cNvSpPr txBox="1"/>
          <p:nvPr/>
        </p:nvSpPr>
        <p:spPr>
          <a:xfrm>
            <a:off x="5011841" y="3595914"/>
            <a:ext cx="5370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https://www.fizjomama.pl/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A5A5EF-CFEA-FFF9-07C8-947D1A641F9F}"/>
              </a:ext>
            </a:extLst>
          </p:cNvPr>
          <p:cNvSpPr txBox="1"/>
          <p:nvPr/>
        </p:nvSpPr>
        <p:spPr>
          <a:xfrm>
            <a:off x="2544634" y="4974824"/>
            <a:ext cx="68747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The most </a:t>
            </a:r>
            <a:r>
              <a:rPr lang="pl-PL" sz="2000" dirty="0" err="1"/>
              <a:t>important</a:t>
            </a:r>
            <a:r>
              <a:rPr lang="pl-PL" sz="2000" dirty="0"/>
              <a:t> part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Physioterapy</a:t>
            </a:r>
            <a:r>
              <a:rPr lang="pl-PL" sz="2000" dirty="0"/>
              <a:t>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focuses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PFM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/>
              <a:t>during</a:t>
            </a:r>
            <a:r>
              <a:rPr lang="pl-PL" sz="2000" dirty="0"/>
              <a:t> </a:t>
            </a:r>
            <a:r>
              <a:rPr lang="pl-PL" sz="2000" dirty="0" err="1"/>
              <a:t>which</a:t>
            </a:r>
            <a:r>
              <a:rPr lang="pl-PL" sz="2000" dirty="0"/>
              <a:t> we </a:t>
            </a:r>
            <a:r>
              <a:rPr lang="pl-PL" sz="2000" dirty="0" err="1"/>
              <a:t>use</a:t>
            </a:r>
            <a:r>
              <a:rPr lang="pl-PL" sz="2000" dirty="0"/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electrostimulation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vaginal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cones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44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A23D97B-0EBB-A906-4DFB-FD09E6DA7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6298"/>
            <a:ext cx="4187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800" b="1" cap="none" dirty="0">
                <a:effectLst/>
                <a:latin typeface="Arial Unicode MS"/>
              </a:rPr>
              <a:t>H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ow to do the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exercise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400172-D011-229C-3985-F5D64B0E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32" y="1420323"/>
            <a:ext cx="10353762" cy="3695136"/>
          </a:xfrm>
        </p:spPr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PFME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Performing 15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repetitions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2 to 4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contraction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with 3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8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6" name="Obraz 5" descr="Obraz zawierający tekst, clipart, ramka na zdjęcie&#10;&#10;Opis wygenerowany automatycznie">
            <a:extLst>
              <a:ext uri="{FF2B5EF4-FFF2-40B4-BE49-F238E27FC236}">
                <a16:creationId xmlns:a16="http://schemas.microsoft.com/office/drawing/2014/main" id="{3B294609-7B95-E620-7591-CE50FD8E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4" y="2997526"/>
            <a:ext cx="2747963" cy="274796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E6D7ADF-536B-0EC6-8B43-CBDD550DF754}"/>
              </a:ext>
            </a:extLst>
          </p:cNvPr>
          <p:cNvSpPr txBox="1"/>
          <p:nvPr/>
        </p:nvSpPr>
        <p:spPr>
          <a:xfrm>
            <a:off x="1200539" y="2698119"/>
            <a:ext cx="215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https://indiannewslink.co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739F902-EA82-DEF9-C27A-A4ABBB90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58" y="2992475"/>
            <a:ext cx="2038291" cy="288607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1A9682-93F3-D0EA-0080-16896D3E28FD}"/>
              </a:ext>
            </a:extLst>
          </p:cNvPr>
          <p:cNvSpPr txBox="1"/>
          <p:nvPr/>
        </p:nvSpPr>
        <p:spPr>
          <a:xfrm>
            <a:off x="4460362" y="2698119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https://www.supercoloring.com</a:t>
            </a:r>
          </a:p>
        </p:txBody>
      </p:sp>
      <p:pic>
        <p:nvPicPr>
          <p:cNvPr id="14" name="Obraz 13" descr="Obraz zawierający tekst, galeria, pomieszczenie, ramka na zdjęcie&#10;&#10;Opis wygenerowany automatycznie">
            <a:extLst>
              <a:ext uri="{FF2B5EF4-FFF2-40B4-BE49-F238E27FC236}">
                <a16:creationId xmlns:a16="http://schemas.microsoft.com/office/drawing/2014/main" id="{F506306C-F504-CE27-A5EB-AA9DE63A5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91" y="2992476"/>
            <a:ext cx="2038290" cy="288607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ECCD527-C62D-8336-6BCE-6C48FF937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05" y="2839320"/>
            <a:ext cx="2175990" cy="3077158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F4A45D-7617-9773-6BBA-6FA72C37131E}"/>
              </a:ext>
            </a:extLst>
          </p:cNvPr>
          <p:cNvSpPr txBox="1"/>
          <p:nvPr/>
        </p:nvSpPr>
        <p:spPr>
          <a:xfrm>
            <a:off x="7224177" y="2585404"/>
            <a:ext cx="20382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https://www.supercoloring.com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56B3AD1-FB5A-118B-1377-30FF171AF61E}"/>
              </a:ext>
            </a:extLst>
          </p:cNvPr>
          <p:cNvSpPr txBox="1"/>
          <p:nvPr/>
        </p:nvSpPr>
        <p:spPr>
          <a:xfrm>
            <a:off x="9932005" y="2462293"/>
            <a:ext cx="2223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https://www.supercoloring.com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4BC04A3-41F4-197F-3ABE-6E474313E68B}"/>
              </a:ext>
            </a:extLst>
          </p:cNvPr>
          <p:cNvSpPr txBox="1"/>
          <p:nvPr/>
        </p:nvSpPr>
        <p:spPr>
          <a:xfrm>
            <a:off x="1352938" y="5907036"/>
            <a:ext cx="12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repetitions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D605B62-AA08-1846-DDF0-83CC95D865B8}"/>
              </a:ext>
            </a:extLst>
          </p:cNvPr>
          <p:cNvSpPr txBox="1"/>
          <p:nvPr/>
        </p:nvSpPr>
        <p:spPr>
          <a:xfrm>
            <a:off x="4880239" y="5907036"/>
            <a:ext cx="94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seconds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37D9E3A-8AD4-B557-9BFA-5209E70EADD8}"/>
              </a:ext>
            </a:extLst>
          </p:cNvPr>
          <p:cNvSpPr txBox="1"/>
          <p:nvPr/>
        </p:nvSpPr>
        <p:spPr>
          <a:xfrm>
            <a:off x="7764403" y="5925760"/>
            <a:ext cx="16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sets</a:t>
            </a:r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60EC088-82D1-34EA-593B-C32211A360FE}"/>
              </a:ext>
            </a:extLst>
          </p:cNvPr>
          <p:cNvSpPr txBox="1"/>
          <p:nvPr/>
        </p:nvSpPr>
        <p:spPr>
          <a:xfrm>
            <a:off x="10791379" y="5883602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weeks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16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2661A-C873-60D9-A5DF-99C4A661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</a:t>
            </a:r>
            <a:endParaRPr lang="pl-PL" sz="6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19FB4A-695A-7735-533C-64F5B754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95" y="2116740"/>
            <a:ext cx="11002347" cy="1738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urinary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physiotherapy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individualized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PFME with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stimulation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17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F010F-F4EA-0D25-98E9-054843DF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33" y="419878"/>
            <a:ext cx="9001462" cy="636134"/>
          </a:xfrm>
        </p:spPr>
        <p:txBody>
          <a:bodyPr>
            <a:normAutofit/>
          </a:bodyPr>
          <a:lstStyle/>
          <a:p>
            <a:r>
              <a:rPr lang="pl-PL" sz="2800" dirty="0" err="1"/>
              <a:t>vocabulary</a:t>
            </a: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66BC3A-DCD3-C441-D35C-2072628FF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1530220"/>
            <a:ext cx="9001462" cy="4907902"/>
          </a:xfrm>
        </p:spPr>
        <p:txBody>
          <a:bodyPr>
            <a:normAutofit/>
          </a:bodyPr>
          <a:lstStyle/>
          <a:p>
            <a:pPr algn="l"/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Urinary </a:t>
            </a:r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nietrzymanie moczu </a:t>
            </a:r>
          </a:p>
          <a:p>
            <a:pPr algn="l"/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PFME – ćwiczenia mięśni dna miednicy </a:t>
            </a: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Abdominal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brzuszny</a:t>
            </a: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- częstotliwość </a:t>
            </a: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Contraction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skurcz </a:t>
            </a: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Involuntary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mimowolna utrata ( moczu)</a:t>
            </a: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Urine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mocz </a:t>
            </a:r>
          </a:p>
          <a:p>
            <a:pPr algn="l"/>
            <a:r>
              <a:rPr lang="en-US" sz="1800" dirty="0">
                <a:latin typeface="+mj-lt"/>
              </a:rPr>
              <a:t>Urge</a:t>
            </a:r>
            <a:r>
              <a:rPr lang="pl-PL" sz="1800" dirty="0">
                <a:latin typeface="+mj-lt"/>
              </a:rPr>
              <a:t> – naglące </a:t>
            </a:r>
            <a:endParaRPr lang="pl-PL" sz="1800" dirty="0">
              <a:effectLst/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wysiłkowe</a:t>
            </a:r>
          </a:p>
          <a:p>
            <a:pPr algn="l"/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pelvic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floor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- mięsnie dla miednicy </a:t>
            </a:r>
          </a:p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54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231C0-7A7C-A908-7F5E-5C908384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BIBLIOGRAPHY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0B1AE9-ED8A-C9B3-5E8B-AAA75F6B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Ghaderi, </a:t>
            </a:r>
            <a:r>
              <a:rPr lang="en-US" dirty="0" err="1"/>
              <a:t>Fariba</a:t>
            </a:r>
            <a:r>
              <a:rPr lang="en-US" dirty="0"/>
              <a:t>, and Ali E. </a:t>
            </a:r>
            <a:r>
              <a:rPr lang="en-US" dirty="0" err="1"/>
              <a:t>Oskouei</a:t>
            </a:r>
            <a:r>
              <a:rPr lang="en-US" dirty="0"/>
              <a:t>. "Physiotherapy for women with stress urinary incontinence: a review article." </a:t>
            </a:r>
            <a:r>
              <a:rPr lang="en-US" i="1" dirty="0"/>
              <a:t>Journal of physical therapy science</a:t>
            </a:r>
            <a:r>
              <a:rPr lang="en-US" dirty="0"/>
              <a:t> 26.9 (2014): 1493-1499.</a:t>
            </a:r>
            <a:endParaRPr lang="pl-PL" dirty="0"/>
          </a:p>
          <a:p>
            <a:r>
              <a:rPr lang="en-US" dirty="0"/>
              <a:t>Mazur-Bialy, Agnieszka Irena, et al. "Urinary incontinence in women: modern methods of physiotherapy as a support for surgical treatment or independent therapy." </a:t>
            </a:r>
            <a:r>
              <a:rPr lang="en-US" i="1" dirty="0"/>
              <a:t>Journal of clinical medicine</a:t>
            </a:r>
            <a:r>
              <a:rPr lang="en-US" dirty="0"/>
              <a:t> 9.4 (2020): 1211.</a:t>
            </a:r>
            <a:endParaRPr lang="pl-PL" dirty="0"/>
          </a:p>
          <a:p>
            <a:r>
              <a:rPr lang="pl-PL" dirty="0" err="1"/>
              <a:t>Dumoulin</a:t>
            </a:r>
            <a:r>
              <a:rPr lang="pl-PL" dirty="0"/>
              <a:t>, </a:t>
            </a:r>
            <a:r>
              <a:rPr lang="pl-PL" dirty="0" err="1"/>
              <a:t>Chantale</a:t>
            </a:r>
            <a:r>
              <a:rPr lang="pl-PL" dirty="0"/>
              <a:t>, et al. "</a:t>
            </a:r>
            <a:r>
              <a:rPr lang="pl-PL" dirty="0" err="1"/>
              <a:t>Physiotherapy</a:t>
            </a:r>
            <a:r>
              <a:rPr lang="pl-PL" dirty="0"/>
              <a:t> for </a:t>
            </a:r>
            <a:r>
              <a:rPr lang="pl-PL" dirty="0" err="1"/>
              <a:t>persistent</a:t>
            </a:r>
            <a:r>
              <a:rPr lang="pl-PL" dirty="0"/>
              <a:t> </a:t>
            </a:r>
            <a:r>
              <a:rPr lang="pl-PL" dirty="0" err="1"/>
              <a:t>postnatal</a:t>
            </a:r>
            <a:r>
              <a:rPr lang="pl-PL" dirty="0"/>
              <a:t> </a:t>
            </a:r>
            <a:r>
              <a:rPr lang="pl-PL" dirty="0" err="1"/>
              <a:t>stress</a:t>
            </a:r>
            <a:r>
              <a:rPr lang="pl-PL" dirty="0"/>
              <a:t> </a:t>
            </a:r>
            <a:r>
              <a:rPr lang="pl-PL" dirty="0" err="1"/>
              <a:t>urinary</a:t>
            </a:r>
            <a:r>
              <a:rPr lang="pl-PL" dirty="0"/>
              <a:t> </a:t>
            </a:r>
            <a:r>
              <a:rPr lang="pl-PL" dirty="0" err="1"/>
              <a:t>incontinence</a:t>
            </a:r>
            <a:r>
              <a:rPr lang="pl-PL" dirty="0"/>
              <a:t>: a </a:t>
            </a:r>
            <a:r>
              <a:rPr lang="pl-PL" dirty="0" err="1"/>
              <a:t>randomized</a:t>
            </a:r>
            <a:r>
              <a:rPr lang="pl-PL" dirty="0"/>
              <a:t> </a:t>
            </a:r>
            <a:r>
              <a:rPr lang="pl-PL" dirty="0" err="1"/>
              <a:t>controlled</a:t>
            </a:r>
            <a:r>
              <a:rPr lang="pl-PL" dirty="0"/>
              <a:t> </a:t>
            </a:r>
            <a:r>
              <a:rPr lang="pl-PL" dirty="0" err="1"/>
              <a:t>trial</a:t>
            </a:r>
            <a:r>
              <a:rPr lang="pl-PL" dirty="0"/>
              <a:t>." </a:t>
            </a:r>
            <a:r>
              <a:rPr lang="pl-PL" i="1" dirty="0" err="1"/>
              <a:t>Obstetrics</a:t>
            </a:r>
            <a:r>
              <a:rPr lang="pl-PL" i="1" dirty="0"/>
              <a:t> &amp; </a:t>
            </a:r>
            <a:r>
              <a:rPr lang="pl-PL" i="1" dirty="0" err="1"/>
              <a:t>Gynecology</a:t>
            </a:r>
            <a:r>
              <a:rPr lang="pl-PL" dirty="0"/>
              <a:t> 104.3 (2004): 504-510.</a:t>
            </a:r>
          </a:p>
          <a:p>
            <a:r>
              <a:rPr lang="en-US" dirty="0" err="1"/>
              <a:t>Bø</a:t>
            </a:r>
            <a:r>
              <a:rPr lang="en-US" dirty="0"/>
              <a:t>, Kari. "Physiotherapy management of urinary incontinence in females." (2020).</a:t>
            </a:r>
            <a:endParaRPr lang="pl-PL" dirty="0"/>
          </a:p>
          <a:p>
            <a:r>
              <a:rPr lang="en-US" dirty="0"/>
              <a:t>Petros, Peter E. Papa, and Ulf I. </a:t>
            </a:r>
            <a:r>
              <a:rPr lang="en-US" dirty="0" err="1"/>
              <a:t>Ulmsten</a:t>
            </a:r>
            <a:r>
              <a:rPr lang="en-US" dirty="0"/>
              <a:t>. "An integral theory and its method for the diagnosis and management of female urinary incontinence." (1993).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540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F2748-FB65-929F-4FB5-F5D4A52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Urinary </a:t>
            </a:r>
            <a:r>
              <a:rPr lang="pl-PL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8E361-14DB-0CE7-97CE-C191B472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Urinary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(UI)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200" dirty="0"/>
          </a:p>
        </p:txBody>
      </p:sp>
      <p:pic>
        <p:nvPicPr>
          <p:cNvPr id="5" name="Obraz 4" descr="Obraz zawierający osoba, ściana, odzież, wewnątrz&#10;&#10;Opis wygenerowany automatycznie">
            <a:extLst>
              <a:ext uri="{FF2B5EF4-FFF2-40B4-BE49-F238E27FC236}">
                <a16:creationId xmlns:a16="http://schemas.microsoft.com/office/drawing/2014/main" id="{614AAC6B-1398-87F6-15E5-2B65E6826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r="162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45BC8F3-4328-190F-61BC-90401D6C83E4}"/>
              </a:ext>
            </a:extLst>
          </p:cNvPr>
          <p:cNvSpPr txBox="1"/>
          <p:nvPr/>
        </p:nvSpPr>
        <p:spPr>
          <a:xfrm>
            <a:off x="7732356" y="6384085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https://ncez.pzh.gov.pl</a:t>
            </a:r>
          </a:p>
        </p:txBody>
      </p:sp>
    </p:spTree>
    <p:extLst>
      <p:ext uri="{BB962C8B-B14F-4D97-AF65-F5344CB8AC3E}">
        <p14:creationId xmlns:p14="http://schemas.microsoft.com/office/powerpoint/2010/main" val="149497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E45E2-55BA-FCDE-251A-47A65BB3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279" y="4862339"/>
            <a:ext cx="3685032" cy="1558586"/>
          </a:xfrm>
        </p:spPr>
        <p:txBody>
          <a:bodyPr anchor="t">
            <a:normAutofit/>
          </a:bodyPr>
          <a:lstStyle/>
          <a:p>
            <a:r>
              <a:rPr lang="pl-PL" sz="3400" dirty="0" err="1"/>
              <a:t>Diagnosis</a:t>
            </a:r>
            <a:r>
              <a:rPr lang="pl-PL" sz="34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06A45-9265-A862-D4EA-EF5A5875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017" y="4140889"/>
            <a:ext cx="7329162" cy="2474538"/>
          </a:xfrm>
        </p:spPr>
        <p:txBody>
          <a:bodyPr>
            <a:normAutofit/>
          </a:bodyPr>
          <a:lstStyle/>
          <a:p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1. 3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step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patient's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cough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  <a:endParaRPr lang="pl-PL" sz="1800" b="1" dirty="0"/>
          </a:p>
        </p:txBody>
      </p:sp>
      <p:pic>
        <p:nvPicPr>
          <p:cNvPr id="8" name="Obraz 7" descr="Obraz zawierający osoba, peruka&#10;&#10;Opis wygenerowany automatycznie">
            <a:extLst>
              <a:ext uri="{FF2B5EF4-FFF2-40B4-BE49-F238E27FC236}">
                <a16:creationId xmlns:a16="http://schemas.microsoft.com/office/drawing/2014/main" id="{DA4EC429-EA16-1432-33F8-D774AC769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21514" b="-2"/>
          <a:stretch/>
        </p:blipFill>
        <p:spPr>
          <a:xfrm>
            <a:off x="8280793" y="1799"/>
            <a:ext cx="3281942" cy="3465320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1087B25D-EA36-53EC-32EB-0F7F0F00F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24093" b="-1"/>
          <a:stretch/>
        </p:blipFill>
        <p:spPr>
          <a:xfrm>
            <a:off x="4389054" y="5354"/>
            <a:ext cx="3281941" cy="34617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766D2F7-3F16-09E1-8E21-E0BBCB813796}"/>
              </a:ext>
            </a:extLst>
          </p:cNvPr>
          <p:cNvSpPr txBox="1"/>
          <p:nvPr/>
        </p:nvSpPr>
        <p:spPr>
          <a:xfrm>
            <a:off x="1308170" y="3490775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diary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5DD687A-E29F-04C2-66C0-41CC346495D0}"/>
              </a:ext>
            </a:extLst>
          </p:cNvPr>
          <p:cNvSpPr txBox="1"/>
          <p:nvPr/>
        </p:nvSpPr>
        <p:spPr>
          <a:xfrm>
            <a:off x="5104717" y="3490775"/>
            <a:ext cx="21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hysical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B99AA66-8B02-68D9-83AF-50BC2055BB27}"/>
              </a:ext>
            </a:extLst>
          </p:cNvPr>
          <p:cNvSpPr txBox="1"/>
          <p:nvPr/>
        </p:nvSpPr>
        <p:spPr>
          <a:xfrm>
            <a:off x="9255275" y="3497072"/>
            <a:ext cx="19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cough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 </a:t>
            </a:r>
            <a:endParaRPr lang="pl-PL" dirty="0"/>
          </a:p>
        </p:txBody>
      </p:sp>
      <p:pic>
        <p:nvPicPr>
          <p:cNvPr id="9" name="Obraz 8" descr="Obraz zawierający stół&#10;&#10;Opis wygenerowany automatycznie">
            <a:extLst>
              <a:ext uri="{FF2B5EF4-FFF2-40B4-BE49-F238E27FC236}">
                <a16:creationId xmlns:a16="http://schemas.microsoft.com/office/drawing/2014/main" id="{636978DF-BCAB-7314-AFFC-309DE36E31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3671"/>
          <a:stretch/>
        </p:blipFill>
        <p:spPr>
          <a:xfrm>
            <a:off x="405633" y="-36665"/>
            <a:ext cx="3373623" cy="35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AA9722-AF47-558F-2240-472AE566F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84" y="330353"/>
            <a:ext cx="5660938" cy="924079"/>
          </a:xfrm>
        </p:spPr>
        <p:txBody>
          <a:bodyPr/>
          <a:lstStyle/>
          <a:p>
            <a:r>
              <a:rPr lang="pl-PL" dirty="0" err="1"/>
              <a:t>Voidng</a:t>
            </a:r>
            <a:r>
              <a:rPr lang="pl-PL" dirty="0"/>
              <a:t> </a:t>
            </a:r>
            <a:r>
              <a:rPr lang="pl-PL" dirty="0" err="1"/>
              <a:t>diary</a:t>
            </a: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329252-B33B-630F-306D-FD6FEE61F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30" y="2601118"/>
            <a:ext cx="5061170" cy="2197023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step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w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patient's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voiding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diary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assessment tool that allows patients to record how much liquid they drink, how often they urinate and when they experience urine leakage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 descr="Obraz zawierający stół&#10;&#10;Opis wygenerowany automatycznie">
            <a:extLst>
              <a:ext uri="{FF2B5EF4-FFF2-40B4-BE49-F238E27FC236}">
                <a16:creationId xmlns:a16="http://schemas.microsoft.com/office/drawing/2014/main" id="{EF8DFDE6-B740-F337-6E80-4F75EF91C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3671"/>
          <a:stretch/>
        </p:blipFill>
        <p:spPr>
          <a:xfrm>
            <a:off x="6558114" y="886149"/>
            <a:ext cx="5170740" cy="54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C3A71-7D1B-A04C-8436-22E6F174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825" y="403639"/>
            <a:ext cx="3553550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/>
              <a:t>The main types of UI </a:t>
            </a:r>
            <a:br>
              <a:rPr lang="en-US" sz="2900" dirty="0"/>
            </a:br>
            <a:r>
              <a:rPr lang="en-US" sz="2900" dirty="0"/>
              <a:t>stress UI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A4A615-F150-D315-94E1-9F163833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8222" r="70182" b="10806"/>
          <a:stretch/>
        </p:blipFill>
        <p:spPr>
          <a:xfrm>
            <a:off x="2147140" y="652462"/>
            <a:ext cx="2438379" cy="555307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35AA0C0-6B52-E374-4D86-7982510EF2F6}"/>
              </a:ext>
            </a:extLst>
          </p:cNvPr>
          <p:cNvSpPr txBox="1"/>
          <p:nvPr/>
        </p:nvSpPr>
        <p:spPr>
          <a:xfrm>
            <a:off x="7187381" y="2096064"/>
            <a:ext cx="408017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4569-24AB-E951-7637-CCD0CBE96B2A}"/>
              </a:ext>
            </a:extLst>
          </p:cNvPr>
          <p:cNvSpPr txBox="1"/>
          <p:nvPr/>
        </p:nvSpPr>
        <p:spPr>
          <a:xfrm>
            <a:off x="5820697" y="2189306"/>
            <a:ext cx="4565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urinary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coughing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sneezing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jumping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20DBB2-0011-2586-9799-69BF32E8E1BD}"/>
              </a:ext>
            </a:extLst>
          </p:cNvPr>
          <p:cNvSpPr txBox="1"/>
          <p:nvPr/>
        </p:nvSpPr>
        <p:spPr>
          <a:xfrm>
            <a:off x="1955053" y="6205537"/>
            <a:ext cx="3176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https://www.chistvincent.com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54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56781-A8C1-997A-42CD-8218EDEA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455" y="487160"/>
            <a:ext cx="311311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dirty="0"/>
              <a:t>U</a:t>
            </a:r>
            <a:r>
              <a:rPr lang="en-US" dirty="0" err="1"/>
              <a:t>rge</a:t>
            </a:r>
            <a:r>
              <a:rPr lang="en-US" dirty="0"/>
              <a:t> UI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C472CF-F35B-4F4E-76C4-6CF8A0FF26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1103" b="-1"/>
          <a:stretch/>
        </p:blipFill>
        <p:spPr>
          <a:xfrm>
            <a:off x="796433" y="487160"/>
            <a:ext cx="6095980" cy="553509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DD102A2-797B-E240-39B3-F0A045F0D994}"/>
              </a:ext>
            </a:extLst>
          </p:cNvPr>
          <p:cNvSpPr txBox="1"/>
          <p:nvPr/>
        </p:nvSpPr>
        <p:spPr>
          <a:xfrm>
            <a:off x="7511845" y="1935921"/>
            <a:ext cx="3755711" cy="385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algn="ctr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en-US" dirty="0"/>
              <a:t>he main symptom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sensation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urinate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progressively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ultimately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leakage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F50706-5358-67A8-2345-10764E0452CC}"/>
              </a:ext>
            </a:extLst>
          </p:cNvPr>
          <p:cNvSpPr txBox="1"/>
          <p:nvPr/>
        </p:nvSpPr>
        <p:spPr>
          <a:xfrm>
            <a:off x="1897625" y="6022257"/>
            <a:ext cx="320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https://www.coreexercisesolutions.com</a:t>
            </a:r>
            <a:endParaRPr lang="pl-PL" sz="1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37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D2D94-F340-0D05-BD45-AA5438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89" y="1066800"/>
            <a:ext cx="3113112" cy="1326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pl-PL" dirty="0"/>
              <a:t>M</a:t>
            </a:r>
            <a:r>
              <a:rPr lang="en-US" dirty="0" err="1"/>
              <a:t>ixed</a:t>
            </a:r>
            <a:r>
              <a:rPr lang="en-US" dirty="0"/>
              <a:t>  UI</a:t>
            </a:r>
            <a:br>
              <a:rPr lang="pl-PL" dirty="0"/>
            </a:br>
            <a:br>
              <a:rPr lang="pl-PL" dirty="0"/>
            </a:b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5BA565-7C68-30D8-D1DB-E51BECE2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8222" r="68011" b="10806"/>
          <a:stretch/>
        </p:blipFill>
        <p:spPr>
          <a:xfrm>
            <a:off x="5210483" y="1272760"/>
            <a:ext cx="1819254" cy="41431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BCE063-45F1-2554-ADAF-A114310084F6}"/>
              </a:ext>
            </a:extLst>
          </p:cNvPr>
          <p:cNvSpPr txBox="1"/>
          <p:nvPr/>
        </p:nvSpPr>
        <p:spPr>
          <a:xfrm>
            <a:off x="8154444" y="2096064"/>
            <a:ext cx="311311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298017-2DA9-7890-EFB8-33DE80BCD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1103" b="-1"/>
          <a:stretch/>
        </p:blipFill>
        <p:spPr>
          <a:xfrm>
            <a:off x="44940" y="1722120"/>
            <a:ext cx="3457555" cy="3139430"/>
          </a:xfrm>
          <a:prstGeom prst="rect">
            <a:avLst/>
          </a:prstGeom>
        </p:spPr>
      </p:pic>
      <p:sp>
        <p:nvSpPr>
          <p:cNvPr id="9" name="Krzyż 8">
            <a:extLst>
              <a:ext uri="{FF2B5EF4-FFF2-40B4-BE49-F238E27FC236}">
                <a16:creationId xmlns:a16="http://schemas.microsoft.com/office/drawing/2014/main" id="{3FC7E2E6-FED4-83E8-5CDB-BE64DFD52B25}"/>
              </a:ext>
            </a:extLst>
          </p:cNvPr>
          <p:cNvSpPr/>
          <p:nvPr/>
        </p:nvSpPr>
        <p:spPr>
          <a:xfrm>
            <a:off x="3993556" y="2957402"/>
            <a:ext cx="725866" cy="66886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4BB056-BBAF-2C5D-30BF-BD19888BC0F7}"/>
              </a:ext>
            </a:extLst>
          </p:cNvPr>
          <p:cNvSpPr txBox="1"/>
          <p:nvPr/>
        </p:nvSpPr>
        <p:spPr>
          <a:xfrm>
            <a:off x="7891730" y="2218737"/>
            <a:ext cx="384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</a:t>
            </a:r>
            <a:r>
              <a:rPr lang="en-US" dirty="0"/>
              <a:t>his type is characterized by involuntary leakage associated with urgency as well as exercise, sneezing and coughing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E1C48-C693-A193-6695-CBCF5ED1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b="1" dirty="0"/>
          </a:p>
        </p:txBody>
      </p:sp>
      <p:pic>
        <p:nvPicPr>
          <p:cNvPr id="5" name="Symbol zastępczy zawartości 4" descr="Obraz zawierający akcesorium&#10;&#10;Opis wygenerowany automatycznie">
            <a:extLst>
              <a:ext uri="{FF2B5EF4-FFF2-40B4-BE49-F238E27FC236}">
                <a16:creationId xmlns:a16="http://schemas.microsoft.com/office/drawing/2014/main" id="{C359E868-80E6-265B-6A1B-B29D497D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0" y="1875027"/>
            <a:ext cx="3637579" cy="3324225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72E20E8-EE6B-2280-4459-E8514FB72CC4}"/>
              </a:ext>
            </a:extLst>
          </p:cNvPr>
          <p:cNvSpPr txBox="1"/>
          <p:nvPr/>
        </p:nvSpPr>
        <p:spPr>
          <a:xfrm>
            <a:off x="741104" y="1603276"/>
            <a:ext cx="46964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https://www.poradnikzdrowie.pl</a:t>
            </a:r>
          </a:p>
        </p:txBody>
      </p:sp>
      <p:pic>
        <p:nvPicPr>
          <p:cNvPr id="9" name="Obraz 8" descr="Obraz zawierający osoba, dziewczynka&#10;&#10;Opis wygenerowany automatycznie">
            <a:extLst>
              <a:ext uri="{FF2B5EF4-FFF2-40B4-BE49-F238E27FC236}">
                <a16:creationId xmlns:a16="http://schemas.microsoft.com/office/drawing/2014/main" id="{B86835A1-DF3A-CA4B-7CD3-5655520BA1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21452"/>
          <a:stretch/>
        </p:blipFill>
        <p:spPr>
          <a:xfrm>
            <a:off x="3962400" y="1875027"/>
            <a:ext cx="3743325" cy="33242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A86527D-77F0-8D8B-C537-316B3700CB24}"/>
              </a:ext>
            </a:extLst>
          </p:cNvPr>
          <p:cNvSpPr txBox="1"/>
          <p:nvPr/>
        </p:nvSpPr>
        <p:spPr>
          <a:xfrm>
            <a:off x="4817706" y="16032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https://www.edziecko.pl</a:t>
            </a:r>
          </a:p>
        </p:txBody>
      </p:sp>
      <p:pic>
        <p:nvPicPr>
          <p:cNvPr id="13" name="Obraz 12" descr="Obraz zawierający osoba, dziewczynka, pozujący&#10;&#10;Opis wygenerowany automatycznie">
            <a:extLst>
              <a:ext uri="{FF2B5EF4-FFF2-40B4-BE49-F238E27FC236}">
                <a16:creationId xmlns:a16="http://schemas.microsoft.com/office/drawing/2014/main" id="{0D495E5F-438C-5604-489D-6EAE60872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06" y="1903501"/>
            <a:ext cx="4161454" cy="329575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F955A6D-D0FD-3B22-E4DA-30C1BE3251A7}"/>
              </a:ext>
            </a:extLst>
          </p:cNvPr>
          <p:cNvSpPr txBox="1"/>
          <p:nvPr/>
        </p:nvSpPr>
        <p:spPr>
          <a:xfrm>
            <a:off x="8892754" y="1603274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https://instytut-mikroekologii.pl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09C072-E21F-B8AD-5098-588CB2F259E5}"/>
              </a:ext>
            </a:extLst>
          </p:cNvPr>
          <p:cNvSpPr txBox="1"/>
          <p:nvPr/>
        </p:nvSpPr>
        <p:spPr>
          <a:xfrm>
            <a:off x="46940" y="5401802"/>
            <a:ext cx="387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enetic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appearance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FC48B5-97A6-B3B8-B92C-843F8B7CD3E6}"/>
              </a:ext>
            </a:extLst>
          </p:cNvPr>
          <p:cNvSpPr txBox="1"/>
          <p:nvPr/>
        </p:nvSpPr>
        <p:spPr>
          <a:xfrm>
            <a:off x="4603667" y="5401801"/>
            <a:ext cx="297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damge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0408CC-816F-EBBC-510C-121FF4DF9623}"/>
              </a:ext>
            </a:extLst>
          </p:cNvPr>
          <p:cNvSpPr txBox="1"/>
          <p:nvPr/>
        </p:nvSpPr>
        <p:spPr>
          <a:xfrm>
            <a:off x="8504935" y="5401801"/>
            <a:ext cx="343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verweight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overloads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urianry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32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9E0C-5214-2249-9D6D-97F1FA58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40" y="111676"/>
            <a:ext cx="10353761" cy="1326321"/>
          </a:xfrm>
        </p:spPr>
        <p:txBody>
          <a:bodyPr>
            <a:normAutofit/>
          </a:bodyPr>
          <a:lstStyle/>
          <a:p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66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0762F2-4C34-6A9B-D638-C7DFCDA6F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9" y="1653849"/>
            <a:ext cx="6469391" cy="3857016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0D6E50-02BF-A7D8-F04D-41FB8CA12F89}"/>
              </a:ext>
            </a:extLst>
          </p:cNvPr>
          <p:cNvSpPr txBox="1"/>
          <p:nvPr/>
        </p:nvSpPr>
        <p:spPr>
          <a:xfrm>
            <a:off x="2271201" y="555201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https://aktywnaklinika.pl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51C5EDD3-AE95-E7B2-7B6D-7E393EE1D293}"/>
                  </a:ext>
                </a:extLst>
              </p14:cNvPr>
              <p14:cNvContentPartPr/>
              <p14:nvPr/>
            </p14:nvContentPartPr>
            <p14:xfrm>
              <a:off x="3433800" y="2895640"/>
              <a:ext cx="360" cy="36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51C5EDD3-AE95-E7B2-7B6D-7E393EE1D2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00" y="28326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10793A19-622C-1A11-A288-7A8303E95CD9}"/>
                  </a:ext>
                </a:extLst>
              </p14:cNvPr>
              <p14:cNvContentPartPr/>
              <p14:nvPr/>
            </p14:nvContentPartPr>
            <p14:xfrm>
              <a:off x="3586440" y="5008120"/>
              <a:ext cx="1036800" cy="6336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10793A19-622C-1A11-A288-7A8303E95C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3440" y="4945120"/>
                <a:ext cx="116244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a 18">
            <a:extLst>
              <a:ext uri="{FF2B5EF4-FFF2-40B4-BE49-F238E27FC236}">
                <a16:creationId xmlns:a16="http://schemas.microsoft.com/office/drawing/2014/main" id="{63F86140-E410-5996-7D7D-69FC010AA947}"/>
              </a:ext>
            </a:extLst>
          </p:cNvPr>
          <p:cNvGrpSpPr/>
          <p:nvPr/>
        </p:nvGrpSpPr>
        <p:grpSpPr>
          <a:xfrm>
            <a:off x="4148760" y="4960600"/>
            <a:ext cx="511560" cy="129960"/>
            <a:chOff x="4148760" y="4960600"/>
            <a:chExt cx="51156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85FBE866-3C7E-CA03-80B4-2859D5902AC1}"/>
                    </a:ext>
                  </a:extLst>
                </p14:cNvPr>
                <p14:cNvContentPartPr/>
                <p14:nvPr/>
              </p14:nvContentPartPr>
              <p14:xfrm>
                <a:off x="4548360" y="5069680"/>
                <a:ext cx="54360" cy="20880"/>
              </p14:xfrm>
            </p:contentPart>
          </mc:Choice>
          <mc:Fallback xmlns=""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85FBE866-3C7E-CA03-80B4-2859D5902A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85720" y="5006680"/>
                  <a:ext cx="180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1E02830C-8428-37D1-FEDC-78322A3F361A}"/>
                    </a:ext>
                  </a:extLst>
                </p14:cNvPr>
                <p14:cNvContentPartPr/>
                <p14:nvPr/>
              </p14:nvContentPartPr>
              <p14:xfrm>
                <a:off x="4148760" y="4960600"/>
                <a:ext cx="511560" cy="99720"/>
              </p14:xfrm>
            </p:contentPart>
          </mc:Choice>
          <mc:Fallback xmlns=""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1E02830C-8428-37D1-FEDC-78322A3F36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85760" y="4897600"/>
                  <a:ext cx="63720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56E16BF7-B21C-F046-1A34-BD038EB9ED0A}"/>
                  </a:ext>
                </a:extLst>
              </p14:cNvPr>
              <p14:cNvContentPartPr/>
              <p14:nvPr/>
            </p14:nvContentPartPr>
            <p14:xfrm>
              <a:off x="4094400" y="5374240"/>
              <a:ext cx="894960" cy="5292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56E16BF7-B21C-F046-1A34-BD038EB9ED0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1400" y="5311600"/>
                <a:ext cx="1020600" cy="178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B2BB06C4-E8FE-E7C2-BD3F-608DC8648734}"/>
              </a:ext>
            </a:extLst>
          </p:cNvPr>
          <p:cNvSpPr txBox="1"/>
          <p:nvPr/>
        </p:nvSpPr>
        <p:spPr>
          <a:xfrm>
            <a:off x="7783473" y="2505670"/>
            <a:ext cx="33269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ligaments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bladder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reproductive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organs</a:t>
            </a:r>
            <a:endParaRPr lang="pl-PL" sz="2400" dirty="0"/>
          </a:p>
          <a:p>
            <a:endParaRPr lang="pl-PL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CF1B5C50-ABBE-7C18-DD89-4CBC5A87C684}"/>
                  </a:ext>
                </a:extLst>
              </p14:cNvPr>
              <p14:cNvContentPartPr/>
              <p14:nvPr/>
            </p14:nvContentPartPr>
            <p14:xfrm>
              <a:off x="1317081" y="2475948"/>
              <a:ext cx="468720" cy="5256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CF1B5C50-ABBE-7C18-DD89-4CBC5A87C6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54441" y="2413308"/>
                <a:ext cx="5943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AB426D20-DD91-8B02-6D8B-D157D9D36EF1}"/>
                  </a:ext>
                </a:extLst>
              </p14:cNvPr>
              <p14:cNvContentPartPr/>
              <p14:nvPr/>
            </p14:nvContentPartPr>
            <p14:xfrm>
              <a:off x="511041" y="2909388"/>
              <a:ext cx="895680" cy="3636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AB426D20-DD91-8B02-6D8B-D157D9D36EF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8041" y="2846748"/>
                <a:ext cx="10213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a 26">
            <a:extLst>
              <a:ext uri="{FF2B5EF4-FFF2-40B4-BE49-F238E27FC236}">
                <a16:creationId xmlns:a16="http://schemas.microsoft.com/office/drawing/2014/main" id="{FE25BA1E-9F69-C3FB-2D64-0F2D78B66C2F}"/>
              </a:ext>
            </a:extLst>
          </p:cNvPr>
          <p:cNvGrpSpPr/>
          <p:nvPr/>
        </p:nvGrpSpPr>
        <p:grpSpPr>
          <a:xfrm>
            <a:off x="1306281" y="2474868"/>
            <a:ext cx="580680" cy="92520"/>
            <a:chOff x="1306281" y="2474868"/>
            <a:chExt cx="58068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FD22F3EA-E89F-C780-ADFE-CC5AFA28C977}"/>
                    </a:ext>
                  </a:extLst>
                </p14:cNvPr>
                <p14:cNvContentPartPr/>
                <p14:nvPr/>
              </p14:nvContentPartPr>
              <p14:xfrm>
                <a:off x="1336881" y="2507268"/>
                <a:ext cx="385200" cy="29880"/>
              </p14:xfrm>
            </p:contentPart>
          </mc:Choice>
          <mc:Fallback xmlns=""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FD22F3EA-E89F-C780-ADFE-CC5AFA28C9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73881" y="2444268"/>
                  <a:ext cx="510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F941CC80-A918-608E-174F-5AF0C39DABAA}"/>
                    </a:ext>
                  </a:extLst>
                </p14:cNvPr>
                <p14:cNvContentPartPr/>
                <p14:nvPr/>
              </p14:nvContentPartPr>
              <p14:xfrm>
                <a:off x="1306281" y="2474868"/>
                <a:ext cx="580680" cy="92520"/>
              </p14:xfrm>
            </p:contentPart>
          </mc:Choice>
          <mc:Fallback xmlns=""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F941CC80-A918-608E-174F-5AF0C39DAB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3281" y="2412228"/>
                  <a:ext cx="70632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DF81579C-749E-453B-2DBA-18C4C2CC43E8}"/>
                  </a:ext>
                </a:extLst>
              </p14:cNvPr>
              <p14:cNvContentPartPr/>
              <p14:nvPr/>
            </p14:nvContentPartPr>
            <p14:xfrm>
              <a:off x="432561" y="2870508"/>
              <a:ext cx="950400" cy="8028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DF81579C-749E-453B-2DBA-18C4C2CC43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561" y="2807508"/>
                <a:ext cx="1076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1E15E264-CE9D-C7FA-2DD5-063379BA72CD}"/>
                  </a:ext>
                </a:extLst>
              </p14:cNvPr>
              <p14:cNvContentPartPr/>
              <p14:nvPr/>
            </p14:nvContentPartPr>
            <p14:xfrm>
              <a:off x="5319201" y="2988948"/>
              <a:ext cx="482760" cy="36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1E15E264-CE9D-C7FA-2DD5-063379BA72C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56201" y="2925948"/>
                <a:ext cx="6084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id="{B37C7F42-BE9D-B692-9133-114A62323901}"/>
              </a:ext>
            </a:extLst>
          </p:cNvPr>
          <p:cNvGrpSpPr/>
          <p:nvPr/>
        </p:nvGrpSpPr>
        <p:grpSpPr>
          <a:xfrm>
            <a:off x="5702241" y="3244548"/>
            <a:ext cx="649440" cy="360"/>
            <a:chOff x="5702241" y="3244548"/>
            <a:chExt cx="6494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C04F3197-2BFB-9841-57DC-2E5B6B4FC6C6}"/>
                    </a:ext>
                  </a:extLst>
                </p14:cNvPr>
                <p14:cNvContentPartPr/>
                <p14:nvPr/>
              </p14:nvContentPartPr>
              <p14:xfrm>
                <a:off x="5702241" y="3244548"/>
                <a:ext cx="630000" cy="360"/>
              </p14:xfrm>
            </p:contentPart>
          </mc:Choice>
          <mc:Fallback xmlns=""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C04F3197-2BFB-9841-57DC-2E5B6B4FC6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39601" y="3181548"/>
                  <a:ext cx="75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5D26B49C-060D-0878-1825-AB897C0BC92D}"/>
                    </a:ext>
                  </a:extLst>
                </p14:cNvPr>
                <p14:cNvContentPartPr/>
                <p14:nvPr/>
              </p14:nvContentPartPr>
              <p14:xfrm>
                <a:off x="6351321" y="3244548"/>
                <a:ext cx="360" cy="360"/>
              </p14:xfrm>
            </p:contentPart>
          </mc:Choice>
          <mc:Fallback xmlns=""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5D26B49C-060D-0878-1825-AB897C0BC9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8321" y="318154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6C4CB52C-E363-114C-F898-9E235C8D8C56}"/>
                  </a:ext>
                </a:extLst>
              </p14:cNvPr>
              <p14:cNvContentPartPr/>
              <p14:nvPr/>
            </p14:nvContentPartPr>
            <p14:xfrm>
              <a:off x="5820321" y="3608148"/>
              <a:ext cx="748080" cy="2088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6C4CB52C-E363-114C-F898-9E235C8D8C5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7681" y="3545148"/>
                <a:ext cx="873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D0A8D91C-D1D8-6028-4109-0D2FD8342D04}"/>
                  </a:ext>
                </a:extLst>
              </p14:cNvPr>
              <p14:cNvContentPartPr/>
              <p14:nvPr/>
            </p14:nvContentPartPr>
            <p14:xfrm>
              <a:off x="1749801" y="4836468"/>
              <a:ext cx="807120" cy="3060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D0A8D91C-D1D8-6028-4109-0D2FD8342D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87161" y="4773828"/>
                <a:ext cx="932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DEB647AE-33C5-77F9-BAB6-E95C22E8138F}"/>
                  </a:ext>
                </a:extLst>
              </p14:cNvPr>
              <p14:cNvContentPartPr/>
              <p14:nvPr/>
            </p14:nvContentPartPr>
            <p14:xfrm>
              <a:off x="2093961" y="5171628"/>
              <a:ext cx="817200" cy="36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DEB647AE-33C5-77F9-BAB6-E95C22E8138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1321" y="5108988"/>
                <a:ext cx="942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EC9C6DCF-347D-73DB-1B85-617133AC73C6}"/>
                  </a:ext>
                </a:extLst>
              </p14:cNvPr>
              <p14:cNvContentPartPr/>
              <p14:nvPr/>
            </p14:nvContentPartPr>
            <p14:xfrm>
              <a:off x="4679841" y="5122308"/>
              <a:ext cx="1063080" cy="2088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EC9C6DCF-347D-73DB-1B85-617133AC73C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17201" y="5059668"/>
                <a:ext cx="118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37BFEAFA-BE00-F9B7-36EE-BC72459C5B87}"/>
                  </a:ext>
                </a:extLst>
              </p14:cNvPr>
              <p14:cNvContentPartPr/>
              <p14:nvPr/>
            </p14:nvContentPartPr>
            <p14:xfrm>
              <a:off x="5034081" y="4767708"/>
              <a:ext cx="1747080" cy="5040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37BFEAFA-BE00-F9B7-36EE-BC72459C5B8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71081" y="4704708"/>
                <a:ext cx="187272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91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7426</TotalTime>
  <Words>714</Words>
  <Application>Microsoft Office PowerPoint</Application>
  <PresentationFormat>Panoramiczny</PresentationFormat>
  <Paragraphs>95</Paragraphs>
  <Slides>15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Łupek</vt:lpstr>
      <vt:lpstr>Urinary Incontinence</vt:lpstr>
      <vt:lpstr>Urinary incontinence </vt:lpstr>
      <vt:lpstr>Diagnosis </vt:lpstr>
      <vt:lpstr>Voidng diary </vt:lpstr>
      <vt:lpstr>The main types of UI  stress UI </vt:lpstr>
      <vt:lpstr>Urge UI</vt:lpstr>
      <vt:lpstr> Mixed  UI  </vt:lpstr>
      <vt:lpstr>The main risk factors </vt:lpstr>
      <vt:lpstr>The pelvic floor </vt:lpstr>
      <vt:lpstr>Problems that may accompany urinary incontinence </vt:lpstr>
      <vt:lpstr>Physiotherapy</vt:lpstr>
      <vt:lpstr>How to do the exercise </vt:lpstr>
      <vt:lpstr>Observations</vt:lpstr>
      <vt:lpstr>vocabulary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Zając</dc:creator>
  <cp:lastModifiedBy>Magdalena Zając</cp:lastModifiedBy>
  <cp:revision>7</cp:revision>
  <dcterms:created xsi:type="dcterms:W3CDTF">2022-12-14T18:19:58Z</dcterms:created>
  <dcterms:modified xsi:type="dcterms:W3CDTF">2023-01-19T10:17:07Z</dcterms:modified>
</cp:coreProperties>
</file>