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7280B-932A-4E22-BE51-0C63371096DD}" v="172" dt="2023-01-08T21:27:54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38A0F6-97D6-A4DD-3632-25D3218C7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1147A1-60B0-3C16-9E17-B78C390F7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E60C76-D0AC-B050-94DF-362C4B7D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6158B1-F0D5-856B-15B2-8D66986E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FE6E50-C8DE-2EEE-709E-0EEA10C3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279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ADD7A-7EA7-6D76-FB30-BBF3E90D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02CF85-8CC0-E82B-3131-EA2381F5D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73F77D-CB37-D2AE-87FB-1A670AA4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69E759-0487-E73B-5C0F-AA69F44D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0C210C-08DA-1AB6-86CB-8199E48E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439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B0797E6-DB27-1703-673A-1F9953241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6ACFB9-9111-BC24-62C6-A3A6D98A0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478110-4324-FF04-BD2C-05FFE572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05DFAA-C237-DE99-42DB-EC56A4AF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3296D0-A00B-B254-DA81-4998AF56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676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F141A4-2816-1637-9389-2042EEF3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8E8601-7773-FAA9-C816-720FB0CE0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DF3E77-8B72-268F-1181-4BD069AB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3A2A6A-ABBC-AA23-52C7-B13AC08B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A10A11-709E-8A05-186A-CFAC405C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07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CC86C6-EE65-D127-6FAC-19B56642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67D198-6E35-41C5-EC0C-7F6C9D240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101FE7-2827-41C2-2B64-F68DB785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720E95-4E41-7AD9-7522-C3657AEA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17CDB0-3606-4E85-B70D-419461D5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73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E9222-5E50-AEBC-78D6-73DA3B0D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41AF31-60CE-152D-AB5A-CDBBA196E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83820C-9806-10B8-6183-9FE05A76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AAC4BD-E8C8-994A-615C-B0095D78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DDEAF7-8422-BFB0-DB39-6E58551A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DF6A9F-D517-251B-A610-40306C5A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12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342F4-449D-39D1-3477-86C7A2E9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F8A006-BEA2-85C2-EEDB-51FDF8BA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4BE481-4001-6A52-5073-37AC52507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FC87328-728C-5936-BDCB-C636D7298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84AF56-E7A0-DDE3-54EC-49908D966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00FF5E8-786F-F5A9-F95D-4AD178D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EF291A4-9A67-5D3C-01E9-91666F4E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EE64903-16A1-BEF7-50F5-CC4C0CEB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86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9CB29-6252-4BA4-4AA4-9DDC872B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DF237A1-04BD-3AB7-79F4-14D48925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F0B61B-9C22-079C-DA33-0BA040FE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438DB4C-12AC-AD07-144E-4364E782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836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A6D0F82-94F7-5F0C-04DB-BB2B8BCD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79730BF-52D5-93C1-AF2F-66B219C3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D2F63F-B156-F15B-4B0F-535FB53F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7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AAAB6E-81E1-002B-C35A-8FE0D841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FDB4E4-51E0-5C8D-303B-7E91CD72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2127B1-9FDF-5C86-B223-677F08C74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64824B9-F716-4AA9-25E5-8FB23DB94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DC1A15-E429-B418-C958-0511B4F6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A279214-CE37-02AA-9E34-65505DC8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04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1CC7FC-B4CD-47DC-F6E2-BF643E3B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C07FFE2-9B6A-D324-CDB3-04590137B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2EA407C-43EB-A254-3907-B17936E4D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D4DDEF3-C9B0-9579-4690-7C6F9DB5F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B4AB6CB-F480-8ADD-5AB3-84627B83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4BB4B5-F0F0-04AC-284F-F38255E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32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4803D87-E06D-657B-0407-0F4E18D4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94CD79-A322-4777-D17F-7919AC572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B76FB5-2416-109D-E46F-0F034539A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1/4/2023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D892F4-7719-3E60-4035-D3DF758C5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F2225B-1B0D-DA61-6CE0-B098DF58B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b.bioninja.com.au/higher-level/topic-11-animal-physiology/112-movement/joints.html" TargetMode="External"/><Relationship Id="rId13" Type="http://schemas.openxmlformats.org/officeDocument/2006/relationships/hyperlink" Target="https://medical-dictionary.thefreedictionary.com/gliding+joint" TargetMode="External"/><Relationship Id="rId3" Type="http://schemas.openxmlformats.org/officeDocument/2006/relationships/hyperlink" Target="https://www.diki.pl/slownik-angielskiego?q=hyaline" TargetMode="External"/><Relationship Id="rId7" Type="http://schemas.openxmlformats.org/officeDocument/2006/relationships/hyperlink" Target="https://teachmeanatomy.info/the-basics/joints-basic/synovial-joint/" TargetMode="External"/><Relationship Id="rId12" Type="http://schemas.openxmlformats.org/officeDocument/2006/relationships/hyperlink" Target="https://radiopaedia.org/articles/hinge-joint" TargetMode="External"/><Relationship Id="rId2" Type="http://schemas.openxmlformats.org/officeDocument/2006/relationships/hyperlink" Target="https://open.oregonstate.education/aandp/chapter/9-4-synovial-joints/" TargetMode="External"/><Relationship Id="rId16" Type="http://schemas.openxmlformats.org/officeDocument/2006/relationships/hyperlink" Target="https://www.teachpe.com/anatomy-physiology/types-of-joint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Synovial_joint" TargetMode="External"/><Relationship Id="rId11" Type="http://schemas.openxmlformats.org/officeDocument/2006/relationships/hyperlink" Target="https://radiopaedia.org/articles/saddle-joint" TargetMode="External"/><Relationship Id="rId5" Type="http://schemas.openxmlformats.org/officeDocument/2006/relationships/hyperlink" Target="https://www.britannica.com/science/ball-and-socket-joint" TargetMode="External"/><Relationship Id="rId15" Type="http://schemas.openxmlformats.org/officeDocument/2006/relationships/hyperlink" Target="https://opentextbc.ca/biology/chapter/19-3-joints-and-skeletal-movement/" TargetMode="External"/><Relationship Id="rId10" Type="http://schemas.openxmlformats.org/officeDocument/2006/relationships/hyperlink" Target="https://www.twinkl.pl/illustration/ball-and-socket-joint" TargetMode="External"/><Relationship Id="rId4" Type="http://schemas.openxmlformats.org/officeDocument/2006/relationships/hyperlink" Target="https://www.teachpe.com/anatomy-physiology/structure-of-a-synovial-joint" TargetMode="External"/><Relationship Id="rId9" Type="http://schemas.openxmlformats.org/officeDocument/2006/relationships/hyperlink" Target="https://radiopaedia.org/articles/pivot-joint?lang=us" TargetMode="External"/><Relationship Id="rId14" Type="http://schemas.openxmlformats.org/officeDocument/2006/relationships/hyperlink" Target="https://radiopaedia.org/articles/condyloid-joint?lang=u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c 1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538BA9-EA95-31AD-F786-C3B89DBEC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  <a:latin typeface="Verdana Pro Black" panose="020B0604020202020204" pitchFamily="34" charset="0"/>
              </a:rPr>
              <a:t>The joints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81C64E-0611-D173-B814-557E9430F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rgbClr val="FFFFFF"/>
                </a:solidFill>
              </a:rPr>
              <a:t>Karolina Spieczny</a:t>
            </a:r>
          </a:p>
          <a:p>
            <a:pPr algn="l"/>
            <a:r>
              <a:rPr lang="pl-PL" dirty="0">
                <a:solidFill>
                  <a:schemeClr val="bg1"/>
                </a:solidFill>
              </a:rPr>
              <a:t>III R Fizjoterapia JMGR stacjonarne</a:t>
            </a:r>
          </a:p>
          <a:p>
            <a:pPr algn="l"/>
            <a:r>
              <a:rPr lang="pl-PL" dirty="0">
                <a:solidFill>
                  <a:srgbClr val="FFFFFF"/>
                </a:solidFill>
              </a:rPr>
              <a:t>2022/2023 semestr zimowy</a:t>
            </a:r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114DB28-8377-F82C-609D-BC018642C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5371427" y="271279"/>
            <a:ext cx="3404356" cy="294247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</p:spPr>
      </p:pic>
      <p:sp>
        <p:nvSpPr>
          <p:cNvPr id="34" name="Rectangle 1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The radiologic figure of a skeleton">
            <a:extLst>
              <a:ext uri="{FF2B5EF4-FFF2-40B4-BE49-F238E27FC236}">
                <a16:creationId xmlns:a16="http://schemas.microsoft.com/office/drawing/2014/main" id="{8FBE4D45-8841-3FC4-FBD8-3CBE27F60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r="-1" b="-1"/>
          <a:stretch/>
        </p:blipFill>
        <p:spPr>
          <a:xfrm>
            <a:off x="7063992" y="2391507"/>
            <a:ext cx="4679088" cy="4310743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72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5" name="Rectangle 821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0DD101-158F-77B8-FEA6-0E533458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pl-PL" sz="5000" dirty="0" err="1">
                <a:latin typeface="Verdana Pro Black" panose="020B0A04030504040204" pitchFamily="34" charset="0"/>
              </a:rPr>
              <a:t>Plane</a:t>
            </a:r>
            <a:r>
              <a:rPr lang="pl-PL" sz="5000" dirty="0">
                <a:latin typeface="Verdana Pro Black" panose="020B0A04030504040204" pitchFamily="34" charset="0"/>
              </a:rPr>
              <a:t> joint</a:t>
            </a:r>
          </a:p>
        </p:txBody>
      </p:sp>
      <p:sp>
        <p:nvSpPr>
          <p:cNvPr id="8217" name="Freeform: Shape 821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F4901A-B95A-7E15-AD66-DBBC9679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Multiaxial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sliding movements in the plane of articular surfaces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" b="0" strike="noStrike" spc="-1" dirty="0">
                <a:ea typeface="Roboto"/>
              </a:rPr>
              <a:t>carpals or tarsals</a:t>
            </a:r>
            <a:endParaRPr lang="pl-PL" b="0" strike="noStrike" spc="-1" dirty="0"/>
          </a:p>
          <a:p>
            <a:endParaRPr lang="pl-PL" dirty="0"/>
          </a:p>
        </p:txBody>
      </p:sp>
      <p:sp>
        <p:nvSpPr>
          <p:cNvPr id="8219" name="Arc 821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Gliding joint | definition of gliding joint by Medical dictionary">
            <a:extLst>
              <a:ext uri="{FF2B5EF4-FFF2-40B4-BE49-F238E27FC236}">
                <a16:creationId xmlns:a16="http://schemas.microsoft.com/office/drawing/2014/main" id="{33C8BF0B-4FE3-E718-633F-43E6BFF1E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88" y="4221804"/>
            <a:ext cx="3248411" cy="245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Tarsal Joint - an overview | ScienceDirect Topics">
            <a:extLst>
              <a:ext uri="{FF2B5EF4-FFF2-40B4-BE49-F238E27FC236}">
                <a16:creationId xmlns:a16="http://schemas.microsoft.com/office/drawing/2014/main" id="{E6E348B8-8A9F-649D-1B67-D98FFC1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6" y="881276"/>
            <a:ext cx="3762302" cy="35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3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018ECF-FF76-29ED-B272-5A74FEA4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pl-PL" b="1" i="0" dirty="0" err="1">
                <a:effectLst/>
                <a:latin typeface="Verdana Pro Black" panose="020B0A04030504040204" pitchFamily="34" charset="0"/>
              </a:rPr>
              <a:t>Condyloid</a:t>
            </a:r>
            <a:r>
              <a:rPr lang="pl-PL" b="1" i="0" dirty="0">
                <a:effectLst/>
                <a:latin typeface="Verdana Pro Black" panose="020B0A04030504040204" pitchFamily="34" charset="0"/>
              </a:rPr>
              <a:t> </a:t>
            </a:r>
            <a:r>
              <a:rPr lang="pl-PL" b="1" i="0" dirty="0" err="1">
                <a:effectLst/>
                <a:latin typeface="Verdana Pro Black" panose="020B0A04030504040204" pitchFamily="34" charset="0"/>
              </a:rPr>
              <a:t>joints</a:t>
            </a:r>
            <a:endParaRPr lang="pl-PL" dirty="0">
              <a:latin typeface="Verdana Pro Black" panose="020B0A04030504040204" pitchFamily="34" charset="0"/>
            </a:endParaRPr>
          </a:p>
        </p:txBody>
      </p:sp>
      <p:pic>
        <p:nvPicPr>
          <p:cNvPr id="5123" name="Picture 3" descr="Joints - Condyloid Diagram Diagram | Quizlet">
            <a:extLst>
              <a:ext uri="{FF2B5EF4-FFF2-40B4-BE49-F238E27FC236}">
                <a16:creationId xmlns:a16="http://schemas.microsoft.com/office/drawing/2014/main" id="{8A4515DE-05EE-4438-2520-3BDBC929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13" y="935417"/>
            <a:ext cx="4555700" cy="2537950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Freeform: Shape 5129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Condyloid joint | Radiology Reference Article | Radiopaedia.org">
            <a:extLst>
              <a:ext uri="{FF2B5EF4-FFF2-40B4-BE49-F238E27FC236}">
                <a16:creationId xmlns:a16="http://schemas.microsoft.com/office/drawing/2014/main" id="{64462C0D-A9CF-840F-EFAD-D4B0A042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1827" y="3930648"/>
            <a:ext cx="2733293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417E08-D8B9-B4EA-3E1E-918F9E3D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i="0" dirty="0" err="1">
                <a:effectLst/>
              </a:rPr>
              <a:t>biaxial</a:t>
            </a:r>
            <a:endParaRPr lang="pl-PL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forward-backward and side to side movement and do not allow rotation</a:t>
            </a:r>
            <a:endParaRPr lang="pl-PL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i="0" dirty="0" err="1">
                <a:effectLst/>
              </a:rPr>
              <a:t>radiocarpal</a:t>
            </a:r>
            <a:r>
              <a:rPr lang="pl-PL" i="0" dirty="0">
                <a:effectLst/>
              </a:rPr>
              <a:t> joint of the </a:t>
            </a:r>
            <a:r>
              <a:rPr lang="pl-PL" i="0" dirty="0" err="1">
                <a:effectLst/>
              </a:rPr>
              <a:t>wrist</a:t>
            </a:r>
            <a:endParaRPr lang="pl-PL" i="0" dirty="0">
              <a:effectLst/>
            </a:endParaRPr>
          </a:p>
          <a:p>
            <a:endParaRPr lang="pl-PL" dirty="0"/>
          </a:p>
        </p:txBody>
      </p:sp>
      <p:sp>
        <p:nvSpPr>
          <p:cNvPr id="5132" name="Arc 5131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Obraz 15" descr="48,800 Body Joints Stock Photos and Images - 123RF">
            <a:extLst>
              <a:ext uri="{FF2B5EF4-FFF2-40B4-BE49-F238E27FC236}">
                <a16:creationId xmlns:a16="http://schemas.microsoft.com/office/drawing/2014/main" id="{7222DE23-32FA-0372-27D2-A8CB556D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r="14822" b="-2"/>
          <a:stretch/>
        </p:blipFill>
        <p:spPr bwMode="auto">
          <a:xfrm>
            <a:off x="0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5A65BCD-C99A-7065-3723-CA9CFFBA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41" y="1074095"/>
            <a:ext cx="6238743" cy="1325563"/>
          </a:xfrm>
        </p:spPr>
        <p:txBody>
          <a:bodyPr>
            <a:normAutofit fontScale="90000"/>
          </a:bodyPr>
          <a:lstStyle/>
          <a:p>
            <a:r>
              <a:rPr lang="pl-PL" sz="4800" dirty="0" err="1">
                <a:latin typeface="Verdana Pro Black" panose="020B0A04030504040204" pitchFamily="34" charset="0"/>
              </a:rPr>
              <a:t>Interesting</a:t>
            </a:r>
            <a:r>
              <a:rPr lang="pl-PL" sz="4800" dirty="0">
                <a:latin typeface="Verdana Pro Black" panose="020B0A04030504040204" pitchFamily="34" charset="0"/>
              </a:rPr>
              <a:t> </a:t>
            </a:r>
            <a:r>
              <a:rPr lang="pl-PL" sz="4800" dirty="0" err="1">
                <a:latin typeface="Verdana Pro Black" panose="020B0A04030504040204" pitchFamily="34" charset="0"/>
              </a:rPr>
              <a:t>facts</a:t>
            </a:r>
            <a:r>
              <a:rPr lang="pl-PL" sz="4800" dirty="0">
                <a:latin typeface="Verdana Pro Black" panose="020B0A04030504040204" pitchFamily="34" charset="0"/>
              </a:rPr>
              <a:t> </a:t>
            </a:r>
            <a:r>
              <a:rPr lang="pl-PL" sz="4800" dirty="0" err="1">
                <a:latin typeface="Verdana Pro Black" panose="020B0A04030504040204" pitchFamily="34" charset="0"/>
              </a:rPr>
              <a:t>about</a:t>
            </a:r>
            <a:r>
              <a:rPr lang="pl-PL" sz="4800" dirty="0">
                <a:latin typeface="Verdana Pro Black" panose="020B0A04030504040204" pitchFamily="34" charset="0"/>
              </a:rPr>
              <a:t> </a:t>
            </a:r>
            <a:r>
              <a:rPr lang="pl-PL" sz="4800" dirty="0" err="1">
                <a:latin typeface="Verdana Pro Black" panose="020B0A04030504040204" pitchFamily="34" charset="0"/>
              </a:rPr>
              <a:t>joints</a:t>
            </a:r>
            <a:r>
              <a:rPr lang="pl-PL" sz="4800" dirty="0">
                <a:latin typeface="Verdana Pro Black" panose="020B0A04030504040204" pitchFamily="34" charset="0"/>
              </a:rPr>
              <a:t>: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130A92-CAF3-968F-5C42-A8404970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065" y="2914649"/>
            <a:ext cx="5721484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latin typeface="arial" panose="020B0604020202020204" pitchFamily="34" charset="0"/>
              </a:rPr>
              <a:t>The largest joint is the knee joint.</a:t>
            </a:r>
            <a:endParaRPr lang="pl-PL" sz="2600" b="0" i="0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 err="1"/>
              <a:t>There</a:t>
            </a:r>
            <a:r>
              <a:rPr lang="pl-PL" sz="2600" dirty="0"/>
              <a:t> </a:t>
            </a:r>
            <a:r>
              <a:rPr lang="pl-PL" sz="2600" dirty="0" err="1"/>
              <a:t>are</a:t>
            </a:r>
            <a:r>
              <a:rPr lang="pl-PL" sz="2600" dirty="0"/>
              <a:t> 360 </a:t>
            </a:r>
            <a:r>
              <a:rPr lang="pl-PL" sz="2600" dirty="0" err="1"/>
              <a:t>joints</a:t>
            </a:r>
            <a:r>
              <a:rPr lang="pl-PL" sz="2600" dirty="0"/>
              <a:t> in the </a:t>
            </a:r>
            <a:r>
              <a:rPr lang="pl-PL" sz="2600" dirty="0" err="1"/>
              <a:t>adult</a:t>
            </a:r>
            <a:r>
              <a:rPr lang="pl-PL" sz="2600" dirty="0"/>
              <a:t> </a:t>
            </a:r>
            <a:r>
              <a:rPr lang="pl-PL" sz="2600" dirty="0" err="1"/>
              <a:t>human</a:t>
            </a:r>
            <a:r>
              <a:rPr lang="pl-PL" sz="2600" dirty="0"/>
              <a:t>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/>
              <a:t> The most </a:t>
            </a:r>
            <a:r>
              <a:rPr lang="pl-PL" sz="2600" dirty="0" err="1"/>
              <a:t>prone</a:t>
            </a:r>
            <a:r>
              <a:rPr lang="pl-PL" sz="2600" dirty="0"/>
              <a:t> to </a:t>
            </a:r>
            <a:r>
              <a:rPr lang="pl-PL" sz="2600" dirty="0" err="1"/>
              <a:t>injury</a:t>
            </a:r>
            <a:r>
              <a:rPr lang="pl-PL" sz="2600" dirty="0"/>
              <a:t> </a:t>
            </a:r>
            <a:r>
              <a:rPr lang="pl-PL" sz="2600" dirty="0" err="1"/>
              <a:t>is</a:t>
            </a:r>
            <a:r>
              <a:rPr lang="pl-PL" sz="2600" dirty="0"/>
              <a:t> the </a:t>
            </a:r>
            <a:r>
              <a:rPr lang="pl-PL" sz="2600" dirty="0" err="1"/>
              <a:t>knee</a:t>
            </a:r>
            <a:r>
              <a:rPr lang="pl-PL" sz="2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/>
              <a:t>The most mobile </a:t>
            </a:r>
            <a:r>
              <a:rPr lang="pl-PL" sz="2600" dirty="0" err="1"/>
              <a:t>joints</a:t>
            </a:r>
            <a:r>
              <a:rPr lang="pl-PL" sz="2600" dirty="0"/>
              <a:t> </a:t>
            </a:r>
            <a:r>
              <a:rPr lang="pl-PL" sz="2600" dirty="0" err="1"/>
              <a:t>are</a:t>
            </a:r>
            <a:r>
              <a:rPr lang="pl-PL" sz="2600" dirty="0"/>
              <a:t> the hip and </a:t>
            </a:r>
            <a:r>
              <a:rPr lang="pl-PL" sz="2600" dirty="0" err="1"/>
              <a:t>shoulder</a:t>
            </a:r>
            <a:r>
              <a:rPr lang="pl-PL" sz="2600" dirty="0"/>
              <a:t> </a:t>
            </a:r>
            <a:r>
              <a:rPr lang="pl-PL" sz="2600" dirty="0" err="1"/>
              <a:t>joints</a:t>
            </a:r>
            <a:r>
              <a:rPr lang="pl-PL" sz="2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600" dirty="0"/>
              <a:t>Not </a:t>
            </a:r>
            <a:r>
              <a:rPr lang="pl-PL" sz="2600" dirty="0" err="1"/>
              <a:t>all</a:t>
            </a:r>
            <a:r>
              <a:rPr lang="pl-PL" sz="2600" dirty="0"/>
              <a:t> </a:t>
            </a:r>
            <a:r>
              <a:rPr lang="pl-PL" sz="2600" dirty="0" err="1"/>
              <a:t>human</a:t>
            </a:r>
            <a:r>
              <a:rPr lang="pl-PL" sz="2600" dirty="0"/>
              <a:t> </a:t>
            </a:r>
            <a:r>
              <a:rPr lang="pl-PL" sz="2600" dirty="0" err="1"/>
              <a:t>joints</a:t>
            </a:r>
            <a:r>
              <a:rPr lang="pl-PL" sz="2600" dirty="0"/>
              <a:t> </a:t>
            </a:r>
            <a:r>
              <a:rPr lang="pl-PL" sz="2600" dirty="0" err="1"/>
              <a:t>are</a:t>
            </a:r>
            <a:r>
              <a:rPr lang="pl-PL" sz="2600" dirty="0"/>
              <a:t> </a:t>
            </a:r>
            <a:r>
              <a:rPr lang="pl-PL" sz="2600" dirty="0" err="1"/>
              <a:t>movable</a:t>
            </a:r>
            <a:r>
              <a:rPr lang="pl-PL" sz="2600" dirty="0"/>
              <a:t>. </a:t>
            </a:r>
            <a:r>
              <a:rPr lang="pl-PL" sz="2600" dirty="0" err="1"/>
              <a:t>An</a:t>
            </a:r>
            <a:r>
              <a:rPr lang="pl-PL" sz="2600" dirty="0"/>
              <a:t> </a:t>
            </a:r>
            <a:r>
              <a:rPr lang="pl-PL" sz="2600" dirty="0" err="1"/>
              <a:t>example</a:t>
            </a:r>
            <a:r>
              <a:rPr lang="pl-PL" sz="2600" dirty="0"/>
              <a:t> </a:t>
            </a:r>
            <a:r>
              <a:rPr lang="pl-PL" sz="2600" dirty="0" err="1"/>
              <a:t>is</a:t>
            </a:r>
            <a:r>
              <a:rPr lang="pl-PL" sz="2600" dirty="0"/>
              <a:t> the </a:t>
            </a:r>
            <a:r>
              <a:rPr lang="pl-PL" sz="2600" dirty="0" err="1"/>
              <a:t>skull</a:t>
            </a:r>
            <a:r>
              <a:rPr lang="pl-PL" sz="2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31418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F17165-4503-2E5C-1AA2-0585624F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32" y="1247078"/>
            <a:ext cx="3516355" cy="4363844"/>
          </a:xfrm>
        </p:spPr>
        <p:txBody>
          <a:bodyPr anchor="t">
            <a:normAutofit/>
          </a:bodyPr>
          <a:lstStyle/>
          <a:p>
            <a:r>
              <a:rPr lang="pl-PL" sz="4000" b="1" dirty="0">
                <a:solidFill>
                  <a:srgbClr val="FFFFFF"/>
                </a:solidFill>
                <a:latin typeface="Verdana Pro Black" panose="020B0A04030504040204" pitchFamily="34" charset="0"/>
              </a:rPr>
              <a:t>Dictionary: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2D7D22-D6B1-F677-07CE-2692707B0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pl-PL" sz="2000" dirty="0"/>
              <a:t>Joint </a:t>
            </a:r>
            <a:r>
              <a:rPr lang="pl-PL" sz="2000" dirty="0" err="1"/>
              <a:t>capsule</a:t>
            </a:r>
            <a:r>
              <a:rPr lang="pl-PL" sz="2000" dirty="0"/>
              <a:t>- torebka stawowa</a:t>
            </a:r>
          </a:p>
          <a:p>
            <a:r>
              <a:rPr lang="pl-PL" sz="2000" dirty="0" err="1"/>
              <a:t>Ligaments</a:t>
            </a:r>
            <a:r>
              <a:rPr lang="pl-PL" sz="2000" dirty="0"/>
              <a:t>- więzadła</a:t>
            </a:r>
          </a:p>
          <a:p>
            <a:r>
              <a:rPr lang="pl-PL" sz="2000" dirty="0" err="1"/>
              <a:t>Synovial</a:t>
            </a:r>
            <a:r>
              <a:rPr lang="pl-PL" sz="2000" dirty="0"/>
              <a:t> fluid- maź stawowa</a:t>
            </a:r>
          </a:p>
          <a:p>
            <a:r>
              <a:rPr lang="pl-PL" sz="2000" dirty="0" err="1"/>
              <a:t>Synovial</a:t>
            </a:r>
            <a:r>
              <a:rPr lang="pl-PL" sz="2000" dirty="0"/>
              <a:t> </a:t>
            </a:r>
            <a:r>
              <a:rPr lang="pl-PL" sz="2000" dirty="0" err="1"/>
              <a:t>membrane</a:t>
            </a:r>
            <a:r>
              <a:rPr lang="pl-PL" sz="2000" dirty="0"/>
              <a:t>- błona maziowa</a:t>
            </a:r>
          </a:p>
          <a:p>
            <a:r>
              <a:rPr lang="pl-PL" sz="2000" dirty="0" err="1"/>
              <a:t>Pivot</a:t>
            </a:r>
            <a:r>
              <a:rPr lang="pl-PL" sz="2000" dirty="0"/>
              <a:t> joint- staw obrotowy</a:t>
            </a:r>
          </a:p>
          <a:p>
            <a:r>
              <a:rPr lang="pl-PL" sz="2000" i="0" dirty="0"/>
              <a:t>B</a:t>
            </a:r>
            <a:r>
              <a:rPr lang="pl-PL" sz="2000" i="0" dirty="0">
                <a:effectLst/>
              </a:rPr>
              <a:t>all-and-</a:t>
            </a:r>
            <a:r>
              <a:rPr lang="pl-PL" sz="2000" i="0" dirty="0" err="1">
                <a:effectLst/>
              </a:rPr>
              <a:t>socket</a:t>
            </a:r>
            <a:r>
              <a:rPr lang="pl-PL" sz="2000" i="0" dirty="0">
                <a:effectLst/>
              </a:rPr>
              <a:t> joint- stawo kulisto- panewkowy</a:t>
            </a:r>
          </a:p>
          <a:p>
            <a:r>
              <a:rPr lang="pl-PL" sz="2000" i="0" dirty="0" err="1">
                <a:effectLst/>
              </a:rPr>
              <a:t>Saddle</a:t>
            </a:r>
            <a:r>
              <a:rPr lang="pl-PL" sz="2000" i="0" dirty="0">
                <a:effectLst/>
              </a:rPr>
              <a:t> </a:t>
            </a:r>
            <a:r>
              <a:rPr lang="pl-PL" sz="2000" i="0" dirty="0" err="1">
                <a:effectLst/>
              </a:rPr>
              <a:t>joints</a:t>
            </a:r>
            <a:r>
              <a:rPr lang="pl-PL" sz="2000" i="0" dirty="0">
                <a:effectLst/>
              </a:rPr>
              <a:t>- staw siodełkowy</a:t>
            </a:r>
          </a:p>
          <a:p>
            <a:r>
              <a:rPr lang="pl-PL" sz="2000" dirty="0" err="1"/>
              <a:t>Hinge</a:t>
            </a:r>
            <a:r>
              <a:rPr lang="pl-PL" sz="2000" dirty="0"/>
              <a:t> </a:t>
            </a:r>
            <a:r>
              <a:rPr lang="pl-PL" sz="2000" dirty="0" err="1"/>
              <a:t>joints</a:t>
            </a:r>
            <a:r>
              <a:rPr lang="pl-PL" sz="2000" dirty="0"/>
              <a:t>- staw zawiasowy</a:t>
            </a:r>
          </a:p>
          <a:p>
            <a:endParaRPr lang="pl-PL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371AF62-EED3-1220-EF59-270D006E7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pl-PL" sz="2000" dirty="0" err="1"/>
              <a:t>Plane</a:t>
            </a:r>
            <a:r>
              <a:rPr lang="pl-PL" sz="2000" dirty="0"/>
              <a:t> joint- staw płaski</a:t>
            </a:r>
          </a:p>
          <a:p>
            <a:r>
              <a:rPr lang="pl-PL" sz="2000" i="0" dirty="0" err="1">
                <a:effectLst/>
              </a:rPr>
              <a:t>Condyloid</a:t>
            </a:r>
            <a:r>
              <a:rPr lang="pl-PL" sz="2000" i="0" dirty="0">
                <a:effectLst/>
              </a:rPr>
              <a:t> </a:t>
            </a:r>
            <a:r>
              <a:rPr lang="pl-PL" sz="2000" i="0" dirty="0" err="1">
                <a:effectLst/>
              </a:rPr>
              <a:t>joints</a:t>
            </a:r>
            <a:r>
              <a:rPr lang="pl-PL" sz="2000" i="0" dirty="0">
                <a:effectLst/>
              </a:rPr>
              <a:t>- staw kłykciowy</a:t>
            </a:r>
          </a:p>
          <a:p>
            <a:r>
              <a:rPr lang="pl-PL" sz="2000" dirty="0" err="1">
                <a:effectLst/>
                <a:ea typeface="Calibri" panose="020F0502020204030204" pitchFamily="34" charset="0"/>
              </a:rPr>
              <a:t>Fibrous</a:t>
            </a:r>
            <a:r>
              <a:rPr lang="pl-PL" sz="2000" dirty="0">
                <a:effectLst/>
                <a:ea typeface="Calibri" panose="020F0502020204030204" pitchFamily="34" charset="0"/>
              </a:rPr>
              <a:t>- włóknisty</a:t>
            </a:r>
          </a:p>
          <a:p>
            <a:r>
              <a:rPr lang="pl-PL" sz="2000" dirty="0" err="1">
                <a:effectLst/>
                <a:ea typeface="Calibri" panose="020F0502020204030204" pitchFamily="34" charset="0"/>
              </a:rPr>
              <a:t>Cartilaginous</a:t>
            </a:r>
            <a:r>
              <a:rPr lang="pl-PL" sz="2000" dirty="0">
                <a:effectLst/>
                <a:ea typeface="Calibri" panose="020F0502020204030204" pitchFamily="34" charset="0"/>
              </a:rPr>
              <a:t>- chrzęstny</a:t>
            </a:r>
            <a:endParaRPr lang="pl-PL" sz="2000" dirty="0">
              <a:ea typeface="Calibri" panose="020F0502020204030204" pitchFamily="34" charset="0"/>
            </a:endParaRPr>
          </a:p>
          <a:p>
            <a:r>
              <a:rPr lang="pl-PL" sz="2000" dirty="0" err="1">
                <a:effectLst/>
                <a:ea typeface="Calibri" panose="020F0502020204030204" pitchFamily="34" charset="0"/>
              </a:rPr>
              <a:t>Synovial</a:t>
            </a:r>
            <a:r>
              <a:rPr lang="pl-PL" sz="2000" dirty="0">
                <a:ea typeface="Calibri" panose="020F0502020204030204" pitchFamily="34" charset="0"/>
              </a:rPr>
              <a:t>- maziowy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8518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6285D5-2D93-7777-A9ED-67C826E31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 </a:t>
            </a:r>
            <a:r>
              <a:rPr lang="pl-PL" dirty="0" err="1"/>
              <a:t>Text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16A43C-B8DC-6818-DA01-3CA258B2A8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,,Monitoring Methods of Human Body Joints: State-of-the-Art and Research Challenges” Abu </a:t>
            </a:r>
            <a:r>
              <a:rPr lang="en-US" dirty="0" err="1"/>
              <a:t>Ilius</a:t>
            </a:r>
            <a:r>
              <a:rPr lang="en-US" dirty="0"/>
              <a:t> Faisal 1, </a:t>
            </a:r>
            <a:r>
              <a:rPr lang="en-US" dirty="0" err="1"/>
              <a:t>Sumit</a:t>
            </a:r>
            <a:r>
              <a:rPr lang="en-US" dirty="0"/>
              <a:t> Majumder, Tapas Mondal, David Cowan, </a:t>
            </a:r>
            <a:r>
              <a:rPr lang="en-US" dirty="0" err="1"/>
              <a:t>Sasan</a:t>
            </a:r>
            <a:r>
              <a:rPr lang="en-US" dirty="0"/>
              <a:t> </a:t>
            </a:r>
            <a:r>
              <a:rPr lang="en-US" dirty="0" err="1"/>
              <a:t>Naseh</a:t>
            </a:r>
            <a:r>
              <a:rPr lang="en-US" dirty="0"/>
              <a:t> and </a:t>
            </a:r>
            <a:r>
              <a:rPr lang="en-US" dirty="0" err="1"/>
              <a:t>M.Jamal</a:t>
            </a:r>
            <a:r>
              <a:rPr lang="en-US" dirty="0"/>
              <a:t> </a:t>
            </a:r>
            <a:r>
              <a:rPr lang="en-US" dirty="0" err="1"/>
              <a:t>Deen</a:t>
            </a:r>
            <a:r>
              <a:rPr lang="en-US" dirty="0"/>
              <a:t> 2019 , 19 (11), 262 </a:t>
            </a:r>
            <a:endParaRPr lang="pl-PL" dirty="0"/>
          </a:p>
          <a:p>
            <a:r>
              <a:rPr lang="pl-PL" dirty="0">
                <a:hlinkClick r:id="rId2"/>
              </a:rPr>
              <a:t>https://open.oregonstate.education/aandp/chapter/9-4-synovial-joints/</a:t>
            </a:r>
            <a:endParaRPr lang="pl-PL" dirty="0"/>
          </a:p>
          <a:p>
            <a:r>
              <a:rPr lang="pl-PL" dirty="0">
                <a:hlinkClick r:id="rId3"/>
              </a:rPr>
              <a:t>https://www.diki.pl/slownik-angielskiego?q=hyaline</a:t>
            </a:r>
            <a:endParaRPr lang="pl-PL" dirty="0"/>
          </a:p>
          <a:p>
            <a:r>
              <a:rPr lang="pl-PL" dirty="0">
                <a:hlinkClick r:id="rId4"/>
              </a:rPr>
              <a:t>https://www.teachpe.com/anatomy-physiology/structure-of-a-synovial-joint</a:t>
            </a:r>
            <a:endParaRPr lang="pl-PL" dirty="0"/>
          </a:p>
          <a:p>
            <a:r>
              <a:rPr lang="pl-PL" dirty="0">
                <a:hlinkClick r:id="rId5"/>
              </a:rPr>
              <a:t>https://www.britannica.com/science/ball-and-socket-joint</a:t>
            </a:r>
            <a:endParaRPr lang="pl-PL" dirty="0"/>
          </a:p>
          <a:p>
            <a:r>
              <a:rPr lang="pl-PL" dirty="0">
                <a:hlinkClick r:id="rId6"/>
              </a:rPr>
              <a:t>https://en.wikipedia.org/wiki/Synovial_joint</a:t>
            </a:r>
            <a:endParaRPr lang="pl-PL" dirty="0"/>
          </a:p>
          <a:p>
            <a:r>
              <a:rPr lang="pl-PL" dirty="0">
                <a:hlinkClick r:id="rId7"/>
              </a:rPr>
              <a:t>https://teachmeanatomy.info/the-basics/joints-basic/synovial-joint/</a:t>
            </a:r>
            <a:endParaRPr lang="pl-PL" dirty="0"/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C2284CF-5986-18AB-9DF4-3495BC37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2. </a:t>
            </a:r>
            <a:r>
              <a:rPr lang="pl-PL" dirty="0" err="1"/>
              <a:t>Pictures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516EBF6-D606-551A-5C91-785991681BF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8"/>
              </a:rPr>
              <a:t>https://ib.bioninja.com.au/higher-level/topic-11-animal-physiology/112-movement/joints.html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9"/>
              </a:rPr>
              <a:t>https://radiopaedia.org/articles/pivot-joint?lang=us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10"/>
              </a:rPr>
              <a:t>https://www.twinkl.pl/illustration/ball-and-socket-joint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11"/>
              </a:rPr>
              <a:t>https://radiopaedia.org/articles/saddle-joint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12"/>
              </a:rPr>
              <a:t>https://radiopaedia.org/articles/hinge-joint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13"/>
              </a:rPr>
              <a:t>https://medical-dictionary.thefreedictionary.com/gliding+joint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14"/>
              </a:rPr>
              <a:t>https://radiopaedia.org/articles/condyloid-joint?lang=us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15"/>
              </a:rPr>
              <a:t>https://opentextbc.ca/biology/chapter/19-3-joints-and-skeletal-movement/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16"/>
              </a:rPr>
              <a:t>https://www.teachpe.com/anatomy-physiology/types-of-joints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https://www.teachpe.com/anatomy-physiology/structure-of-a-synovial-joint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0761918B-8B5F-B3C4-C739-3AE7327C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Verdana Pro Black" panose="020B0A04030504040204" pitchFamily="34" charset="0"/>
              </a:rPr>
              <a:t>Bibliography</a:t>
            </a:r>
            <a:r>
              <a:rPr lang="pl-PL" dirty="0">
                <a:latin typeface="Verdana Pro Black" panose="020B0A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9663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A3C249-278D-4747-D49F-5EC29817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attention!</a:t>
            </a:r>
            <a:b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1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4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E1023C-4C88-288B-20E4-B387064D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000" dirty="0" err="1">
                <a:latin typeface="Verdana Pro Black" panose="020B0A04030504040204" pitchFamily="34" charset="0"/>
              </a:rPr>
              <a:t>What</a:t>
            </a:r>
            <a:r>
              <a:rPr lang="pl-PL" sz="5000" dirty="0">
                <a:latin typeface="Verdana Pro Black" panose="020B0A04030504040204" pitchFamily="34" charset="0"/>
              </a:rPr>
              <a:t> </a:t>
            </a:r>
            <a:r>
              <a:rPr lang="pl-PL" sz="5000" dirty="0" err="1">
                <a:latin typeface="Verdana Pro Black" panose="020B0A04030504040204" pitchFamily="34" charset="0"/>
              </a:rPr>
              <a:t>are</a:t>
            </a:r>
            <a:r>
              <a:rPr lang="pl-PL" sz="5000" dirty="0">
                <a:latin typeface="Verdana Pro Black" panose="020B0A04030504040204" pitchFamily="34" charset="0"/>
              </a:rPr>
              <a:t> the </a:t>
            </a:r>
            <a:r>
              <a:rPr lang="pl-PL" sz="5000" dirty="0" err="1">
                <a:latin typeface="Verdana Pro Black" panose="020B0A04030504040204" pitchFamily="34" charset="0"/>
              </a:rPr>
              <a:t>joints</a:t>
            </a:r>
            <a:r>
              <a:rPr lang="pl-PL" sz="5000" dirty="0">
                <a:latin typeface="Verdana Pro Black" panose="020B0A04030504040204" pitchFamily="34" charset="0"/>
              </a:rPr>
              <a:t>?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0EFCF5-4FAE-4AB6-3D52-20DAA316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en-US" sz="2400" dirty="0"/>
              <a:t>A joint is the part of the body where two or more bones meet to allow movement. </a:t>
            </a:r>
            <a:endParaRPr lang="pl-PL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F81F89B-B0B0-6AB6-6E83-7124DD8C0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B3215E-24FA-F53A-F871-6BB83E71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5186204" cy="1719072"/>
          </a:xfrm>
        </p:spPr>
        <p:txBody>
          <a:bodyPr anchor="b">
            <a:normAutofit/>
          </a:bodyPr>
          <a:lstStyle/>
          <a:p>
            <a:r>
              <a:rPr lang="pl-PL" sz="5000" dirty="0" err="1">
                <a:latin typeface="Verdana Pro Black" panose="020B0A04030504040204" pitchFamily="34" charset="0"/>
              </a:rPr>
              <a:t>Classification</a:t>
            </a:r>
            <a:r>
              <a:rPr lang="pl-PL" sz="5000" dirty="0">
                <a:latin typeface="Verdana Pro Black" panose="020B0A04030504040204" pitchFamily="34" charset="0"/>
              </a:rPr>
              <a:t> </a:t>
            </a:r>
            <a:r>
              <a:rPr lang="pl-PL" sz="5000" dirty="0" err="1">
                <a:latin typeface="Verdana Pro Black" panose="020B0A04030504040204" pitchFamily="34" charset="0"/>
              </a:rPr>
              <a:t>joints</a:t>
            </a:r>
            <a:endParaRPr lang="pl-PL" sz="5000" dirty="0">
              <a:latin typeface="Verdana Pro Black" panose="020B0A04030504040204" pitchFamily="34" charset="0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92491B-5149-D947-1A46-FED92B71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73" y="2773356"/>
            <a:ext cx="3429000" cy="3410712"/>
          </a:xfrm>
        </p:spPr>
        <p:txBody>
          <a:bodyPr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800" b="1" dirty="0" err="1"/>
              <a:t>Fibrous</a:t>
            </a:r>
            <a:endParaRPr lang="pl-PL" sz="1800" b="1" dirty="0"/>
          </a:p>
          <a:p>
            <a:r>
              <a:rPr lang="en-US" sz="1800" dirty="0"/>
              <a:t>directly connected to each other by fibrous connective tissue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2.   </a:t>
            </a:r>
            <a:r>
              <a:rPr lang="pl-PL" sz="1800" b="1" dirty="0" err="1"/>
              <a:t>Cartilaginous</a:t>
            </a:r>
            <a:endParaRPr lang="pl-PL" sz="1800" b="1" dirty="0"/>
          </a:p>
          <a:p>
            <a:r>
              <a:rPr lang="en-US" sz="1800" dirty="0"/>
              <a:t>the bones are entirely joined by cartilage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3.   </a:t>
            </a:r>
            <a:r>
              <a:rPr lang="pl-PL" sz="1800" b="1" dirty="0" err="1"/>
              <a:t>Synovial</a:t>
            </a:r>
            <a:r>
              <a:rPr lang="pl-PL" sz="1800" dirty="0"/>
              <a:t> </a:t>
            </a:r>
          </a:p>
          <a:p>
            <a:r>
              <a:rPr lang="en-US" sz="1800" dirty="0"/>
              <a:t>the type of joint found between bones that move against each other</a:t>
            </a: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5C7EF09-BAE8-85F3-D595-9C572D41E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1"/>
          <a:stretch/>
        </p:blipFill>
        <p:spPr>
          <a:xfrm>
            <a:off x="4657344" y="2077870"/>
            <a:ext cx="6903720" cy="37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8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83A7B3-9E5C-579A-526F-721AC89C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7657030" cy="1481328"/>
          </a:xfrm>
        </p:spPr>
        <p:txBody>
          <a:bodyPr anchor="b">
            <a:normAutofit/>
          </a:bodyPr>
          <a:lstStyle/>
          <a:p>
            <a:r>
              <a:rPr lang="pl-PL" sz="5000">
                <a:latin typeface="Verdana Pro Black" panose="020B0A04030504040204" pitchFamily="34" charset="0"/>
              </a:rPr>
              <a:t>Construction the synovial joint</a:t>
            </a:r>
            <a:endParaRPr lang="pl-PL" sz="5000" dirty="0">
              <a:latin typeface="Verdana Pro Black" panose="020B0A04030504040204" pitchFamily="34" charset="0"/>
            </a:endParaRP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ED4CB9-7203-43B8-A15F-FAF939BD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/>
              <a:t>Joint capsule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/>
              <a:t>Ligaments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/>
              <a:t>Synovial </a:t>
            </a:r>
            <a:r>
              <a:rPr lang="pl-PL" sz="2200" dirty="0"/>
              <a:t>fluid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/>
              <a:t>Synovial membrane</a:t>
            </a:r>
            <a:endParaRPr lang="pl-PL" sz="2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DC0DE9-9522-4894-F127-70DC3FEE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954" y="2212848"/>
            <a:ext cx="7316756" cy="43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33EDE9-89E2-9702-EAB7-60D2FEC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l-PL" sz="4200">
                <a:latin typeface="Verdana Pro Black" panose="020B0A04030504040204" pitchFamily="34" charset="0"/>
              </a:rPr>
              <a:t>Types of synovial joints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228C7-24FC-E4F5-91E1-3D82581A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200" i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200"/>
          </a:p>
        </p:txBody>
      </p:sp>
      <p:pic>
        <p:nvPicPr>
          <p:cNvPr id="10" name="Obraz 9" descr="Joints | BioNinja">
            <a:extLst>
              <a:ext uri="{FF2B5EF4-FFF2-40B4-BE49-F238E27FC236}">
                <a16:creationId xmlns:a16="http://schemas.microsoft.com/office/drawing/2014/main" id="{6223AB80-31B1-A97D-3597-534E9F89E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637" y="251752"/>
            <a:ext cx="6742176" cy="635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97D5C6-DE35-EA28-9058-018C8BFF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pl-PL" err="1">
                <a:latin typeface="Verdana Pro Black" panose="020B0A04030504040204" pitchFamily="34" charset="0"/>
              </a:rPr>
              <a:t>Pivot</a:t>
            </a:r>
            <a:r>
              <a:rPr lang="pl-PL">
                <a:latin typeface="Verdana Pro Black" panose="020B0A04030504040204" pitchFamily="34" charset="0"/>
              </a:rPr>
              <a:t> joint</a:t>
            </a:r>
            <a:br>
              <a:rPr lang="pl-PL"/>
            </a:br>
            <a:endParaRPr lang="pl-PL"/>
          </a:p>
        </p:txBody>
      </p:sp>
      <p:pic>
        <p:nvPicPr>
          <p:cNvPr id="7170" name="Picture 2" descr="頚椎1番のゆがみ｜神田駅の整体「1upカイロプラクティック」">
            <a:extLst>
              <a:ext uri="{FF2B5EF4-FFF2-40B4-BE49-F238E27FC236}">
                <a16:creationId xmlns:a16="http://schemas.microsoft.com/office/drawing/2014/main" id="{6B4746CF-2550-825D-ADEA-F6C5B94B1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9" y="1003295"/>
            <a:ext cx="3822788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Freeform: Shape 717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D5DF02-2CAB-0353-D2B6-2B3FDC94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1"/>
          <a:stretch/>
        </p:blipFill>
        <p:spPr bwMode="auto">
          <a:xfrm>
            <a:off x="4399210" y="4110680"/>
            <a:ext cx="2576374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29AAD-42A9-F7A6-4B30-4D7D6895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Uniaxial</a:t>
            </a:r>
            <a:r>
              <a:rPr lang="pl-P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i="0" dirty="0">
                <a:effectLst/>
              </a:rPr>
              <a:t> </a:t>
            </a:r>
            <a:r>
              <a:rPr lang="pl" b="0" strike="noStrike" spc="-1" dirty="0">
                <a:ea typeface="Roboto"/>
              </a:rPr>
              <a:t>supination and pronation</a:t>
            </a:r>
            <a:endParaRPr lang="pl-PL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i="0" dirty="0" err="1">
                <a:effectLst/>
              </a:rPr>
              <a:t>Radial</a:t>
            </a:r>
            <a:r>
              <a:rPr lang="pl-PL" i="0" dirty="0">
                <a:effectLst/>
              </a:rPr>
              <a:t> </a:t>
            </a:r>
            <a:r>
              <a:rPr lang="pl-PL" i="0" dirty="0" err="1">
                <a:effectLst/>
              </a:rPr>
              <a:t>elbow</a:t>
            </a:r>
            <a:r>
              <a:rPr lang="pl-PL" i="0" dirty="0">
                <a:effectLst/>
              </a:rPr>
              <a:t> joint, </a:t>
            </a:r>
            <a:r>
              <a:rPr lang="pl-PL" i="0" dirty="0" err="1">
                <a:effectLst/>
              </a:rPr>
              <a:t>atlantoaxial</a:t>
            </a:r>
            <a:r>
              <a:rPr lang="pl-PL" i="0" dirty="0">
                <a:effectLst/>
              </a:rPr>
              <a:t> joint </a:t>
            </a:r>
          </a:p>
          <a:p>
            <a:endParaRPr lang="pl-PL" dirty="0"/>
          </a:p>
        </p:txBody>
      </p:sp>
      <p:sp>
        <p:nvSpPr>
          <p:cNvPr id="7179" name="Arc 717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3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1663B8-0388-4BE8-37ED-9C39652B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 fontScale="90000"/>
          </a:bodyPr>
          <a:lstStyle/>
          <a:p>
            <a:r>
              <a:rPr lang="pl-PL" sz="5600" b="1" i="0" dirty="0">
                <a:latin typeface="Verdana Pro Black" panose="020B0A04030504040204" pitchFamily="34" charset="0"/>
              </a:rPr>
              <a:t>B</a:t>
            </a:r>
            <a:r>
              <a:rPr lang="pl-PL" sz="5600" b="1" i="0" dirty="0">
                <a:effectLst/>
                <a:latin typeface="Verdana Pro Black" panose="020B0A04030504040204" pitchFamily="34" charset="0"/>
              </a:rPr>
              <a:t>all-and-</a:t>
            </a:r>
            <a:r>
              <a:rPr lang="pl-PL" sz="5600" b="1" i="0" dirty="0" err="1">
                <a:effectLst/>
                <a:latin typeface="Verdana Pro Black" panose="020B0A04030504040204" pitchFamily="34" charset="0"/>
              </a:rPr>
              <a:t>socket</a:t>
            </a:r>
            <a:r>
              <a:rPr lang="pl-PL" sz="5600" b="1" i="0" dirty="0">
                <a:effectLst/>
                <a:latin typeface="Verdana Pro Black" panose="020B0A04030504040204" pitchFamily="34" charset="0"/>
              </a:rPr>
              <a:t> joint</a:t>
            </a:r>
            <a:br>
              <a:rPr lang="pl-PL" b="1" i="0" dirty="0">
                <a:effectLst/>
                <a:latin typeface="var(--font-family-serif)"/>
              </a:rPr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9C927CE-F594-D49B-D82D-861F03237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444" y="910658"/>
            <a:ext cx="4555700" cy="2277850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</p:spPr>
      </p:pic>
      <p:sp>
        <p:nvSpPr>
          <p:cNvPr id="12" name="Freeform: Shape 15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7CEAB01-C4CE-A7BF-AB5C-FAC2F104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401" y="3790320"/>
            <a:ext cx="2846306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C9BB6C-D8E1-301F-83F3-6EC825EB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Multiaxial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" b="0" strike="noStrike" spc="-1" dirty="0">
                <a:ea typeface="Roboto"/>
              </a:rPr>
              <a:t>flexion, extension, abduction, adduction, rotation and circumduction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</a:rPr>
              <a:t> </a:t>
            </a:r>
            <a:r>
              <a:rPr lang="pl-PL" dirty="0" err="1"/>
              <a:t>shoulder</a:t>
            </a:r>
            <a:r>
              <a:rPr lang="pl-PL" b="0" i="0" dirty="0">
                <a:effectLst/>
              </a:rPr>
              <a:t> and </a:t>
            </a:r>
            <a:r>
              <a:rPr lang="pl-PL" dirty="0"/>
              <a:t>hip</a:t>
            </a:r>
            <a:r>
              <a:rPr lang="pl-PL" b="0" i="0" dirty="0">
                <a:effectLst/>
              </a:rPr>
              <a:t> </a:t>
            </a:r>
            <a:r>
              <a:rPr lang="pl-PL" b="0" i="0" dirty="0" err="1">
                <a:effectLst/>
              </a:rPr>
              <a:t>joints</a:t>
            </a:r>
            <a:endParaRPr lang="pl-PL" b="0" i="0" dirty="0">
              <a:effectLst/>
            </a:endParaRPr>
          </a:p>
          <a:p>
            <a:endParaRPr lang="pl-PL" b="0" i="0" dirty="0">
              <a:effectLst/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13" name="Arc 17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8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278575-2B19-1213-89C7-3CD95E3C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pl-PL" b="1" i="0" dirty="0" err="1">
                <a:effectLst/>
                <a:latin typeface="Verdana Pro Black" panose="020B0A04030504040204" pitchFamily="34" charset="0"/>
              </a:rPr>
              <a:t>Saddle</a:t>
            </a:r>
            <a:r>
              <a:rPr lang="pl-PL" b="1" i="0" dirty="0">
                <a:effectLst/>
                <a:latin typeface="Verdana Pro Black" panose="020B0A04030504040204" pitchFamily="34" charset="0"/>
              </a:rPr>
              <a:t> </a:t>
            </a:r>
            <a:r>
              <a:rPr lang="pl-PL" b="1" i="0" dirty="0" err="1">
                <a:effectLst/>
                <a:latin typeface="Verdana Pro Black" panose="020B0A04030504040204" pitchFamily="34" charset="0"/>
              </a:rPr>
              <a:t>joints</a:t>
            </a:r>
            <a:endParaRPr lang="pl-PL" dirty="0">
              <a:latin typeface="Verdana Pro Black" panose="020B0A04030504040204" pitchFamily="34" charset="0"/>
            </a:endParaRPr>
          </a:p>
        </p:txBody>
      </p:sp>
      <p:pic>
        <p:nvPicPr>
          <p:cNvPr id="6" name="Obraz 5" descr="Learn Basic Knowledge of Joints And Their Types in 3 minutes.">
            <a:extLst>
              <a:ext uri="{FF2B5EF4-FFF2-40B4-BE49-F238E27FC236}">
                <a16:creationId xmlns:a16="http://schemas.microsoft.com/office/drawing/2014/main" id="{2B462E49-D8A1-157F-4D8D-548FFCBD9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598676"/>
            <a:ext cx="3549733" cy="3564761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</p:spPr>
      </p:pic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Saddle joint | Radiology Reference Article | Radiopaedia.org">
            <a:extLst>
              <a:ext uri="{FF2B5EF4-FFF2-40B4-BE49-F238E27FC236}">
                <a16:creationId xmlns:a16="http://schemas.microsoft.com/office/drawing/2014/main" id="{368107AA-5DC4-BEA7-FCFB-7F21884D8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830" y="3806474"/>
            <a:ext cx="3704906" cy="2862506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4AD19F-D74B-8751-71CE-652BF871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i="0" dirty="0" err="1">
                <a:effectLst/>
              </a:rPr>
              <a:t>biaxial</a:t>
            </a:r>
            <a:endParaRPr lang="pl-PL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0" dirty="0">
                <a:effectLst/>
              </a:rPr>
              <a:t>flexion or extension and abduction or adduction</a:t>
            </a:r>
            <a:endParaRPr lang="pl-PL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" strike="noStrike" spc="-1" dirty="0">
                <a:ea typeface="Roboto"/>
              </a:rPr>
              <a:t>carpometacarpal joint</a:t>
            </a:r>
            <a:endParaRPr lang="pl-PL" strike="noStrike" spc="-1" dirty="0"/>
          </a:p>
          <a:p>
            <a:endParaRPr lang="pl-PL" dirty="0"/>
          </a:p>
        </p:txBody>
      </p:sp>
      <p:sp>
        <p:nvSpPr>
          <p:cNvPr id="10" name="Arc 1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5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11F070-E813-A8B7-29D0-EE8DCB4B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pl-PL" sz="5000" dirty="0" err="1">
                <a:latin typeface="Verdana Pro Black" panose="020B0A04030504040204" pitchFamily="34" charset="0"/>
              </a:rPr>
              <a:t>Hinge</a:t>
            </a:r>
            <a:r>
              <a:rPr lang="pl-PL" sz="5000" dirty="0">
                <a:latin typeface="Verdana Pro Black" panose="020B0A04030504040204" pitchFamily="34" charset="0"/>
              </a:rPr>
              <a:t> </a:t>
            </a:r>
            <a:r>
              <a:rPr lang="pl-PL" sz="5000" dirty="0" err="1">
                <a:latin typeface="Verdana Pro Black" panose="020B0A04030504040204" pitchFamily="34" charset="0"/>
              </a:rPr>
              <a:t>joints</a:t>
            </a:r>
            <a:endParaRPr lang="pl-PL" sz="5000" dirty="0">
              <a:latin typeface="Verdana Pro Black" panose="020B0A04030504040204" pitchFamily="34" charset="0"/>
            </a:endParaRPr>
          </a:p>
        </p:txBody>
      </p:sp>
      <p:pic>
        <p:nvPicPr>
          <p:cNvPr id="5" name="Obraz 4" descr="Elbow - anatomy and symptoms">
            <a:extLst>
              <a:ext uri="{FF2B5EF4-FFF2-40B4-BE49-F238E27FC236}">
                <a16:creationId xmlns:a16="http://schemas.microsoft.com/office/drawing/2014/main" id="{469FD1BE-19C7-9ABD-6BF8-EE55C5D71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1511" y="633482"/>
            <a:ext cx="5131828" cy="2999147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3EE7F8-575B-6739-AC10-0224225E2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580" y="3878668"/>
            <a:ext cx="3934505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64AD81-92BD-D8BF-68B6-230010B4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uniaxial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" b="0" strike="noStrike" spc="-1" dirty="0">
                <a:ea typeface="Roboto"/>
              </a:rPr>
              <a:t>flexion, extension,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" b="0" strike="noStrike" spc="-1" dirty="0">
                <a:ea typeface="Roboto"/>
              </a:rPr>
              <a:t>Elbow or Knee joint</a:t>
            </a:r>
            <a:endParaRPr lang="pl-PL" b="0" strike="noStrike" spc="-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" b="0" strike="noStrike" spc="-1" dirty="0">
              <a:latin typeface="Roboto"/>
              <a:ea typeface="Roboto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858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6981</TotalTime>
  <Words>529</Words>
  <Application>Microsoft Office PowerPoint</Application>
  <PresentationFormat>Panoramiczny</PresentationFormat>
  <Paragraphs>91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Georgia</vt:lpstr>
      <vt:lpstr>Roboto</vt:lpstr>
      <vt:lpstr>var(--font-family-serif)</vt:lpstr>
      <vt:lpstr>Verdana Pro Black</vt:lpstr>
      <vt:lpstr>Motyw pakietu Office</vt:lpstr>
      <vt:lpstr>The joints</vt:lpstr>
      <vt:lpstr>What are the joints?</vt:lpstr>
      <vt:lpstr>Classification joints</vt:lpstr>
      <vt:lpstr>Construction the synovial joint</vt:lpstr>
      <vt:lpstr>Types of synovial joints</vt:lpstr>
      <vt:lpstr>Pivot joint </vt:lpstr>
      <vt:lpstr>Ball-and-socket joint </vt:lpstr>
      <vt:lpstr>Saddle joints</vt:lpstr>
      <vt:lpstr>Hinge joints</vt:lpstr>
      <vt:lpstr>Plane joint</vt:lpstr>
      <vt:lpstr>Condyloid joints</vt:lpstr>
      <vt:lpstr>Interesting facts about joints: </vt:lpstr>
      <vt:lpstr>Dictionary:</vt:lpstr>
      <vt:lpstr>Bibliography: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joints</dc:title>
  <dc:creator>Karolina</dc:creator>
  <cp:lastModifiedBy>Karolina</cp:lastModifiedBy>
  <cp:revision>1</cp:revision>
  <dcterms:created xsi:type="dcterms:W3CDTF">2023-01-04T11:35:51Z</dcterms:created>
  <dcterms:modified xsi:type="dcterms:W3CDTF">2023-01-09T07:57:46Z</dcterms:modified>
</cp:coreProperties>
</file>