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5280ad9a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d5280ad9a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d5280ad9a7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d5280ad9a7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5280ad9a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d5280ad9a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d5280ad9a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d5280ad9a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5280ad9a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d5280ad9a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5280ad9a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d5280ad9a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5280ad9a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5280ad9a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5280ad9a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d5280ad9a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d5280ad9a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d5280ad9a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5280ad9a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d5280ad9a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5280ad9a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5280ad9a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5280ad9a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5280ad9a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5280ad9a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5280ad9a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5280ad9a7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5280ad9a7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ba-medica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/>
              <a:t>Osteoporosis</a:t>
            </a:r>
            <a:endParaRPr sz="54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2878217"/>
            <a:ext cx="53613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60"/>
              <a:t>Agata Wiśniewska</a:t>
            </a:r>
            <a:endParaRPr sz="156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60"/>
              <a:t>III Rok Fizjoterapia</a:t>
            </a:r>
            <a:endParaRPr sz="156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60"/>
              <a:t>JMGR stacjonarne</a:t>
            </a:r>
            <a:endParaRPr sz="156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60"/>
              <a:t>Rok akademicki 2022/2023</a:t>
            </a:r>
            <a:endParaRPr sz="156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560"/>
              <a:t>16.01.2023 r.</a:t>
            </a:r>
            <a:endParaRPr sz="156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75" y="432825"/>
            <a:ext cx="2138924" cy="213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499988" y="1935825"/>
            <a:ext cx="197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>
                <a:latin typeface="Calibri"/>
                <a:ea typeface="Calibri"/>
                <a:cs typeface="Calibri"/>
                <a:sym typeface="Calibri"/>
              </a:rPr>
              <a:t>https://www.ur.edu.pl/pl/uniwersytet/aktualnosci/logo-uniwersytetu-rzeszowskiego,20638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1"/>
              <a:t>Prevention</a:t>
            </a:r>
            <a:endParaRPr sz="3600" b="1"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10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100"/>
              <a:t>Good nutrition and regular exercise are essential for keeping patients' bones healthy throughout their life.</a:t>
            </a:r>
            <a:endParaRPr sz="2100"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550" y="1087950"/>
            <a:ext cx="3218450" cy="21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5283775" y="3375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https://www.istockphoto.com/pl/obrazy/zdrowy-styl-%C5%BCycia</a:t>
            </a:r>
            <a:endParaRPr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819150" y="402725"/>
            <a:ext cx="3587100" cy="40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Calcium</a:t>
            </a:r>
            <a:endParaRPr sz="24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Good sources of calcium include: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Low-fat dairy products, 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green  vegetables, 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salmon, 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soy products,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pl" sz="1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orange juice.</a:t>
            </a:r>
            <a:endParaRPr sz="14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4607525" y="473775"/>
            <a:ext cx="38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4406250" y="923875"/>
            <a:ext cx="4003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>
                <a:latin typeface="Calibri"/>
                <a:ea typeface="Calibri"/>
                <a:cs typeface="Calibri"/>
                <a:sym typeface="Calibri"/>
              </a:rPr>
              <a:t>Vitamin D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alibri"/>
                <a:ea typeface="Calibri"/>
                <a:cs typeface="Calibri"/>
                <a:sym typeface="Calibri"/>
              </a:rPr>
              <a:t>Vitamin D improves the body's ability to absorb calcium and improves bone health.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alibri"/>
                <a:ea typeface="Calibri"/>
                <a:cs typeface="Calibri"/>
                <a:sym typeface="Calibri"/>
              </a:rPr>
              <a:t>People can get some of their vitamin D from sunlight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latin typeface="Calibri"/>
                <a:ea typeface="Calibri"/>
                <a:cs typeface="Calibri"/>
                <a:sym typeface="Calibri"/>
              </a:rPr>
              <a:t>Dietary sources of vitamin D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pl" sz="1500">
                <a:latin typeface="Calibri"/>
                <a:ea typeface="Calibri"/>
                <a:cs typeface="Calibri"/>
                <a:sym typeface="Calibri"/>
              </a:rPr>
              <a:t>salmon,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pl" sz="1500">
                <a:latin typeface="Calibri"/>
                <a:ea typeface="Calibri"/>
                <a:cs typeface="Calibri"/>
                <a:sym typeface="Calibri"/>
              </a:rPr>
              <a:t>many types of milk;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b="1"/>
              <a:t>Exercise</a:t>
            </a:r>
            <a:endParaRPr sz="3800" b="1"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155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" sz="15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Exercise can help patients build strong bones and slow bone loss. Exercise will benefit patients' bones no matter when they start.</a:t>
            </a:r>
            <a:endParaRPr sz="1700"/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575" y="945825"/>
            <a:ext cx="3864450" cy="289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5057625" y="3482300"/>
            <a:ext cx="3673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https://www.runners-world.pl/trening/Jak-moga-trenowac-bieganie-dzieci,48078,1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Vocabulary: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Stooped posture - postawa zgrabiona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Breaks bones - złamanie kości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1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Unchangeable risks - niezmienne ryzyko</a:t>
            </a:r>
            <a:endParaRPr sz="11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vertebrae - kręgi</a:t>
            </a:r>
            <a:endParaRPr sz="11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calcium - wapń</a:t>
            </a:r>
            <a:endParaRPr sz="11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Bibliography: </a:t>
            </a: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2400"/>
              </a:spcBef>
              <a:spcAft>
                <a:spcPts val="0"/>
              </a:spcAft>
              <a:buClr>
                <a:srgbClr val="111111"/>
              </a:buClr>
              <a:buSzPts val="1200"/>
              <a:buAutoNum type="arabicPeriod"/>
            </a:pP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Osteopenia and osteoporosis among patients with human immunodeficiency virus infection - Grażyna Biesiada, Tomasz Mach, Aleksander Garlicki, 2012;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AutoNum type="arabicPeriod"/>
            </a:pP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Osteoporosis, Osteomalacia, Primary Hyperparathyroidism - Waldemar Misiorowski 2008;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AutoNum type="arabicPeriod"/>
            </a:pP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Osteoporosis Update - Davidson M, DeSimone ME. Clinician Reviews 2002; 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AutoNum type="arabicPeriod"/>
            </a:pP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Fracture prevention with vitamin D supplementation. A meta-analysis of randomized controlled trials - Bischoff-Ferrari HA, Willett WC, Wong JB 2005;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AutoNum type="arabicPeriod"/>
            </a:pP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Vitamin D deficiency.  - Holick MF 2007;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AutoNum type="arabicPeriod"/>
            </a:pPr>
            <a:r>
              <a:rPr lang="pl" sz="1200" u="sng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http://www.verba-medica.pl/</a:t>
            </a:r>
            <a:r>
              <a:rPr lang="pl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- słownik medyczny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622" b="1" i="1">
                <a:latin typeface="Arial"/>
                <a:ea typeface="Arial"/>
                <a:cs typeface="Arial"/>
                <a:sym typeface="Arial"/>
              </a:rPr>
              <a:t>Thank  you for your  attention!</a:t>
            </a:r>
            <a:endParaRPr sz="3622" b="1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6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                                                                              https://verseo.pl/thank-you-page/</a:t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13" y="1705625"/>
            <a:ext cx="3833976" cy="255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/>
              <a:t>Osteoporosis </a:t>
            </a:r>
            <a:endParaRPr sz="4000" b="1"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949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Osteoporosis causes bones to become weak.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Osteoporosis-related fractures most commonly occur in the: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 sz="1800"/>
              <a:t> hip,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sz="1800"/>
              <a:t>wrist,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sz="1800"/>
              <a:t> spine;</a:t>
            </a:r>
            <a:endParaRPr sz="1800"/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975" y="1834710"/>
            <a:ext cx="1730950" cy="14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6088075" y="3014625"/>
            <a:ext cx="25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latin typeface="Calibri"/>
                <a:ea typeface="Calibri"/>
                <a:cs typeface="Calibri"/>
                <a:sym typeface="Calibri"/>
              </a:rPr>
              <a:t>https://zdrowie.gazeta.pl/Zdrowie/7,140283,23606740,kosci-reki-jak-zbudowana-jest-nasza-reka-i-jakie-funkcje-pelnia.html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150" y="355700"/>
            <a:ext cx="2025950" cy="115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5993350" y="1456875"/>
            <a:ext cx="258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latin typeface="Calibri"/>
                <a:ea typeface="Calibri"/>
                <a:cs typeface="Calibri"/>
                <a:sym typeface="Calibri"/>
              </a:rPr>
              <a:t>https://www.wibroterapia.pro/schorzenia-i-dolegliwosci/osteoporoza/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102" y="3414825"/>
            <a:ext cx="1826051" cy="12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6549550" y="4629250"/>
            <a:ext cx="202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latin typeface="Calibri"/>
                <a:ea typeface="Calibri"/>
                <a:cs typeface="Calibri"/>
                <a:sym typeface="Calibri"/>
              </a:rPr>
              <a:t>https://cmwum.pl/osteoporoza/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819150" y="1362125"/>
            <a:ext cx="4203000" cy="30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Bone is living tissue that is constantly being broken down and replaced.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100"/>
              <a:t>Osteoporosis occurs when the creation of new bone doesn't keep up with the loss of old bone.</a:t>
            </a:r>
            <a:endParaRPr sz="21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50" y="1052500"/>
            <a:ext cx="3038500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5286350" y="4216675"/>
            <a:ext cx="389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latin typeface="Calibri"/>
                <a:ea typeface="Calibri"/>
                <a:cs typeface="Calibri"/>
                <a:sym typeface="Calibri"/>
              </a:rPr>
              <a:t>https://www.pharmasis.pl/blog/post/osteoporoza/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902050" y="442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111" b="1"/>
              <a:t>Symptoms</a:t>
            </a:r>
            <a:endParaRPr sz="5111" b="1"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Back pain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Stooped posture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Breaks bones </a:t>
            </a:r>
            <a:endParaRPr sz="2200"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000" y="1042350"/>
            <a:ext cx="3874849" cy="27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4522775" y="3754750"/>
            <a:ext cx="372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latin typeface="Calibri"/>
                <a:ea typeface="Calibri"/>
                <a:cs typeface="Calibri"/>
                <a:sym typeface="Calibri"/>
              </a:rPr>
              <a:t>https://www.dobrystan.pl/artykuly/osteopenia--przyczyny--objawy--leczenie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/>
              <a:t>Causes</a:t>
            </a:r>
            <a:endParaRPr sz="4400" b="1"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598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/>
              <a:t>Human bones are in a constant state of renewal new bone is made and old bone is broken down.</a:t>
            </a:r>
            <a:endParaRPr sz="1900"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600" y="1621201"/>
            <a:ext cx="3598799" cy="20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5008600" y="3742900"/>
            <a:ext cx="359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https://www.edziecko.pl/rodzice/7,79361,24954391,osteoporoza-objawy-leczenie-profilaktyka.html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736225" y="821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1"/>
              <a:t>Risk factors</a:t>
            </a:r>
            <a:endParaRPr sz="3600" b="1"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l" sz="2000"/>
              <a:t>age,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l" sz="2000"/>
              <a:t>race,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l" sz="2000"/>
              <a:t>lifestyle choices,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l" sz="2000"/>
              <a:t>medical conditions,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l" sz="2000"/>
              <a:t>treatments</a:t>
            </a:r>
            <a:endParaRPr sz="20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350" y="1122424"/>
            <a:ext cx="4367326" cy="24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5105000" y="36454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https://cotozachoroba.pl/zagrozenie-osteoporoza/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700" b="1"/>
              <a:t>Unchangeable risk</a:t>
            </a:r>
            <a:endParaRPr sz="3700" b="1"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819150" y="20025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l" sz="2300"/>
              <a:t>Sex,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l" sz="2300"/>
              <a:t>Age,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l" sz="2300"/>
              <a:t>Race,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l" sz="2300"/>
              <a:t>Family history, </a:t>
            </a:r>
            <a:endParaRPr sz="2300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300" y="747200"/>
            <a:ext cx="3044550" cy="30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5302575" y="38741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/>
              <a:t>https://www.sluzbazdrowia.com.pl/artykul.php?numer_wydania=2991&amp;art=9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b="1"/>
              <a:t>Lifestyle choices</a:t>
            </a:r>
            <a:endParaRPr sz="3800" b="1"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001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Arial"/>
              <a:buChar char="●"/>
            </a:pPr>
            <a:r>
              <a:rPr lang="pl" sz="1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Sedentary lifestyle. </a:t>
            </a:r>
            <a:endParaRPr sz="16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Arial"/>
              <a:buChar char="●"/>
            </a:pPr>
            <a:r>
              <a:rPr lang="pl" sz="1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Excessive alcohol consumption. </a:t>
            </a:r>
            <a:endParaRPr sz="16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Arial"/>
              <a:buChar char="●"/>
            </a:pPr>
            <a:r>
              <a:rPr lang="pl" sz="16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Tobacco use. </a:t>
            </a:r>
            <a:endParaRPr sz="16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600" y="1111825"/>
            <a:ext cx="2216501" cy="221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5574850" y="34467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https://warszawa.naszemiasto.pl/palenie-i-picie-alkoholu-powinno-byc-zakazane-na-ulicach-i/ar/c8-2529228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700" b="1"/>
              <a:t>Complications</a:t>
            </a:r>
            <a:endParaRPr sz="3700" b="1"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653350" y="1860425"/>
            <a:ext cx="3587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/>
              <a:t>Hip fractures often are caused by a fall and can result in disability.</a:t>
            </a:r>
            <a:endParaRPr sz="1800"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68325"/>
            <a:ext cx="3827275" cy="2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4985638" y="3846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https://swiatrehabilitacji.pl/zlamanie-szyjki-kosci-udowej-objawy-leczenie-operacja-rehabilitacja/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(16:9)</PresentationFormat>
  <Slides>15</Slides>
  <Notes>15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Shift</vt:lpstr>
      <vt:lpstr>Osteoporosis</vt:lpstr>
      <vt:lpstr>Osteoporosis </vt:lpstr>
      <vt:lpstr>Prezentacja programu PowerPoint</vt:lpstr>
      <vt:lpstr> Symptoms</vt:lpstr>
      <vt:lpstr>Causes</vt:lpstr>
      <vt:lpstr>Risk factors</vt:lpstr>
      <vt:lpstr>Unchangeable risk</vt:lpstr>
      <vt:lpstr>Lifestyle choices</vt:lpstr>
      <vt:lpstr>Complications</vt:lpstr>
      <vt:lpstr>Prevention</vt:lpstr>
      <vt:lpstr>Prezentacja programu PowerPoint</vt:lpstr>
      <vt:lpstr>Exercise</vt:lpstr>
      <vt:lpstr>Vocabulary:</vt:lpstr>
      <vt:lpstr>Bibliography: </vt:lpstr>
      <vt:lpstr>Thank  you for your 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cp:revision>1</cp:revision>
  <dcterms:modified xsi:type="dcterms:W3CDTF">2023-01-19T10:15:36Z</dcterms:modified>
</cp:coreProperties>
</file>