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72AB1-9438-F0FC-AFC0-F0E4B25EC145}" v="83" dt="2023-01-08T22:30:28.502"/>
    <p1510:client id="{365FF249-637C-770D-A343-B892DA865B39}" v="29" dt="2022-12-18T23:07:39.348"/>
    <p1510:client id="{7E944D35-D15E-06E6-6665-EA8349B65B80}" v="328" dt="2022-12-18T22:20:41.479"/>
    <p1510:client id="{C58CBE31-BC5E-9652-F272-69E3EA9E367D}" v="269" dt="2023-01-08T22:54:27.735"/>
    <p1510:client id="{CFD5B92E-9B41-4560-9225-3B6BCC7E9789}" v="4" dt="2022-12-18T12:25:37.105"/>
    <p1510:client id="{F469C2A9-F755-0207-E59D-0834C5FC82FE}" v="5" dt="2023-01-16T08:00:45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EF473-04A0-46C7-BA8C-19E0F1FD377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B9E49C-B35A-4D36-B40B-58DA6C71AFA4}">
      <dgm:prSet phldr="0"/>
      <dgm:spPr/>
      <dgm:t>
        <a:bodyPr/>
        <a:lstStyle/>
        <a:p>
          <a:pPr rtl="0"/>
          <a:r>
            <a:rPr lang="pl-PL" dirty="0"/>
            <a:t>Autoimmune disorders</a:t>
          </a:r>
          <a:endParaRPr lang="pl-PL" dirty="0">
            <a:latin typeface="Aharoni"/>
          </a:endParaRPr>
        </a:p>
      </dgm:t>
    </dgm:pt>
    <dgm:pt modelId="{C7A845FE-FA59-4C68-B82E-22E8A95C327B}" type="parTrans" cxnId="{23D29CF3-0CAC-45CA-9B2A-A16BF585918F}">
      <dgm:prSet/>
      <dgm:spPr/>
      <dgm:t>
        <a:bodyPr/>
        <a:lstStyle/>
        <a:p>
          <a:endParaRPr lang="en-US"/>
        </a:p>
      </dgm:t>
    </dgm:pt>
    <dgm:pt modelId="{634B9BE4-9D44-4AEA-BEBE-F8F77B9358FD}" type="sibTrans" cxnId="{23D29CF3-0CAC-45CA-9B2A-A16BF585918F}">
      <dgm:prSet/>
      <dgm:spPr/>
      <dgm:t>
        <a:bodyPr/>
        <a:lstStyle/>
        <a:p>
          <a:endParaRPr lang="en-US"/>
        </a:p>
      </dgm:t>
    </dgm:pt>
    <dgm:pt modelId="{949F5D02-1FC4-42A2-B5A9-F6A2ED9F03B1}">
      <dgm:prSet/>
      <dgm:spPr/>
      <dgm:t>
        <a:bodyPr/>
        <a:lstStyle/>
        <a:p>
          <a:r>
            <a:rPr lang="pl-PL" dirty="0"/>
            <a:t>Trauma</a:t>
          </a:r>
          <a:endParaRPr lang="en-US" dirty="0"/>
        </a:p>
      </dgm:t>
    </dgm:pt>
    <dgm:pt modelId="{7421EE82-6DAD-45C1-B599-450BB6744056}" type="parTrans" cxnId="{EE42D961-A885-4B5C-810F-9F120466AFE2}">
      <dgm:prSet/>
      <dgm:spPr/>
      <dgm:t>
        <a:bodyPr/>
        <a:lstStyle/>
        <a:p>
          <a:endParaRPr lang="en-US"/>
        </a:p>
      </dgm:t>
    </dgm:pt>
    <dgm:pt modelId="{079F77D1-4E63-4221-B6C9-B80724AF8195}" type="sibTrans" cxnId="{EE42D961-A885-4B5C-810F-9F120466AFE2}">
      <dgm:prSet/>
      <dgm:spPr/>
      <dgm:t>
        <a:bodyPr/>
        <a:lstStyle/>
        <a:p>
          <a:endParaRPr lang="en-US"/>
        </a:p>
      </dgm:t>
    </dgm:pt>
    <dgm:pt modelId="{C538AEF0-382E-4FD9-9AE0-5401C5F98062}">
      <dgm:prSet/>
      <dgm:spPr/>
      <dgm:t>
        <a:bodyPr/>
        <a:lstStyle/>
        <a:p>
          <a:r>
            <a:rPr lang="pl-PL" dirty="0" err="1"/>
            <a:t>Infections</a:t>
          </a:r>
          <a:endParaRPr lang="en-US" dirty="0" err="1"/>
        </a:p>
      </dgm:t>
    </dgm:pt>
    <dgm:pt modelId="{231D4817-45BA-46ED-9C60-0B4375C1E601}" type="parTrans" cxnId="{E1E4E334-A9A9-400E-B570-4E2951CF43C6}">
      <dgm:prSet/>
      <dgm:spPr/>
      <dgm:t>
        <a:bodyPr/>
        <a:lstStyle/>
        <a:p>
          <a:endParaRPr lang="en-US"/>
        </a:p>
      </dgm:t>
    </dgm:pt>
    <dgm:pt modelId="{9A63BB1F-E6BB-4433-ACE0-0BFD7A9DAFB7}" type="sibTrans" cxnId="{E1E4E334-A9A9-400E-B570-4E2951CF43C6}">
      <dgm:prSet/>
      <dgm:spPr/>
      <dgm:t>
        <a:bodyPr/>
        <a:lstStyle/>
        <a:p>
          <a:endParaRPr lang="en-US"/>
        </a:p>
      </dgm:t>
    </dgm:pt>
    <dgm:pt modelId="{B2171CA5-BC37-46AF-BF6F-93F92284643F}">
      <dgm:prSet/>
      <dgm:spPr/>
      <dgm:t>
        <a:bodyPr/>
        <a:lstStyle/>
        <a:p>
          <a:r>
            <a:rPr lang="pl-PL" dirty="0" err="1"/>
            <a:t>Degeneration</a:t>
          </a:r>
          <a:endParaRPr lang="en-US" dirty="0" err="1"/>
        </a:p>
      </dgm:t>
    </dgm:pt>
    <dgm:pt modelId="{F0B83207-0E80-459C-8A94-2E037805416A}" type="parTrans" cxnId="{84D769D0-D893-4C56-AE6A-9EB85F867CD5}">
      <dgm:prSet/>
      <dgm:spPr/>
      <dgm:t>
        <a:bodyPr/>
        <a:lstStyle/>
        <a:p>
          <a:endParaRPr lang="en-US"/>
        </a:p>
      </dgm:t>
    </dgm:pt>
    <dgm:pt modelId="{5605DB5A-D52D-46A1-AC0C-B48DB26CF73B}" type="sibTrans" cxnId="{84D769D0-D893-4C56-AE6A-9EB85F867CD5}">
      <dgm:prSet/>
      <dgm:spPr/>
      <dgm:t>
        <a:bodyPr/>
        <a:lstStyle/>
        <a:p>
          <a:endParaRPr lang="en-US"/>
        </a:p>
      </dgm:t>
    </dgm:pt>
    <dgm:pt modelId="{A27E9A3C-C8BD-42C6-9DEE-36C0C2B2E870}">
      <dgm:prSet/>
      <dgm:spPr/>
      <dgm:t>
        <a:bodyPr/>
        <a:lstStyle/>
        <a:p>
          <a:r>
            <a:rPr lang="pl-PL" dirty="0" err="1"/>
            <a:t>Structural</a:t>
          </a:r>
          <a:r>
            <a:rPr lang="pl-PL" dirty="0"/>
            <a:t> </a:t>
          </a:r>
          <a:r>
            <a:rPr lang="pl-PL" dirty="0" err="1"/>
            <a:t>defects</a:t>
          </a:r>
          <a:endParaRPr lang="en-US" dirty="0" err="1"/>
        </a:p>
      </dgm:t>
    </dgm:pt>
    <dgm:pt modelId="{1F733CFC-75F9-4520-8FE8-A09F3354959B}" type="parTrans" cxnId="{B44BAF0B-C8AE-4393-A0D3-9918A16808F0}">
      <dgm:prSet/>
      <dgm:spPr/>
      <dgm:t>
        <a:bodyPr/>
        <a:lstStyle/>
        <a:p>
          <a:endParaRPr lang="en-US"/>
        </a:p>
      </dgm:t>
    </dgm:pt>
    <dgm:pt modelId="{55952E8A-E531-4CBC-AB66-8ABFDE2E0D45}" type="sibTrans" cxnId="{B44BAF0B-C8AE-4393-A0D3-9918A16808F0}">
      <dgm:prSet/>
      <dgm:spPr/>
      <dgm:t>
        <a:bodyPr/>
        <a:lstStyle/>
        <a:p>
          <a:endParaRPr lang="en-US"/>
        </a:p>
      </dgm:t>
    </dgm:pt>
    <dgm:pt modelId="{72EAA1EC-E0EE-4734-A632-5DB4C9CBD963}">
      <dgm:prSet/>
      <dgm:spPr/>
      <dgm:t>
        <a:bodyPr/>
        <a:lstStyle/>
        <a:p>
          <a:r>
            <a:rPr lang="pl-PL" dirty="0" err="1"/>
            <a:t>Tumors</a:t>
          </a:r>
          <a:endParaRPr lang="en-US" dirty="0" err="1"/>
        </a:p>
      </dgm:t>
    </dgm:pt>
    <dgm:pt modelId="{19E0647C-8267-44DA-8ACC-2C8A9DB36440}" type="parTrans" cxnId="{AC759A0A-1180-40DD-8093-F09DC0B40B13}">
      <dgm:prSet/>
      <dgm:spPr/>
      <dgm:t>
        <a:bodyPr/>
        <a:lstStyle/>
        <a:p>
          <a:endParaRPr lang="en-US"/>
        </a:p>
      </dgm:t>
    </dgm:pt>
    <dgm:pt modelId="{EFAD0D9F-C3FC-41C8-A406-2873E306A791}" type="sibTrans" cxnId="{AC759A0A-1180-40DD-8093-F09DC0B40B13}">
      <dgm:prSet/>
      <dgm:spPr/>
      <dgm:t>
        <a:bodyPr/>
        <a:lstStyle/>
        <a:p>
          <a:endParaRPr lang="en-US"/>
        </a:p>
      </dgm:t>
    </dgm:pt>
    <dgm:pt modelId="{A0986D91-BF6C-4D2D-AAF9-D92465581809}">
      <dgm:prSet/>
      <dgm:spPr/>
      <dgm:t>
        <a:bodyPr/>
        <a:lstStyle/>
        <a:p>
          <a:r>
            <a:rPr lang="pl-PL" dirty="0"/>
            <a:t>Blood </a:t>
          </a:r>
          <a:r>
            <a:rPr lang="pl-PL" dirty="0" err="1"/>
            <a:t>flow</a:t>
          </a:r>
          <a:r>
            <a:rPr lang="pl-PL" dirty="0"/>
            <a:t> </a:t>
          </a:r>
          <a:r>
            <a:rPr lang="pl-PL" dirty="0" err="1"/>
            <a:t>disruption</a:t>
          </a:r>
          <a:endParaRPr lang="en-US" dirty="0" err="1"/>
        </a:p>
      </dgm:t>
    </dgm:pt>
    <dgm:pt modelId="{3118D4C4-7553-41FC-84D6-BCACB94C634C}" type="parTrans" cxnId="{705EB5A8-5A3A-495A-BE5A-8D6D5D3E5CC1}">
      <dgm:prSet/>
      <dgm:spPr/>
      <dgm:t>
        <a:bodyPr/>
        <a:lstStyle/>
        <a:p>
          <a:endParaRPr lang="en-US"/>
        </a:p>
      </dgm:t>
    </dgm:pt>
    <dgm:pt modelId="{3AB35152-EE34-4CDB-9FAB-34CB6917FAEB}" type="sibTrans" cxnId="{705EB5A8-5A3A-495A-BE5A-8D6D5D3E5CC1}">
      <dgm:prSet/>
      <dgm:spPr/>
      <dgm:t>
        <a:bodyPr/>
        <a:lstStyle/>
        <a:p>
          <a:endParaRPr lang="en-US"/>
        </a:p>
      </dgm:t>
    </dgm:pt>
    <dgm:pt modelId="{8C4CE8D0-8353-4A00-8A99-D21AEAD094B2}" type="pres">
      <dgm:prSet presAssocID="{FFDEF473-04A0-46C7-BA8C-19E0F1FD3773}" presName="linear" presStyleCnt="0">
        <dgm:presLayoutVars>
          <dgm:animLvl val="lvl"/>
          <dgm:resizeHandles val="exact"/>
        </dgm:presLayoutVars>
      </dgm:prSet>
      <dgm:spPr/>
    </dgm:pt>
    <dgm:pt modelId="{954BEF79-A013-42E1-9767-7CB03CF02F77}" type="pres">
      <dgm:prSet presAssocID="{59B9E49C-B35A-4D36-B40B-58DA6C71AFA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9F760A9-D168-4F92-95DD-BB80DE09E32F}" type="pres">
      <dgm:prSet presAssocID="{634B9BE4-9D44-4AEA-BEBE-F8F77B9358FD}" presName="spacer" presStyleCnt="0"/>
      <dgm:spPr/>
    </dgm:pt>
    <dgm:pt modelId="{9CBA5742-8FA8-43E5-BB82-AE5DDF826F37}" type="pres">
      <dgm:prSet presAssocID="{949F5D02-1FC4-42A2-B5A9-F6A2ED9F03B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2593E36-39C5-4EA7-B71B-79B2512C0F0C}" type="pres">
      <dgm:prSet presAssocID="{079F77D1-4E63-4221-B6C9-B80724AF8195}" presName="spacer" presStyleCnt="0"/>
      <dgm:spPr/>
    </dgm:pt>
    <dgm:pt modelId="{A4C60CAC-6A61-4124-975D-D4A84530D1AD}" type="pres">
      <dgm:prSet presAssocID="{C538AEF0-382E-4FD9-9AE0-5401C5F9806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229A799-2F79-4FAA-BA00-72D2A83AD4EF}" type="pres">
      <dgm:prSet presAssocID="{9A63BB1F-E6BB-4433-ACE0-0BFD7A9DAFB7}" presName="spacer" presStyleCnt="0"/>
      <dgm:spPr/>
    </dgm:pt>
    <dgm:pt modelId="{8F3E600E-ECB8-4A68-9794-38D69B9D0B92}" type="pres">
      <dgm:prSet presAssocID="{B2171CA5-BC37-46AF-BF6F-93F92284643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0D39D8E-1F86-4AB7-8E1A-2DFC7F0FD656}" type="pres">
      <dgm:prSet presAssocID="{5605DB5A-D52D-46A1-AC0C-B48DB26CF73B}" presName="spacer" presStyleCnt="0"/>
      <dgm:spPr/>
    </dgm:pt>
    <dgm:pt modelId="{B3F45BFC-7C57-42A6-9823-2AF428EBCE84}" type="pres">
      <dgm:prSet presAssocID="{A27E9A3C-C8BD-42C6-9DEE-36C0C2B2E87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938E60E-EBB9-426E-B3BF-6AF24EE64DB8}" type="pres">
      <dgm:prSet presAssocID="{55952E8A-E531-4CBC-AB66-8ABFDE2E0D45}" presName="spacer" presStyleCnt="0"/>
      <dgm:spPr/>
    </dgm:pt>
    <dgm:pt modelId="{39580914-A055-47F9-B3B7-18CEE63D5A24}" type="pres">
      <dgm:prSet presAssocID="{72EAA1EC-E0EE-4734-A632-5DB4C9CBD96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4A539B9-4202-4D1E-B55E-A6D0E7FEBBA2}" type="pres">
      <dgm:prSet presAssocID="{EFAD0D9F-C3FC-41C8-A406-2873E306A791}" presName="spacer" presStyleCnt="0"/>
      <dgm:spPr/>
    </dgm:pt>
    <dgm:pt modelId="{2624CF44-F3C8-4BDA-916D-4D2870CDBCAB}" type="pres">
      <dgm:prSet presAssocID="{A0986D91-BF6C-4D2D-AAF9-D924655818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9731F0A-B1CF-461B-83A0-B2217E85F272}" type="presOf" srcId="{949F5D02-1FC4-42A2-B5A9-F6A2ED9F03B1}" destId="{9CBA5742-8FA8-43E5-BB82-AE5DDF826F37}" srcOrd="0" destOrd="0" presId="urn:microsoft.com/office/officeart/2005/8/layout/vList2"/>
    <dgm:cxn modelId="{AC759A0A-1180-40DD-8093-F09DC0B40B13}" srcId="{FFDEF473-04A0-46C7-BA8C-19E0F1FD3773}" destId="{72EAA1EC-E0EE-4734-A632-5DB4C9CBD963}" srcOrd="5" destOrd="0" parTransId="{19E0647C-8267-44DA-8ACC-2C8A9DB36440}" sibTransId="{EFAD0D9F-C3FC-41C8-A406-2873E306A791}"/>
    <dgm:cxn modelId="{B44BAF0B-C8AE-4393-A0D3-9918A16808F0}" srcId="{FFDEF473-04A0-46C7-BA8C-19E0F1FD3773}" destId="{A27E9A3C-C8BD-42C6-9DEE-36C0C2B2E870}" srcOrd="4" destOrd="0" parTransId="{1F733CFC-75F9-4520-8FE8-A09F3354959B}" sibTransId="{55952E8A-E531-4CBC-AB66-8ABFDE2E0D45}"/>
    <dgm:cxn modelId="{F77A5B10-2C99-4191-82F5-B9100C6F6154}" type="presOf" srcId="{A27E9A3C-C8BD-42C6-9DEE-36C0C2B2E870}" destId="{B3F45BFC-7C57-42A6-9823-2AF428EBCE84}" srcOrd="0" destOrd="0" presId="urn:microsoft.com/office/officeart/2005/8/layout/vList2"/>
    <dgm:cxn modelId="{08F18C21-CFBF-46A0-B7A8-7329B55512B5}" type="presOf" srcId="{59B9E49C-B35A-4D36-B40B-58DA6C71AFA4}" destId="{954BEF79-A013-42E1-9767-7CB03CF02F77}" srcOrd="0" destOrd="0" presId="urn:microsoft.com/office/officeart/2005/8/layout/vList2"/>
    <dgm:cxn modelId="{C12DA52F-DAF9-40F2-B205-11D3CD7E4E7A}" type="presOf" srcId="{72EAA1EC-E0EE-4734-A632-5DB4C9CBD963}" destId="{39580914-A055-47F9-B3B7-18CEE63D5A24}" srcOrd="0" destOrd="0" presId="urn:microsoft.com/office/officeart/2005/8/layout/vList2"/>
    <dgm:cxn modelId="{E1E4E334-A9A9-400E-B570-4E2951CF43C6}" srcId="{FFDEF473-04A0-46C7-BA8C-19E0F1FD3773}" destId="{C538AEF0-382E-4FD9-9AE0-5401C5F98062}" srcOrd="2" destOrd="0" parTransId="{231D4817-45BA-46ED-9C60-0B4375C1E601}" sibTransId="{9A63BB1F-E6BB-4433-ACE0-0BFD7A9DAFB7}"/>
    <dgm:cxn modelId="{EE42D961-A885-4B5C-810F-9F120466AFE2}" srcId="{FFDEF473-04A0-46C7-BA8C-19E0F1FD3773}" destId="{949F5D02-1FC4-42A2-B5A9-F6A2ED9F03B1}" srcOrd="1" destOrd="0" parTransId="{7421EE82-6DAD-45C1-B599-450BB6744056}" sibTransId="{079F77D1-4E63-4221-B6C9-B80724AF8195}"/>
    <dgm:cxn modelId="{56057D6F-EDB0-4F97-8CDF-C6B8129B8AE5}" type="presOf" srcId="{C538AEF0-382E-4FD9-9AE0-5401C5F98062}" destId="{A4C60CAC-6A61-4124-975D-D4A84530D1AD}" srcOrd="0" destOrd="0" presId="urn:microsoft.com/office/officeart/2005/8/layout/vList2"/>
    <dgm:cxn modelId="{FBE05FA8-257B-4D79-A3B0-FC8D80A3975D}" type="presOf" srcId="{A0986D91-BF6C-4D2D-AAF9-D92465581809}" destId="{2624CF44-F3C8-4BDA-916D-4D2870CDBCAB}" srcOrd="0" destOrd="0" presId="urn:microsoft.com/office/officeart/2005/8/layout/vList2"/>
    <dgm:cxn modelId="{705EB5A8-5A3A-495A-BE5A-8D6D5D3E5CC1}" srcId="{FFDEF473-04A0-46C7-BA8C-19E0F1FD3773}" destId="{A0986D91-BF6C-4D2D-AAF9-D92465581809}" srcOrd="6" destOrd="0" parTransId="{3118D4C4-7553-41FC-84D6-BCACB94C634C}" sibTransId="{3AB35152-EE34-4CDB-9FAB-34CB6917FAEB}"/>
    <dgm:cxn modelId="{4AC828AF-A970-4A84-8598-41B8105EF499}" type="presOf" srcId="{FFDEF473-04A0-46C7-BA8C-19E0F1FD3773}" destId="{8C4CE8D0-8353-4A00-8A99-D21AEAD094B2}" srcOrd="0" destOrd="0" presId="urn:microsoft.com/office/officeart/2005/8/layout/vList2"/>
    <dgm:cxn modelId="{84D769D0-D893-4C56-AE6A-9EB85F867CD5}" srcId="{FFDEF473-04A0-46C7-BA8C-19E0F1FD3773}" destId="{B2171CA5-BC37-46AF-BF6F-93F92284643F}" srcOrd="3" destOrd="0" parTransId="{F0B83207-0E80-459C-8A94-2E037805416A}" sibTransId="{5605DB5A-D52D-46A1-AC0C-B48DB26CF73B}"/>
    <dgm:cxn modelId="{8F4D08F3-50E8-445E-AFC8-8D031CC98217}" type="presOf" srcId="{B2171CA5-BC37-46AF-BF6F-93F92284643F}" destId="{8F3E600E-ECB8-4A68-9794-38D69B9D0B92}" srcOrd="0" destOrd="0" presId="urn:microsoft.com/office/officeart/2005/8/layout/vList2"/>
    <dgm:cxn modelId="{23D29CF3-0CAC-45CA-9B2A-A16BF585918F}" srcId="{FFDEF473-04A0-46C7-BA8C-19E0F1FD3773}" destId="{59B9E49C-B35A-4D36-B40B-58DA6C71AFA4}" srcOrd="0" destOrd="0" parTransId="{C7A845FE-FA59-4C68-B82E-22E8A95C327B}" sibTransId="{634B9BE4-9D44-4AEA-BEBE-F8F77B9358FD}"/>
    <dgm:cxn modelId="{EF6226F1-2C73-4EF3-8146-A983BE4BA0F1}" type="presParOf" srcId="{8C4CE8D0-8353-4A00-8A99-D21AEAD094B2}" destId="{954BEF79-A013-42E1-9767-7CB03CF02F77}" srcOrd="0" destOrd="0" presId="urn:microsoft.com/office/officeart/2005/8/layout/vList2"/>
    <dgm:cxn modelId="{38CDA25F-B57C-4E8B-90E5-C3EC13FC3267}" type="presParOf" srcId="{8C4CE8D0-8353-4A00-8A99-D21AEAD094B2}" destId="{B9F760A9-D168-4F92-95DD-BB80DE09E32F}" srcOrd="1" destOrd="0" presId="urn:microsoft.com/office/officeart/2005/8/layout/vList2"/>
    <dgm:cxn modelId="{D510B157-902B-46CB-A3AE-0943E508A25D}" type="presParOf" srcId="{8C4CE8D0-8353-4A00-8A99-D21AEAD094B2}" destId="{9CBA5742-8FA8-43E5-BB82-AE5DDF826F37}" srcOrd="2" destOrd="0" presId="urn:microsoft.com/office/officeart/2005/8/layout/vList2"/>
    <dgm:cxn modelId="{1D3AA562-09B1-46D5-BCE3-363029577CE9}" type="presParOf" srcId="{8C4CE8D0-8353-4A00-8A99-D21AEAD094B2}" destId="{92593E36-39C5-4EA7-B71B-79B2512C0F0C}" srcOrd="3" destOrd="0" presId="urn:microsoft.com/office/officeart/2005/8/layout/vList2"/>
    <dgm:cxn modelId="{2A3E53C1-8DBC-45E4-833D-B1A29E70AF25}" type="presParOf" srcId="{8C4CE8D0-8353-4A00-8A99-D21AEAD094B2}" destId="{A4C60CAC-6A61-4124-975D-D4A84530D1AD}" srcOrd="4" destOrd="0" presId="urn:microsoft.com/office/officeart/2005/8/layout/vList2"/>
    <dgm:cxn modelId="{5102A88F-57F4-4DCC-B169-E479D49A8A02}" type="presParOf" srcId="{8C4CE8D0-8353-4A00-8A99-D21AEAD094B2}" destId="{8229A799-2F79-4FAA-BA00-72D2A83AD4EF}" srcOrd="5" destOrd="0" presId="urn:microsoft.com/office/officeart/2005/8/layout/vList2"/>
    <dgm:cxn modelId="{BD700EB9-A363-4919-B0E6-EB076D2295A5}" type="presParOf" srcId="{8C4CE8D0-8353-4A00-8A99-D21AEAD094B2}" destId="{8F3E600E-ECB8-4A68-9794-38D69B9D0B92}" srcOrd="6" destOrd="0" presId="urn:microsoft.com/office/officeart/2005/8/layout/vList2"/>
    <dgm:cxn modelId="{95E536AB-4C0C-449F-9E7A-0BBFA696615D}" type="presParOf" srcId="{8C4CE8D0-8353-4A00-8A99-D21AEAD094B2}" destId="{90D39D8E-1F86-4AB7-8E1A-2DFC7F0FD656}" srcOrd="7" destOrd="0" presId="urn:microsoft.com/office/officeart/2005/8/layout/vList2"/>
    <dgm:cxn modelId="{C28B7782-589E-4A0C-B4AE-A14255FE0206}" type="presParOf" srcId="{8C4CE8D0-8353-4A00-8A99-D21AEAD094B2}" destId="{B3F45BFC-7C57-42A6-9823-2AF428EBCE84}" srcOrd="8" destOrd="0" presId="urn:microsoft.com/office/officeart/2005/8/layout/vList2"/>
    <dgm:cxn modelId="{C184EC26-F710-425E-B703-52057C9C9117}" type="presParOf" srcId="{8C4CE8D0-8353-4A00-8A99-D21AEAD094B2}" destId="{E938E60E-EBB9-426E-B3BF-6AF24EE64DB8}" srcOrd="9" destOrd="0" presId="urn:microsoft.com/office/officeart/2005/8/layout/vList2"/>
    <dgm:cxn modelId="{E833E380-C9A8-4BF2-AEA5-A0581279A815}" type="presParOf" srcId="{8C4CE8D0-8353-4A00-8A99-D21AEAD094B2}" destId="{39580914-A055-47F9-B3B7-18CEE63D5A24}" srcOrd="10" destOrd="0" presId="urn:microsoft.com/office/officeart/2005/8/layout/vList2"/>
    <dgm:cxn modelId="{F10F15AC-AF30-4C3F-9E8A-ED44E98D8B35}" type="presParOf" srcId="{8C4CE8D0-8353-4A00-8A99-D21AEAD094B2}" destId="{34A539B9-4202-4D1E-B55E-A6D0E7FEBBA2}" srcOrd="11" destOrd="0" presId="urn:microsoft.com/office/officeart/2005/8/layout/vList2"/>
    <dgm:cxn modelId="{2650123C-08A2-4445-9E4D-CAA5A1B6B75A}" type="presParOf" srcId="{8C4CE8D0-8353-4A00-8A99-D21AEAD094B2}" destId="{2624CF44-F3C8-4BDA-916D-4D2870CDBC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BEF79-A013-42E1-9767-7CB03CF02F77}">
      <dsp:nvSpPr>
        <dsp:cNvPr id="0" name=""/>
        <dsp:cNvSpPr/>
      </dsp:nvSpPr>
      <dsp:spPr>
        <a:xfrm>
          <a:off x="0" y="48212"/>
          <a:ext cx="7479588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Autoimmune disorders</a:t>
          </a:r>
          <a:endParaRPr lang="pl-PL" sz="3600" kern="1200" dirty="0">
            <a:latin typeface="Aharoni"/>
          </a:endParaRPr>
        </a:p>
      </dsp:txBody>
      <dsp:txXfrm>
        <a:off x="42151" y="90363"/>
        <a:ext cx="7395286" cy="779158"/>
      </dsp:txXfrm>
    </dsp:sp>
    <dsp:sp modelId="{9CBA5742-8FA8-43E5-BB82-AE5DDF826F37}">
      <dsp:nvSpPr>
        <dsp:cNvPr id="0" name=""/>
        <dsp:cNvSpPr/>
      </dsp:nvSpPr>
      <dsp:spPr>
        <a:xfrm>
          <a:off x="0" y="1015352"/>
          <a:ext cx="7479588" cy="863460"/>
        </a:xfrm>
        <a:prstGeom prst="roundRect">
          <a:avLst/>
        </a:prstGeom>
        <a:solidFill>
          <a:schemeClr val="accent2">
            <a:hueOff val="255623"/>
            <a:satOff val="-3047"/>
            <a:lumOff val="-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Trauma</a:t>
          </a:r>
          <a:endParaRPr lang="en-US" sz="3600" kern="1200" dirty="0"/>
        </a:p>
      </dsp:txBody>
      <dsp:txXfrm>
        <a:off x="42151" y="1057503"/>
        <a:ext cx="7395286" cy="779158"/>
      </dsp:txXfrm>
    </dsp:sp>
    <dsp:sp modelId="{A4C60CAC-6A61-4124-975D-D4A84530D1AD}">
      <dsp:nvSpPr>
        <dsp:cNvPr id="0" name=""/>
        <dsp:cNvSpPr/>
      </dsp:nvSpPr>
      <dsp:spPr>
        <a:xfrm>
          <a:off x="0" y="1982493"/>
          <a:ext cx="7479588" cy="863460"/>
        </a:xfrm>
        <a:prstGeom prst="roundRect">
          <a:avLst/>
        </a:prstGeom>
        <a:solidFill>
          <a:schemeClr val="accent2">
            <a:hueOff val="511246"/>
            <a:satOff val="-6094"/>
            <a:lumOff val="-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Infections</a:t>
          </a:r>
          <a:endParaRPr lang="en-US" sz="3600" kern="1200" dirty="0" err="1"/>
        </a:p>
      </dsp:txBody>
      <dsp:txXfrm>
        <a:off x="42151" y="2024644"/>
        <a:ext cx="7395286" cy="779158"/>
      </dsp:txXfrm>
    </dsp:sp>
    <dsp:sp modelId="{8F3E600E-ECB8-4A68-9794-38D69B9D0B92}">
      <dsp:nvSpPr>
        <dsp:cNvPr id="0" name=""/>
        <dsp:cNvSpPr/>
      </dsp:nvSpPr>
      <dsp:spPr>
        <a:xfrm>
          <a:off x="0" y="2949632"/>
          <a:ext cx="7479588" cy="863460"/>
        </a:xfrm>
        <a:prstGeom prst="roundRect">
          <a:avLst/>
        </a:prstGeom>
        <a:solidFill>
          <a:schemeClr val="accent2">
            <a:hueOff val="766869"/>
            <a:satOff val="-9142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Degeneration</a:t>
          </a:r>
          <a:endParaRPr lang="en-US" sz="3600" kern="1200" dirty="0" err="1"/>
        </a:p>
      </dsp:txBody>
      <dsp:txXfrm>
        <a:off x="42151" y="2991783"/>
        <a:ext cx="7395286" cy="779158"/>
      </dsp:txXfrm>
    </dsp:sp>
    <dsp:sp modelId="{B3F45BFC-7C57-42A6-9823-2AF428EBCE84}">
      <dsp:nvSpPr>
        <dsp:cNvPr id="0" name=""/>
        <dsp:cNvSpPr/>
      </dsp:nvSpPr>
      <dsp:spPr>
        <a:xfrm>
          <a:off x="0" y="3916772"/>
          <a:ext cx="7479588" cy="863460"/>
        </a:xfrm>
        <a:prstGeom prst="roundRect">
          <a:avLst/>
        </a:prstGeom>
        <a:solidFill>
          <a:schemeClr val="accent2">
            <a:hueOff val="1022491"/>
            <a:satOff val="-12189"/>
            <a:lumOff val="-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Structural</a:t>
          </a:r>
          <a:r>
            <a:rPr lang="pl-PL" sz="3600" kern="1200" dirty="0"/>
            <a:t> </a:t>
          </a:r>
          <a:r>
            <a:rPr lang="pl-PL" sz="3600" kern="1200" dirty="0" err="1"/>
            <a:t>defects</a:t>
          </a:r>
          <a:endParaRPr lang="en-US" sz="3600" kern="1200" dirty="0" err="1"/>
        </a:p>
      </dsp:txBody>
      <dsp:txXfrm>
        <a:off x="42151" y="3958923"/>
        <a:ext cx="7395286" cy="779158"/>
      </dsp:txXfrm>
    </dsp:sp>
    <dsp:sp modelId="{39580914-A055-47F9-B3B7-18CEE63D5A24}">
      <dsp:nvSpPr>
        <dsp:cNvPr id="0" name=""/>
        <dsp:cNvSpPr/>
      </dsp:nvSpPr>
      <dsp:spPr>
        <a:xfrm>
          <a:off x="0" y="4883912"/>
          <a:ext cx="7479588" cy="863460"/>
        </a:xfrm>
        <a:prstGeom prst="roundRect">
          <a:avLst/>
        </a:prstGeom>
        <a:solidFill>
          <a:schemeClr val="accent2">
            <a:hueOff val="1278114"/>
            <a:satOff val="-15236"/>
            <a:lumOff val="-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 err="1"/>
            <a:t>Tumors</a:t>
          </a:r>
          <a:endParaRPr lang="en-US" sz="3600" kern="1200" dirty="0" err="1"/>
        </a:p>
      </dsp:txBody>
      <dsp:txXfrm>
        <a:off x="42151" y="4926063"/>
        <a:ext cx="7395286" cy="779158"/>
      </dsp:txXfrm>
    </dsp:sp>
    <dsp:sp modelId="{2624CF44-F3C8-4BDA-916D-4D2870CDBCAB}">
      <dsp:nvSpPr>
        <dsp:cNvPr id="0" name=""/>
        <dsp:cNvSpPr/>
      </dsp:nvSpPr>
      <dsp:spPr>
        <a:xfrm>
          <a:off x="0" y="5851053"/>
          <a:ext cx="7479588" cy="863460"/>
        </a:xfrm>
        <a:prstGeom prst="roundRect">
          <a:avLst/>
        </a:prstGeom>
        <a:solidFill>
          <a:schemeClr val="accent2">
            <a:hueOff val="1533737"/>
            <a:satOff val="-18283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Blood </a:t>
          </a:r>
          <a:r>
            <a:rPr lang="pl-PL" sz="3600" kern="1200" dirty="0" err="1"/>
            <a:t>flow</a:t>
          </a:r>
          <a:r>
            <a:rPr lang="pl-PL" sz="3600" kern="1200" dirty="0"/>
            <a:t> </a:t>
          </a:r>
          <a:r>
            <a:rPr lang="pl-PL" sz="3600" kern="1200" dirty="0" err="1"/>
            <a:t>disruption</a:t>
          </a:r>
          <a:endParaRPr lang="en-US" sz="3600" kern="1200" dirty="0" err="1"/>
        </a:p>
      </dsp:txBody>
      <dsp:txXfrm>
        <a:off x="42151" y="5893204"/>
        <a:ext cx="7395286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858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0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8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diseases-conditions/alzheimers-disease/symptoms-causes/syc-20350447" TargetMode="External"/><Relationship Id="rId3" Type="http://schemas.openxmlformats.org/officeDocument/2006/relationships/hyperlink" Target="https://qbi.uq.edu.au/brain/brain-anatomy/what-neuron" TargetMode="External"/><Relationship Id="rId7" Type="http://schemas.openxmlformats.org/officeDocument/2006/relationships/hyperlink" Target="https://neurologysleepcentre.com/blog/what-is-parkinsons-disease/" TargetMode="External"/><Relationship Id="rId2" Type="http://schemas.openxmlformats.org/officeDocument/2006/relationships/hyperlink" Target="https://my.clevelandclinic.org/health/articles/21202-nervous-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pkinsmedicine.org/health/conditions-and-diseases/overview-of-nervous-system-disorders" TargetMode="External"/><Relationship Id="rId5" Type="http://schemas.openxmlformats.org/officeDocument/2006/relationships/hyperlink" Target="https://www.kenhub.com/en/library/anatomy/the-nervous-system" TargetMode="External"/><Relationship Id="rId4" Type="http://schemas.openxmlformats.org/officeDocument/2006/relationships/hyperlink" Target="https://mood-disorders.co.uk/glossary/what-is-a-synap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1" name="Rectangle 73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00" y="4763070"/>
            <a:ext cx="5012266" cy="1546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Nervous System</a:t>
            </a:r>
          </a:p>
        </p:txBody>
      </p:sp>
      <p:pic>
        <p:nvPicPr>
          <p:cNvPr id="4" name="Picture 3" descr="Neuron system in yellow and light blue">
            <a:extLst>
              <a:ext uri="{FF2B5EF4-FFF2-40B4-BE49-F238E27FC236}">
                <a16:creationId xmlns:a16="http://schemas.microsoft.com/office/drawing/2014/main" id="{E4977393-8B0D-E56D-A552-7471C1E6B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" r="-3" b="-3"/>
          <a:stretch/>
        </p:blipFill>
        <p:spPr>
          <a:xfrm>
            <a:off x="20" y="10"/>
            <a:ext cx="6095979" cy="4208678"/>
          </a:xfrm>
          <a:prstGeom prst="rect">
            <a:avLst/>
          </a:prstGeom>
        </p:spPr>
      </p:pic>
      <p:pic>
        <p:nvPicPr>
          <p:cNvPr id="5" name="Obraz 5" descr="Obraz zawierający tekst, wizytówka, grafika wektorowa&#10;&#10;Opis wygenerowany automatycznie">
            <a:extLst>
              <a:ext uri="{FF2B5EF4-FFF2-40B4-BE49-F238E27FC236}">
                <a16:creationId xmlns:a16="http://schemas.microsoft.com/office/drawing/2014/main" id="{283D27DD-D5F9-0DBF-2899-70191F859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36" b="7324"/>
          <a:stretch/>
        </p:blipFill>
        <p:spPr>
          <a:xfrm>
            <a:off x="6095999" y="10"/>
            <a:ext cx="6095999" cy="4208678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17734" y="4763070"/>
            <a:ext cx="5012266" cy="1546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Kacper Ziomek</a:t>
            </a:r>
          </a:p>
          <a:p>
            <a:pPr algn="l"/>
            <a:r>
              <a:rPr lang="en-US"/>
              <a:t>III Rok Fizjoterapia JMS</a:t>
            </a:r>
          </a:p>
          <a:p>
            <a:pPr algn="l"/>
            <a:r>
              <a:rPr lang="en-US"/>
              <a:t>rok akademicki 2022/2023 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FADEFC-A110-0966-D47C-42C3FE61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85" y="1327404"/>
            <a:ext cx="9144000" cy="1344168"/>
          </a:xfrm>
        </p:spPr>
        <p:txBody>
          <a:bodyPr/>
          <a:lstStyle/>
          <a:p>
            <a:r>
              <a:rPr lang="pl-PL" b="1">
                <a:ea typeface="+mj-lt"/>
                <a:cs typeface="+mj-lt"/>
              </a:rPr>
              <a:t>Alzheimer's Disease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A683D2-7E98-F585-2141-CABC371273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 err="1">
                <a:ea typeface="+mn-lt"/>
                <a:cs typeface="+mn-lt"/>
              </a:rPr>
              <a:t>Alzheimer's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is</a:t>
            </a:r>
            <a:r>
              <a:rPr lang="pl-PL" dirty="0">
                <a:ea typeface="+mn-lt"/>
                <a:cs typeface="+mn-lt"/>
              </a:rPr>
              <a:t> a progressive </a:t>
            </a:r>
            <a:r>
              <a:rPr lang="pl-PL" dirty="0" err="1">
                <a:ea typeface="+mn-lt"/>
                <a:cs typeface="+mn-lt"/>
              </a:rPr>
              <a:t>neurologic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disorder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that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causes</a:t>
            </a:r>
            <a:r>
              <a:rPr lang="pl-PL" dirty="0">
                <a:ea typeface="+mn-lt"/>
                <a:cs typeface="+mn-lt"/>
              </a:rPr>
              <a:t> the </a:t>
            </a:r>
            <a:r>
              <a:rPr lang="pl-PL" dirty="0" err="1">
                <a:ea typeface="+mn-lt"/>
                <a:cs typeface="+mn-lt"/>
              </a:rPr>
              <a:t>brain</a:t>
            </a:r>
            <a:r>
              <a:rPr lang="pl-PL" dirty="0">
                <a:ea typeface="+mn-lt"/>
                <a:cs typeface="+mn-lt"/>
              </a:rPr>
              <a:t> to </a:t>
            </a:r>
            <a:r>
              <a:rPr lang="pl-PL" dirty="0" err="1">
                <a:ea typeface="+mn-lt"/>
                <a:cs typeface="+mn-lt"/>
              </a:rPr>
              <a:t>shrink</a:t>
            </a:r>
            <a:r>
              <a:rPr lang="pl-PL" dirty="0">
                <a:ea typeface="+mn-lt"/>
                <a:cs typeface="+mn-lt"/>
              </a:rPr>
              <a:t> (</a:t>
            </a:r>
            <a:r>
              <a:rPr lang="pl-PL" dirty="0" err="1">
                <a:ea typeface="+mn-lt"/>
                <a:cs typeface="+mn-lt"/>
              </a:rPr>
              <a:t>atrophy</a:t>
            </a:r>
            <a:r>
              <a:rPr lang="pl-PL" dirty="0">
                <a:ea typeface="+mn-lt"/>
                <a:cs typeface="+mn-lt"/>
              </a:rPr>
              <a:t>) and </a:t>
            </a:r>
            <a:r>
              <a:rPr lang="pl-PL" dirty="0" err="1">
                <a:ea typeface="+mn-lt"/>
                <a:cs typeface="+mn-lt"/>
              </a:rPr>
              <a:t>brain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cells</a:t>
            </a:r>
            <a:r>
              <a:rPr lang="pl-PL" dirty="0">
                <a:ea typeface="+mn-lt"/>
                <a:cs typeface="+mn-lt"/>
              </a:rPr>
              <a:t> to </a:t>
            </a:r>
            <a:r>
              <a:rPr lang="pl-PL" dirty="0" err="1">
                <a:ea typeface="+mn-lt"/>
                <a:cs typeface="+mn-lt"/>
              </a:rPr>
              <a:t>die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</p:txBody>
      </p:sp>
      <p:pic>
        <p:nvPicPr>
          <p:cNvPr id="5" name="Obraz 5" descr="Obraz zawierający tekst, stacjonarne, koperta&#10;&#10;Opis wygenerowany automatycznie">
            <a:extLst>
              <a:ext uri="{FF2B5EF4-FFF2-40B4-BE49-F238E27FC236}">
                <a16:creationId xmlns:a16="http://schemas.microsoft.com/office/drawing/2014/main" id="{5A5033E4-8890-FBBC-97FC-6F695F8E2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5324" y="2083055"/>
            <a:ext cx="5322473" cy="3389881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4401216-071B-FDF1-E100-20C28CADED24}"/>
              </a:ext>
            </a:extLst>
          </p:cNvPr>
          <p:cNvSpPr txBox="1"/>
          <p:nvPr/>
        </p:nvSpPr>
        <p:spPr>
          <a:xfrm>
            <a:off x="6322218" y="5738812"/>
            <a:ext cx="4411265" cy="935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https://healthblog.uofmhealth.org/brain-health/everything-you-know-about-alzheimers-wrong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66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C8CFA3-D4E4-2B0A-8D28-4D294EE7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a typeface="+mj-lt"/>
                <a:cs typeface="+mj-lt"/>
              </a:rPr>
              <a:t>How do I </a:t>
            </a:r>
            <a:r>
              <a:rPr lang="pl-PL" b="1" dirty="0" err="1">
                <a:ea typeface="+mj-lt"/>
                <a:cs typeface="+mj-lt"/>
              </a:rPr>
              <a:t>keep</a:t>
            </a:r>
            <a:r>
              <a:rPr lang="pl-PL" b="1" dirty="0">
                <a:ea typeface="+mj-lt"/>
                <a:cs typeface="+mj-lt"/>
              </a:rPr>
              <a:t> my </a:t>
            </a:r>
            <a:r>
              <a:rPr lang="pl-PL" b="1" dirty="0" err="1">
                <a:ea typeface="+mj-lt"/>
                <a:cs typeface="+mj-lt"/>
              </a:rPr>
              <a:t>nervous</a:t>
            </a:r>
            <a:r>
              <a:rPr lang="pl-PL" b="1" dirty="0">
                <a:ea typeface="+mj-lt"/>
                <a:cs typeface="+mj-lt"/>
              </a:rPr>
              <a:t> system </a:t>
            </a:r>
            <a:r>
              <a:rPr lang="pl-PL" b="1" dirty="0" err="1">
                <a:ea typeface="+mj-lt"/>
                <a:cs typeface="+mj-lt"/>
              </a:rPr>
              <a:t>healthy</a:t>
            </a:r>
            <a:r>
              <a:rPr lang="pl-PL" b="1" dirty="0">
                <a:ea typeface="+mj-lt"/>
                <a:cs typeface="+mj-lt"/>
              </a:rPr>
              <a:t>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080485-8630-D9BE-1E4D-DC99622F28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ea typeface="+mn-lt"/>
                <a:cs typeface="+mn-lt"/>
              </a:rPr>
              <a:t>We </a:t>
            </a:r>
            <a:r>
              <a:rPr lang="pl-PL" sz="2800" dirty="0" err="1">
                <a:ea typeface="+mn-lt"/>
                <a:cs typeface="+mn-lt"/>
              </a:rPr>
              <a:t>must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remember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that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this</a:t>
            </a:r>
            <a:r>
              <a:rPr lang="pl-PL" sz="2800" dirty="0">
                <a:ea typeface="+mn-lt"/>
                <a:cs typeface="+mn-lt"/>
              </a:rPr>
              <a:t> system </a:t>
            </a:r>
            <a:r>
              <a:rPr lang="pl-PL" sz="2800" dirty="0" err="1">
                <a:ea typeface="+mn-lt"/>
                <a:cs typeface="+mn-lt"/>
              </a:rPr>
              <a:t>is</a:t>
            </a:r>
            <a:r>
              <a:rPr lang="pl-PL" sz="2800" dirty="0">
                <a:ea typeface="+mn-lt"/>
                <a:cs typeface="+mn-lt"/>
              </a:rPr>
              <a:t> the </a:t>
            </a:r>
            <a:r>
              <a:rPr lang="pl-PL" sz="2800" dirty="0" err="1">
                <a:ea typeface="+mn-lt"/>
                <a:cs typeface="+mn-lt"/>
              </a:rPr>
              <a:t>command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center</a:t>
            </a:r>
            <a:r>
              <a:rPr lang="pl-PL" sz="2800" dirty="0">
                <a:ea typeface="+mn-lt"/>
                <a:cs typeface="+mn-lt"/>
              </a:rPr>
              <a:t> for </a:t>
            </a:r>
            <a:r>
              <a:rPr lang="pl-PL" sz="2800" dirty="0" err="1">
                <a:ea typeface="+mn-lt"/>
                <a:cs typeface="+mn-lt"/>
              </a:rPr>
              <a:t>your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entire</a:t>
            </a:r>
            <a:r>
              <a:rPr lang="pl-PL" sz="2800" dirty="0">
                <a:ea typeface="+mn-lt"/>
                <a:cs typeface="+mn-lt"/>
              </a:rPr>
              <a:t> body. It </a:t>
            </a:r>
            <a:r>
              <a:rPr lang="pl-PL" sz="2800" dirty="0" err="1">
                <a:ea typeface="+mn-lt"/>
                <a:cs typeface="+mn-lt"/>
              </a:rPr>
              <a:t>needs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care</a:t>
            </a:r>
            <a:r>
              <a:rPr lang="pl-PL" sz="2800" dirty="0">
                <a:ea typeface="+mn-lt"/>
                <a:cs typeface="+mn-lt"/>
              </a:rPr>
              <a:t> to </a:t>
            </a:r>
            <a:r>
              <a:rPr lang="pl-PL" sz="2800" dirty="0" err="1">
                <a:ea typeface="+mn-lt"/>
                <a:cs typeface="+mn-lt"/>
              </a:rPr>
              <a:t>keep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working</a:t>
            </a:r>
            <a:r>
              <a:rPr lang="pl-PL" sz="2800" dirty="0">
                <a:ea typeface="+mn-lt"/>
                <a:cs typeface="+mn-lt"/>
              </a:rPr>
              <a:t> </a:t>
            </a:r>
            <a:r>
              <a:rPr lang="pl-PL" sz="2800" dirty="0" err="1">
                <a:ea typeface="+mn-lt"/>
                <a:cs typeface="+mn-lt"/>
              </a:rPr>
              <a:t>correctly</a:t>
            </a:r>
            <a:r>
              <a:rPr lang="pl-PL" sz="2800" dirty="0">
                <a:ea typeface="+mn-lt"/>
                <a:cs typeface="+mn-lt"/>
              </a:rPr>
              <a:t>. </a:t>
            </a:r>
            <a:endParaRPr lang="pl-PL" sz="2800" dirty="0"/>
          </a:p>
          <a:p>
            <a:endParaRPr lang="pl-PL" sz="28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19EE39-F899-97EB-86EB-E8C0924380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dirty="0">
                <a:ea typeface="+mn-lt"/>
                <a:cs typeface="+mn-lt"/>
              </a:rPr>
              <a:t>  </a:t>
            </a:r>
            <a:r>
              <a:rPr lang="pl-PL" sz="2800" dirty="0" err="1">
                <a:ea typeface="+mn-lt"/>
                <a:cs typeface="+mn-lt"/>
              </a:rPr>
              <a:t>See</a:t>
            </a:r>
            <a:r>
              <a:rPr lang="pl-PL" sz="2800" dirty="0">
                <a:ea typeface="+mn-lt"/>
                <a:cs typeface="+mn-lt"/>
              </a:rPr>
              <a:t> </a:t>
            </a:r>
            <a:r>
              <a:rPr lang="pl-PL" sz="2800" dirty="0" err="1">
                <a:ea typeface="+mn-lt"/>
                <a:cs typeface="+mn-lt"/>
              </a:rPr>
              <a:t>your</a:t>
            </a:r>
            <a:r>
              <a:rPr lang="pl-PL" sz="2800" dirty="0">
                <a:ea typeface="+mn-lt"/>
                <a:cs typeface="+mn-lt"/>
              </a:rPr>
              <a:t> </a:t>
            </a:r>
            <a:r>
              <a:rPr lang="pl-PL" sz="2800" dirty="0" err="1">
                <a:ea typeface="+mn-lt"/>
                <a:cs typeface="+mn-lt"/>
              </a:rPr>
              <a:t>doctor</a:t>
            </a:r>
            <a:r>
              <a:rPr lang="pl-PL" sz="2800" dirty="0">
                <a:ea typeface="+mn-lt"/>
                <a:cs typeface="+mn-lt"/>
              </a:rPr>
              <a:t> </a:t>
            </a:r>
            <a:r>
              <a:rPr lang="pl-PL" sz="2800" dirty="0" err="1">
                <a:ea typeface="+mn-lt"/>
                <a:cs typeface="+mn-lt"/>
              </a:rPr>
              <a:t>regularly</a:t>
            </a:r>
            <a:r>
              <a:rPr lang="pl-PL" sz="2800" dirty="0">
                <a:ea typeface="+mn-lt"/>
                <a:cs typeface="+mn-lt"/>
              </a:rPr>
              <a:t>, </a:t>
            </a:r>
            <a:r>
              <a:rPr lang="pl-PL" sz="2800" dirty="0" err="1">
                <a:ea typeface="+mn-lt"/>
                <a:cs typeface="+mn-lt"/>
              </a:rPr>
              <a:t>eat</a:t>
            </a:r>
            <a:r>
              <a:rPr lang="pl-PL" sz="2800" dirty="0">
                <a:ea typeface="+mn-lt"/>
                <a:cs typeface="+mn-lt"/>
              </a:rPr>
              <a:t> a </a:t>
            </a:r>
            <a:r>
              <a:rPr lang="pl-PL" sz="2800" dirty="0" err="1">
                <a:ea typeface="+mn-lt"/>
                <a:cs typeface="+mn-lt"/>
              </a:rPr>
              <a:t>healthy</a:t>
            </a:r>
            <a:r>
              <a:rPr lang="pl-PL" sz="2800" dirty="0">
                <a:ea typeface="+mn-lt"/>
                <a:cs typeface="+mn-lt"/>
              </a:rPr>
              <a:t> diet, </a:t>
            </a:r>
            <a:r>
              <a:rPr lang="pl-PL" sz="2800" dirty="0" err="1">
                <a:ea typeface="+mn-lt"/>
                <a:cs typeface="+mn-lt"/>
              </a:rPr>
              <a:t>avoid</a:t>
            </a:r>
            <a:r>
              <a:rPr lang="pl-PL" sz="2800" dirty="0">
                <a:ea typeface="+mn-lt"/>
                <a:cs typeface="+mn-lt"/>
              </a:rPr>
              <a:t> </a:t>
            </a:r>
            <a:r>
              <a:rPr lang="pl-PL" sz="2800" dirty="0" err="1">
                <a:ea typeface="+mn-lt"/>
                <a:cs typeface="+mn-lt"/>
              </a:rPr>
              <a:t>drugs</a:t>
            </a:r>
            <a:r>
              <a:rPr lang="pl-PL" sz="2800" dirty="0">
                <a:ea typeface="+mn-lt"/>
                <a:cs typeface="+mn-lt"/>
              </a:rPr>
              <a:t>, and </a:t>
            </a:r>
            <a:r>
              <a:rPr lang="pl-PL" sz="2800" dirty="0" err="1">
                <a:ea typeface="+mn-lt"/>
                <a:cs typeface="+mn-lt"/>
              </a:rPr>
              <a:t>only</a:t>
            </a:r>
            <a:r>
              <a:rPr lang="pl-PL" sz="2800" dirty="0">
                <a:ea typeface="+mn-lt"/>
                <a:cs typeface="+mn-lt"/>
              </a:rPr>
              <a:t> drink </a:t>
            </a:r>
            <a:r>
              <a:rPr lang="pl-PL" sz="2800" dirty="0" err="1">
                <a:ea typeface="+mn-lt"/>
                <a:cs typeface="+mn-lt"/>
              </a:rPr>
              <a:t>alcohol</a:t>
            </a:r>
            <a:r>
              <a:rPr lang="pl-PL" sz="2800" dirty="0">
                <a:ea typeface="+mn-lt"/>
                <a:cs typeface="+mn-lt"/>
              </a:rPr>
              <a:t> in </a:t>
            </a:r>
            <a:r>
              <a:rPr lang="pl-PL" sz="2800" dirty="0" err="1">
                <a:ea typeface="+mn-lt"/>
                <a:cs typeface="+mn-lt"/>
              </a:rPr>
              <a:t>moderation</a:t>
            </a:r>
            <a:r>
              <a:rPr lang="pl-PL" sz="2800" dirty="0">
                <a:ea typeface="+mn-lt"/>
                <a:cs typeface="+mn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7740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3571AE-DD69-31AB-8140-C2F7AECB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67" y="1517904"/>
            <a:ext cx="5370237" cy="27969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/>
              <a:t>Thank you for your attention</a:t>
            </a:r>
            <a:endParaRPr lang="en-US" sz="6000"/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69FF84D4-7B1E-BEAC-CF68-4F311F23C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5467" y="1807634"/>
            <a:ext cx="3242732" cy="32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7764F-2147-D452-DC96-99EC2D54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39248"/>
            <a:ext cx="9144000" cy="725044"/>
          </a:xfrm>
        </p:spPr>
        <p:txBody>
          <a:bodyPr/>
          <a:lstStyle/>
          <a:p>
            <a:pPr algn="ctr"/>
            <a:r>
              <a:rPr lang="pl-PL" b="1" dirty="0" err="1">
                <a:ea typeface="+mj-lt"/>
                <a:cs typeface="+mj-lt"/>
              </a:rPr>
              <a:t>Vocabulary</a:t>
            </a:r>
            <a:endParaRPr lang="pl-PL" dirty="0" err="1">
              <a:cs typeface="Aharon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0286FA-D55B-D91A-B7FB-058AC6A70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530" y="1659351"/>
            <a:ext cx="5274848" cy="4439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/>
              <a:t>Autoimmune</a:t>
            </a:r>
            <a:r>
              <a:rPr lang="pl-PL" dirty="0"/>
              <a:t> </a:t>
            </a:r>
            <a:r>
              <a:rPr lang="pl-PL" dirty="0" err="1"/>
              <a:t>disorders</a:t>
            </a:r>
            <a:r>
              <a:rPr lang="pl-PL" dirty="0"/>
              <a:t> – Zaburzenia autoimmunologiczne</a:t>
            </a:r>
          </a:p>
          <a:p>
            <a:r>
              <a:rPr lang="pl-PL" dirty="0"/>
              <a:t>Trauma – Uraz</a:t>
            </a:r>
          </a:p>
          <a:p>
            <a:r>
              <a:rPr lang="pl-PL" dirty="0" err="1"/>
              <a:t>Degeneration</a:t>
            </a:r>
            <a:r>
              <a:rPr lang="pl-PL" dirty="0"/>
              <a:t> – Zwyrodnienie</a:t>
            </a:r>
          </a:p>
          <a:p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defects</a:t>
            </a:r>
            <a:r>
              <a:rPr lang="pl-PL" dirty="0"/>
              <a:t> – Wady strukturalne</a:t>
            </a:r>
          </a:p>
          <a:p>
            <a:r>
              <a:rPr lang="pl-PL" dirty="0" err="1"/>
              <a:t>Tumors</a:t>
            </a:r>
            <a:r>
              <a:rPr lang="pl-PL" dirty="0"/>
              <a:t> – Nowotwory</a:t>
            </a:r>
          </a:p>
          <a:p>
            <a:r>
              <a:rPr lang="pl-PL" dirty="0" err="1"/>
              <a:t>Rigidity</a:t>
            </a:r>
            <a:r>
              <a:rPr lang="pl-PL" dirty="0"/>
              <a:t> - Sztywność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7B1A91-D2D7-0A65-FFDB-135CE3F2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8668" y="1659351"/>
            <a:ext cx="5298661" cy="4439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/>
              <a:t>Environmental</a:t>
            </a:r>
            <a:r>
              <a:rPr lang="pl-PL" dirty="0"/>
              <a:t> </a:t>
            </a:r>
            <a:r>
              <a:rPr lang="pl-PL" dirty="0" err="1"/>
              <a:t>triggers</a:t>
            </a:r>
            <a:r>
              <a:rPr lang="pl-PL" dirty="0"/>
              <a:t> – Wyzwalacze środowiskowe</a:t>
            </a:r>
          </a:p>
          <a:p>
            <a:r>
              <a:rPr lang="pl-PL" dirty="0" err="1"/>
              <a:t>Risk</a:t>
            </a:r>
            <a:r>
              <a:rPr lang="pl-PL" dirty="0"/>
              <a:t> </a:t>
            </a:r>
            <a:r>
              <a:rPr lang="pl-PL" dirty="0" err="1"/>
              <a:t>factors</a:t>
            </a:r>
            <a:r>
              <a:rPr lang="pl-PL" dirty="0"/>
              <a:t> – Czynniki ryzyka</a:t>
            </a:r>
          </a:p>
          <a:p>
            <a:r>
              <a:rPr lang="pl-PL" dirty="0" err="1"/>
              <a:t>Heredity</a:t>
            </a:r>
            <a:r>
              <a:rPr lang="pl-PL" dirty="0"/>
              <a:t> - Dziedziczność</a:t>
            </a:r>
          </a:p>
          <a:p>
            <a:r>
              <a:rPr lang="pl-PL" dirty="0"/>
              <a:t>Central </a:t>
            </a:r>
            <a:r>
              <a:rPr lang="pl-PL" dirty="0" err="1"/>
              <a:t>nervous</a:t>
            </a:r>
            <a:r>
              <a:rPr lang="pl-PL" dirty="0"/>
              <a:t> system - Ośrodkowy układ nerwowy</a:t>
            </a:r>
          </a:p>
          <a:p>
            <a:r>
              <a:rPr lang="en-US" dirty="0">
                <a:ea typeface="+mn-lt"/>
                <a:cs typeface="+mn-lt"/>
              </a:rPr>
              <a:t>Peripheral nervous system – </a:t>
            </a:r>
            <a:r>
              <a:rPr lang="en-US" dirty="0" err="1">
                <a:ea typeface="+mn-lt"/>
                <a:cs typeface="+mn-lt"/>
              </a:rPr>
              <a:t>Obwodowy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układ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nerwowy</a:t>
            </a:r>
            <a:endParaRPr lang="pl-PL" dirty="0" err="1"/>
          </a:p>
        </p:txBody>
      </p:sp>
    </p:spTree>
    <p:extLst>
      <p:ext uri="{BB962C8B-B14F-4D97-AF65-F5344CB8AC3E}">
        <p14:creationId xmlns:p14="http://schemas.microsoft.com/office/powerpoint/2010/main" val="232045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DE0D09-C81F-B509-44C8-0BEC7F2A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41400"/>
            <a:ext cx="9899650" cy="134461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a typeface="+mj-lt"/>
                <a:cs typeface="+mj-lt"/>
              </a:rPr>
              <a:t>Reference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9B42B7-FAFB-9801-C8C6-9BE158D9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84401"/>
            <a:ext cx="10661649" cy="454263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pl-PL" dirty="0">
                <a:ea typeface="+mn-lt"/>
                <a:cs typeface="+mn-lt"/>
              </a:rPr>
              <a:t>English-</a:t>
            </a:r>
            <a:r>
              <a:rPr lang="pl-PL" dirty="0" err="1">
                <a:ea typeface="+mn-lt"/>
                <a:cs typeface="+mn-lt"/>
              </a:rPr>
              <a:t>Polish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dictionary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</a:rPr>
              <a:t>Robert L. </a:t>
            </a:r>
            <a:r>
              <a:rPr lang="pl-PL" dirty="0" err="1">
                <a:ea typeface="+mn-lt"/>
                <a:cs typeface="+mn-lt"/>
              </a:rPr>
              <a:t>Nussbaum</a:t>
            </a:r>
            <a:r>
              <a:rPr lang="pl-PL" dirty="0">
                <a:ea typeface="+mn-lt"/>
                <a:cs typeface="+mn-lt"/>
              </a:rPr>
              <a:t>, M.D., and Christopher E. </a:t>
            </a:r>
            <a:r>
              <a:rPr lang="pl-PL" dirty="0" err="1">
                <a:ea typeface="+mn-lt"/>
                <a:cs typeface="+mn-lt"/>
              </a:rPr>
              <a:t>Ellis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Ph.D</a:t>
            </a:r>
            <a:r>
              <a:rPr lang="pl-PL" dirty="0">
                <a:ea typeface="+mn-lt"/>
                <a:cs typeface="+mn-lt"/>
              </a:rPr>
              <a:t>. </a:t>
            </a:r>
            <a:r>
              <a:rPr lang="pl-PL" i="1" dirty="0">
                <a:ea typeface="+mn-lt"/>
                <a:cs typeface="+mn-lt"/>
              </a:rPr>
              <a:t> (</a:t>
            </a:r>
            <a:r>
              <a:rPr lang="pl-PL" dirty="0" err="1">
                <a:ea typeface="+mn-lt"/>
                <a:cs typeface="+mn-lt"/>
              </a:rPr>
              <a:t>April</a:t>
            </a:r>
            <a:r>
              <a:rPr lang="pl-PL" dirty="0">
                <a:ea typeface="+mn-lt"/>
                <a:cs typeface="+mn-lt"/>
              </a:rPr>
              <a:t> 3, 2003) </a:t>
            </a:r>
            <a:r>
              <a:rPr lang="pl-PL" i="1" dirty="0" err="1">
                <a:ea typeface="+mn-lt"/>
                <a:cs typeface="+mn-lt"/>
              </a:rPr>
              <a:t>Alzheimer's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Disease</a:t>
            </a:r>
            <a:r>
              <a:rPr lang="pl-PL" i="1" dirty="0">
                <a:ea typeface="+mn-lt"/>
                <a:cs typeface="+mn-lt"/>
              </a:rPr>
              <a:t> and </a:t>
            </a:r>
            <a:r>
              <a:rPr lang="pl-PL" i="1" dirty="0" err="1">
                <a:ea typeface="+mn-lt"/>
                <a:cs typeface="+mn-lt"/>
              </a:rPr>
              <a:t>Parkinson's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Disease</a:t>
            </a:r>
            <a:r>
              <a:rPr lang="pl-PL" i="1" dirty="0">
                <a:ea typeface="+mn-lt"/>
                <a:cs typeface="+mn-lt"/>
              </a:rPr>
              <a:t>. N </a:t>
            </a:r>
            <a:r>
              <a:rPr lang="pl-PL" i="1" dirty="0" err="1">
                <a:ea typeface="+mn-lt"/>
                <a:cs typeface="+mn-lt"/>
              </a:rPr>
              <a:t>Engl</a:t>
            </a:r>
            <a:r>
              <a:rPr lang="pl-PL" i="1" dirty="0">
                <a:ea typeface="+mn-lt"/>
                <a:cs typeface="+mn-lt"/>
              </a:rPr>
              <a:t> J </a:t>
            </a:r>
            <a:r>
              <a:rPr lang="pl-PL" i="1" dirty="0" err="1">
                <a:ea typeface="+mn-lt"/>
                <a:cs typeface="+mn-lt"/>
              </a:rPr>
              <a:t>Med</a:t>
            </a:r>
            <a:r>
              <a:rPr lang="pl-PL" i="1" dirty="0">
                <a:ea typeface="+mn-lt"/>
                <a:cs typeface="+mn-lt"/>
              </a:rPr>
              <a:t> 2003; 348:1356-1364</a:t>
            </a:r>
            <a:endParaRPr lang="pl-PL" dirty="0">
              <a:ea typeface="+mn-lt"/>
              <a:cs typeface="+mn-lt"/>
            </a:endParaRPr>
          </a:p>
          <a:p>
            <a:r>
              <a:rPr lang="pl-PL" i="1" dirty="0" err="1">
                <a:ea typeface="+mn-lt"/>
                <a:cs typeface="+mn-lt"/>
              </a:rPr>
              <a:t>Nervous</a:t>
            </a:r>
            <a:r>
              <a:rPr lang="pl-PL" i="1" dirty="0">
                <a:ea typeface="+mn-lt"/>
                <a:cs typeface="+mn-lt"/>
              </a:rPr>
              <a:t> System</a:t>
            </a:r>
            <a:r>
              <a:rPr lang="pl-PL" dirty="0">
                <a:ea typeface="+mn-lt"/>
                <a:cs typeface="+mn-lt"/>
              </a:rPr>
              <a:t>, from </a:t>
            </a:r>
            <a:r>
              <a:rPr lang="pl-PL" dirty="0">
                <a:ea typeface="+mn-lt"/>
                <a:cs typeface="+mn-lt"/>
                <a:hlinkClick r:id="rId2"/>
              </a:rPr>
              <a:t>https://my.clevelandclinic.org/health/articles/21202-nervous-system</a:t>
            </a:r>
            <a:endParaRPr lang="pl-PL" dirty="0">
              <a:ea typeface="+mn-lt"/>
              <a:cs typeface="+mn-lt"/>
            </a:endParaRPr>
          </a:p>
          <a:p>
            <a:r>
              <a:rPr lang="pl-PL" u="sng" dirty="0">
                <a:ea typeface="+mn-lt"/>
                <a:cs typeface="+mn-lt"/>
                <a:hlinkClick r:id="rId3"/>
              </a:rPr>
              <a:t>https://qbi.uq.edu.au/brain/brain-anatomy/what-neuron</a:t>
            </a:r>
            <a:endParaRPr lang="pl-PL">
              <a:ea typeface="+mn-lt"/>
              <a:cs typeface="+mn-lt"/>
            </a:endParaRPr>
          </a:p>
          <a:p>
            <a:r>
              <a:rPr lang="pl-PL" u="sng" dirty="0">
                <a:ea typeface="+mn-lt"/>
                <a:cs typeface="+mn-lt"/>
                <a:hlinkClick r:id="rId4"/>
              </a:rPr>
              <a:t>https://mood-disorders.co.uk/glossary/what-is-a-synapse</a:t>
            </a:r>
            <a:endParaRPr lang="pl-PL">
              <a:ea typeface="+mn-lt"/>
              <a:cs typeface="+mn-lt"/>
            </a:endParaRPr>
          </a:p>
          <a:p>
            <a:r>
              <a:rPr lang="pl-PL" u="sng" dirty="0">
                <a:ea typeface="+mn-lt"/>
                <a:cs typeface="+mn-lt"/>
                <a:hlinkClick r:id="rId5"/>
              </a:rPr>
              <a:t>https://www.kenhub.com/en/library/anatomy/the-nervous-system</a:t>
            </a:r>
            <a:endParaRPr lang="pl-PL">
              <a:ea typeface="+mn-lt"/>
              <a:cs typeface="+mn-lt"/>
            </a:endParaRPr>
          </a:p>
          <a:p>
            <a:r>
              <a:rPr lang="pl-PL" u="sng" dirty="0">
                <a:ea typeface="+mn-lt"/>
                <a:cs typeface="+mn-lt"/>
                <a:hlinkClick r:id="rId6"/>
              </a:rPr>
              <a:t>https://www.hopkinsmedicine.org/health/conditions-and-diseases/overview-of-nervous-system-disorders</a:t>
            </a:r>
            <a:endParaRPr lang="pl-PL">
              <a:ea typeface="+mn-lt"/>
              <a:cs typeface="+mn-lt"/>
            </a:endParaRPr>
          </a:p>
          <a:p>
            <a:r>
              <a:rPr lang="pl-PL" u="sng" dirty="0">
                <a:ea typeface="+mn-lt"/>
                <a:cs typeface="+mn-lt"/>
                <a:hlinkClick r:id="rId7"/>
              </a:rPr>
              <a:t>https://neurologysleepcentre.com/blog/what-is-parkinsons-disease/</a:t>
            </a:r>
            <a:endParaRPr lang="pl-PL">
              <a:ea typeface="+mn-lt"/>
              <a:cs typeface="+mn-lt"/>
            </a:endParaRPr>
          </a:p>
          <a:p>
            <a:r>
              <a:rPr lang="pl-PL" u="sng" dirty="0">
                <a:ea typeface="+mn-lt"/>
                <a:cs typeface="+mn-lt"/>
                <a:hlinkClick r:id="rId8"/>
              </a:rPr>
              <a:t>https://www.mayoclinic.org/diseases-conditions/alzheimers-disease/symptoms-causes/syc-20350447</a:t>
            </a:r>
            <a:endParaRPr lang="pl-PL">
              <a:ea typeface="+mn-lt"/>
              <a:cs typeface="+mn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04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8FA505-DA76-7780-1FE2-025A1F11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pl-PL" sz="3600" b="1">
                <a:ea typeface="+mj-lt"/>
                <a:cs typeface="+mj-lt"/>
              </a:rPr>
              <a:t>What is the nervous system responsible for? </a:t>
            </a:r>
            <a:endParaRPr lang="pl-PL" sz="3600"/>
          </a:p>
        </p:txBody>
      </p:sp>
      <p:pic>
        <p:nvPicPr>
          <p:cNvPr id="14" name="Picture 13" descr="Wood human figure">
            <a:extLst>
              <a:ext uri="{FF2B5EF4-FFF2-40B4-BE49-F238E27FC236}">
                <a16:creationId xmlns:a16="http://schemas.microsoft.com/office/drawing/2014/main" id="{0C791531-3B86-C219-7EC4-D9EFA46E0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96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A9B2F8-8B5D-249C-5FD3-ECF08964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The nervous system uses specialized cells called neurons to send signals or messages all over the body. These electrical signals travel between the brain, skin, organs, glands and muscles.</a:t>
            </a:r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22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E252E2-113F-E8FD-779C-2C4CE745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>
            <a:normAutofit/>
          </a:bodyPr>
          <a:lstStyle/>
          <a:p>
            <a:r>
              <a:rPr lang="pl-PL" dirty="0">
                <a:cs typeface="Aharoni"/>
              </a:rPr>
              <a:t>Neuron</a:t>
            </a:r>
            <a:endParaRPr lang="pl-P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3FB5F3-29F3-F4D7-D11C-644D249A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207969"/>
            <a:ext cx="3932830" cy="3884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 nerve cell that carries information between the brain and other parts of the body.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D706FF8-C676-C598-B0D8-9A8D8EED7114}"/>
              </a:ext>
            </a:extLst>
          </p:cNvPr>
          <p:cNvSpPr txBox="1"/>
          <p:nvPr/>
        </p:nvSpPr>
        <p:spPr>
          <a:xfrm>
            <a:off x="5677960" y="6469062"/>
            <a:ext cx="74070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https://training.seer.cancer.gov/anatomy/nervous/tissue.html</a:t>
            </a:r>
            <a:endParaRPr lang="pl-PL" dirty="0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BEA1DF0A-128C-E704-7571-D4A2172A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066" y="494306"/>
            <a:ext cx="7512755" cy="49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80A237-A885-C37C-B786-7F86DBA4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>
            <a:normAutofit/>
          </a:bodyPr>
          <a:lstStyle/>
          <a:p>
            <a:r>
              <a:rPr lang="pl-PL" dirty="0" err="1">
                <a:cs typeface="Aharoni"/>
              </a:rPr>
              <a:t>Synapse</a:t>
            </a:r>
            <a:endParaRPr lang="pl-PL" dirty="0" err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64B4AD-780B-83EC-D053-E40E2CF7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207969"/>
            <a:ext cx="3932830" cy="3884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synapse is a small gap between two </a:t>
            </a:r>
            <a:r>
              <a:rPr lang="en-US" dirty="0" err="1">
                <a:ea typeface="+mn-lt"/>
                <a:cs typeface="+mn-lt"/>
              </a:rPr>
              <a:t>neurones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u="sng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8D0C3FC-730A-8E16-9DF0-CB15FC606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464" y="1565439"/>
            <a:ext cx="6035826" cy="372712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79A7648-AEF4-A8DB-6DE7-ED56D092B334}"/>
              </a:ext>
            </a:extLst>
          </p:cNvPr>
          <p:cNvSpPr txBox="1"/>
          <p:nvPr/>
        </p:nvSpPr>
        <p:spPr>
          <a:xfrm>
            <a:off x="5976056" y="6484054"/>
            <a:ext cx="62018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https://mood-disorders.co.uk/glossary/what-is-a-synapse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654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0C99FF7-3E33-F015-F43A-AB5DAAD2CEA2}"/>
              </a:ext>
            </a:extLst>
          </p:cNvPr>
          <p:cNvSpPr txBox="1"/>
          <p:nvPr/>
        </p:nvSpPr>
        <p:spPr>
          <a:xfrm>
            <a:off x="4408400" y="6548878"/>
            <a:ext cx="81313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400" dirty="0">
                <a:ea typeface="+mn-lt"/>
                <a:cs typeface="+mn-lt"/>
              </a:rPr>
              <a:t>https://courses.lumenlearning.com/suny-hccc-ss-151-1/chapter/parts-of-the-nervous-system/</a:t>
            </a:r>
            <a:endParaRPr lang="pl-PL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FD2830A-7B04-BB7E-E9F4-D63D094D1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038" y="276578"/>
            <a:ext cx="9305950" cy="6274024"/>
          </a:xfrm>
        </p:spPr>
      </p:pic>
    </p:spTree>
    <p:extLst>
      <p:ext uri="{BB962C8B-B14F-4D97-AF65-F5344CB8AC3E}">
        <p14:creationId xmlns:p14="http://schemas.microsoft.com/office/powerpoint/2010/main" val="339665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835B07-8619-5171-FC83-DAD4FA90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-589304"/>
            <a:ext cx="3301778" cy="5277519"/>
          </a:xfrm>
        </p:spPr>
        <p:txBody>
          <a:bodyPr anchor="ctr">
            <a:normAutofit/>
          </a:bodyPr>
          <a:lstStyle/>
          <a:p>
            <a:r>
              <a:rPr lang="pl-PL" b="1" dirty="0" err="1">
                <a:ea typeface="+mj-lt"/>
                <a:cs typeface="+mj-lt"/>
              </a:rPr>
              <a:t>Nervous</a:t>
            </a:r>
            <a:r>
              <a:rPr lang="pl-PL" b="1" dirty="0">
                <a:ea typeface="+mj-lt"/>
                <a:cs typeface="+mj-lt"/>
              </a:rPr>
              <a:t> system </a:t>
            </a:r>
            <a:r>
              <a:rPr lang="pl-PL" b="1" dirty="0" err="1">
                <a:ea typeface="+mj-lt"/>
                <a:cs typeface="+mj-lt"/>
              </a:rPr>
              <a:t>disorders</a:t>
            </a:r>
            <a:endParaRPr lang="pl-PL" err="1"/>
          </a:p>
        </p:txBody>
      </p:sp>
      <p:graphicFrame>
        <p:nvGraphicFramePr>
          <p:cNvPr id="23" name="Symbol zastępczy zawartości 2">
            <a:extLst>
              <a:ext uri="{FF2B5EF4-FFF2-40B4-BE49-F238E27FC236}">
                <a16:creationId xmlns:a16="http://schemas.microsoft.com/office/drawing/2014/main" id="{30B1199B-BDD5-E61D-5ABD-18C724BB4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025329"/>
              </p:ext>
            </p:extLst>
          </p:nvPr>
        </p:nvGraphicFramePr>
        <p:xfrm>
          <a:off x="4469944" y="70694"/>
          <a:ext cx="7479588" cy="676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" name="pole tekstowe 122">
            <a:extLst>
              <a:ext uri="{FF2B5EF4-FFF2-40B4-BE49-F238E27FC236}">
                <a16:creationId xmlns:a16="http://schemas.microsoft.com/office/drawing/2014/main" id="{59C25718-31F4-191F-658C-C4AEC8EC8896}"/>
              </a:ext>
            </a:extLst>
          </p:cNvPr>
          <p:cNvSpPr txBox="1"/>
          <p:nvPr/>
        </p:nvSpPr>
        <p:spPr>
          <a:xfrm>
            <a:off x="142875" y="3536156"/>
            <a:ext cx="41136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ea typeface="+mn-lt"/>
                <a:cs typeface="+mn-lt"/>
              </a:rPr>
              <a:t>The </a:t>
            </a:r>
            <a:r>
              <a:rPr lang="pl-PL" sz="2400" dirty="0" err="1">
                <a:ea typeface="+mn-lt"/>
                <a:cs typeface="+mn-lt"/>
              </a:rPr>
              <a:t>nervous</a:t>
            </a:r>
            <a:r>
              <a:rPr lang="pl-PL" sz="2400" dirty="0">
                <a:ea typeface="+mn-lt"/>
                <a:cs typeface="+mn-lt"/>
              </a:rPr>
              <a:t> system </a:t>
            </a:r>
            <a:r>
              <a:rPr lang="pl-PL" sz="2400" dirty="0" err="1">
                <a:ea typeface="+mn-lt"/>
                <a:cs typeface="+mn-lt"/>
              </a:rPr>
              <a:t>is</a:t>
            </a:r>
            <a:r>
              <a:rPr lang="pl-PL" sz="2400" dirty="0">
                <a:ea typeface="+mn-lt"/>
                <a:cs typeface="+mn-lt"/>
              </a:rPr>
              <a:t> </a:t>
            </a:r>
            <a:r>
              <a:rPr lang="pl-PL" sz="2400" dirty="0" err="1">
                <a:ea typeface="+mn-lt"/>
                <a:cs typeface="+mn-lt"/>
              </a:rPr>
              <a:t>vulne-rable</a:t>
            </a:r>
            <a:r>
              <a:rPr lang="pl-PL" sz="2400" dirty="0">
                <a:ea typeface="+mn-lt"/>
                <a:cs typeface="+mn-lt"/>
              </a:rPr>
              <a:t> to </a:t>
            </a:r>
            <a:r>
              <a:rPr lang="pl-PL" sz="2400" dirty="0" err="1">
                <a:ea typeface="+mn-lt"/>
                <a:cs typeface="+mn-lt"/>
              </a:rPr>
              <a:t>various</a:t>
            </a:r>
            <a:r>
              <a:rPr lang="pl-PL" sz="2400" dirty="0">
                <a:ea typeface="+mn-lt"/>
                <a:cs typeface="+mn-lt"/>
              </a:rPr>
              <a:t> </a:t>
            </a:r>
            <a:r>
              <a:rPr lang="pl-PL" sz="2400" dirty="0" err="1">
                <a:ea typeface="+mn-lt"/>
                <a:cs typeface="+mn-lt"/>
              </a:rPr>
              <a:t>disorders</a:t>
            </a:r>
            <a:r>
              <a:rPr lang="pl-PL" sz="2400" dirty="0">
                <a:ea typeface="+mn-lt"/>
                <a:cs typeface="+mn-lt"/>
              </a:rPr>
              <a:t>. </a:t>
            </a:r>
            <a:br>
              <a:rPr lang="pl-PL" sz="2400" dirty="0">
                <a:ea typeface="+mn-lt"/>
                <a:cs typeface="+mn-lt"/>
              </a:rPr>
            </a:br>
            <a:r>
              <a:rPr lang="pl-PL" sz="2400" dirty="0">
                <a:ea typeface="+mn-lt"/>
                <a:cs typeface="+mn-lt"/>
              </a:rPr>
              <a:t>It </a:t>
            </a:r>
            <a:r>
              <a:rPr lang="pl-PL" sz="2400" dirty="0" err="1">
                <a:ea typeface="+mn-lt"/>
                <a:cs typeface="+mn-lt"/>
              </a:rPr>
              <a:t>can</a:t>
            </a:r>
            <a:r>
              <a:rPr lang="pl-PL" sz="2400" dirty="0">
                <a:ea typeface="+mn-lt"/>
                <a:cs typeface="+mn-lt"/>
              </a:rPr>
              <a:t> be </a:t>
            </a:r>
            <a:r>
              <a:rPr lang="pl-PL" sz="2400" dirty="0" err="1">
                <a:ea typeface="+mn-lt"/>
                <a:cs typeface="+mn-lt"/>
              </a:rPr>
              <a:t>damaged</a:t>
            </a:r>
            <a:r>
              <a:rPr lang="pl-PL" sz="2400" dirty="0">
                <a:ea typeface="+mn-lt"/>
                <a:cs typeface="+mn-lt"/>
              </a:rPr>
              <a:t> by the </a:t>
            </a:r>
            <a:r>
              <a:rPr lang="pl-PL" sz="2400" dirty="0" err="1">
                <a:ea typeface="+mn-lt"/>
                <a:cs typeface="+mn-lt"/>
              </a:rPr>
              <a:t>following</a:t>
            </a:r>
            <a:r>
              <a:rPr lang="pl-PL" sz="2400" dirty="0">
                <a:ea typeface="+mn-lt"/>
                <a:cs typeface="+mn-lt"/>
              </a:rPr>
              <a:t>: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4112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8DBFC8-249A-0F93-9118-A38CD2E5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Parkinson's Disease</a:t>
            </a:r>
            <a:endParaRPr lang="en-US" kern="1200" spc="-5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3EB346-120D-FBD3-4FE9-D7C96ED5C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1" y="2207969"/>
            <a:ext cx="3932830" cy="3884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Parkinson’s disease is a brain disorder that causes unintended or uncontrollable movements, such as shaking, stiffness, and difficulty with balance and coordination.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5D4B348-D326-3F7B-5E84-840D83167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4027" y="755650"/>
            <a:ext cx="5990700" cy="53467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FB91DA-F9BD-A718-55DB-610BFA9E9520}"/>
              </a:ext>
            </a:extLst>
          </p:cNvPr>
          <p:cNvSpPr txBox="1"/>
          <p:nvPr/>
        </p:nvSpPr>
        <p:spPr>
          <a:xfrm>
            <a:off x="5435202" y="6232921"/>
            <a:ext cx="66436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https://neurologysleepcentre.com/blog/what-is-parkinsons-disease/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75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D67AA-2723-1A12-A459-E7CFCEC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Causes</a:t>
            </a:r>
            <a:endParaRPr lang="pl-PL" dirty="0" err="1"/>
          </a:p>
          <a:p>
            <a:endParaRPr lang="pl-PL" dirty="0">
              <a:cs typeface="Aharon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C842B-0DFD-E71F-76F0-DD8DA176B9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l-PL" dirty="0">
                <a:ea typeface="+mn-lt"/>
                <a:cs typeface="+mn-lt"/>
              </a:rPr>
              <a:t>In </a:t>
            </a:r>
            <a:r>
              <a:rPr lang="pl-PL" dirty="0" err="1">
                <a:ea typeface="+mn-lt"/>
                <a:cs typeface="+mn-lt"/>
              </a:rPr>
              <a:t>Parkinson’s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certain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nerve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cells</a:t>
            </a:r>
            <a:r>
              <a:rPr lang="pl-PL" dirty="0">
                <a:ea typeface="+mn-lt"/>
                <a:cs typeface="+mn-lt"/>
              </a:rPr>
              <a:t> (</a:t>
            </a:r>
            <a:r>
              <a:rPr lang="pl-PL" dirty="0" err="1">
                <a:ea typeface="+mn-lt"/>
                <a:cs typeface="+mn-lt"/>
              </a:rPr>
              <a:t>neurons</a:t>
            </a:r>
            <a:r>
              <a:rPr lang="pl-PL" dirty="0">
                <a:ea typeface="+mn-lt"/>
                <a:cs typeface="+mn-lt"/>
              </a:rPr>
              <a:t>) in the </a:t>
            </a:r>
            <a:r>
              <a:rPr lang="pl-PL" dirty="0" err="1">
                <a:ea typeface="+mn-lt"/>
                <a:cs typeface="+mn-lt"/>
              </a:rPr>
              <a:t>brain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gradually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break</a:t>
            </a:r>
            <a:r>
              <a:rPr lang="pl-PL" dirty="0">
                <a:ea typeface="+mn-lt"/>
                <a:cs typeface="+mn-lt"/>
              </a:rPr>
              <a:t> down 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die</a:t>
            </a:r>
            <a:r>
              <a:rPr lang="pl-PL" dirty="0">
                <a:ea typeface="+mn-lt"/>
                <a:cs typeface="+mn-lt"/>
              </a:rPr>
              <a:t>. Many of the </a:t>
            </a:r>
            <a:r>
              <a:rPr lang="pl-PL" dirty="0" err="1">
                <a:ea typeface="+mn-lt"/>
                <a:cs typeface="+mn-lt"/>
              </a:rPr>
              <a:t>symptoms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are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due</a:t>
            </a:r>
            <a:r>
              <a:rPr lang="pl-PL" dirty="0">
                <a:ea typeface="+mn-lt"/>
                <a:cs typeface="+mn-lt"/>
              </a:rPr>
              <a:t> to a </a:t>
            </a:r>
            <a:r>
              <a:rPr lang="pl-PL" dirty="0" err="1">
                <a:ea typeface="+mn-lt"/>
                <a:cs typeface="+mn-lt"/>
              </a:rPr>
              <a:t>loss</a:t>
            </a:r>
            <a:r>
              <a:rPr lang="pl-PL" dirty="0">
                <a:ea typeface="+mn-lt"/>
                <a:cs typeface="+mn-lt"/>
              </a:rPr>
              <a:t> of </a:t>
            </a:r>
            <a:r>
              <a:rPr lang="pl-PL" dirty="0" err="1">
                <a:ea typeface="+mn-lt"/>
                <a:cs typeface="+mn-lt"/>
              </a:rPr>
              <a:t>neurons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that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produce</a:t>
            </a:r>
            <a:r>
              <a:rPr lang="pl-PL" dirty="0">
                <a:ea typeface="+mn-lt"/>
                <a:cs typeface="+mn-lt"/>
              </a:rPr>
              <a:t> a </a:t>
            </a:r>
            <a:r>
              <a:rPr lang="pl-PL" dirty="0" err="1">
                <a:ea typeface="+mn-lt"/>
                <a:cs typeface="+mn-lt"/>
              </a:rPr>
              <a:t>chemical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messenger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your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brain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called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dopamine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4E9DAF-ABEF-3960-202C-22E97DD062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l-PL" b="1" dirty="0" err="1">
                <a:ea typeface="+mn-lt"/>
                <a:cs typeface="+mn-lt"/>
              </a:rPr>
              <a:t>Genes</a:t>
            </a:r>
            <a:r>
              <a:rPr lang="pl-PL" b="1" dirty="0">
                <a:ea typeface="+mn-lt"/>
                <a:cs typeface="+mn-lt"/>
              </a:rPr>
              <a:t>.</a:t>
            </a:r>
            <a:r>
              <a:rPr lang="pl-PL" dirty="0">
                <a:ea typeface="+mn-lt"/>
                <a:cs typeface="+mn-lt"/>
              </a:rPr>
              <a:t> </a:t>
            </a:r>
          </a:p>
          <a:p>
            <a:r>
              <a:rPr lang="pl-PL" b="1" dirty="0" err="1">
                <a:ea typeface="+mn-lt"/>
                <a:cs typeface="+mn-lt"/>
              </a:rPr>
              <a:t>Environmental</a:t>
            </a:r>
            <a:r>
              <a:rPr lang="pl-PL" b="1" dirty="0">
                <a:ea typeface="+mn-lt"/>
                <a:cs typeface="+mn-lt"/>
              </a:rPr>
              <a:t> </a:t>
            </a:r>
            <a:r>
              <a:rPr lang="pl-PL" b="1" dirty="0" err="1">
                <a:ea typeface="+mn-lt"/>
                <a:cs typeface="+mn-lt"/>
              </a:rPr>
              <a:t>triggers</a:t>
            </a:r>
            <a:r>
              <a:rPr lang="pl-PL" b="1" dirty="0">
                <a:ea typeface="+mn-lt"/>
                <a:cs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883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486DB-C9FC-1A5E-4699-33E72D64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Risk</a:t>
            </a:r>
            <a:r>
              <a:rPr lang="pl-PL" b="1" dirty="0"/>
              <a:t> </a:t>
            </a:r>
            <a:r>
              <a:rPr lang="pl-PL" b="1" dirty="0" err="1"/>
              <a:t>factors</a:t>
            </a:r>
            <a:endParaRPr lang="pl-PL" dirty="0" err="1"/>
          </a:p>
          <a:p>
            <a:endParaRPr lang="pl-PL" dirty="0">
              <a:cs typeface="Aharon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89E77-435A-7C25-10A6-50993786B3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>
                <a:ea typeface="+mn-lt"/>
                <a:cs typeface="+mn-lt"/>
              </a:rPr>
              <a:t>Risk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factors</a:t>
            </a:r>
            <a:r>
              <a:rPr lang="pl-PL" dirty="0">
                <a:ea typeface="+mn-lt"/>
                <a:cs typeface="+mn-lt"/>
              </a:rPr>
              <a:t> for </a:t>
            </a:r>
            <a:r>
              <a:rPr lang="pl-PL" dirty="0" err="1">
                <a:ea typeface="+mn-lt"/>
                <a:cs typeface="+mn-lt"/>
              </a:rPr>
              <a:t>Parkinson’s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disease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include</a:t>
            </a:r>
            <a:r>
              <a:rPr lang="pl-PL" dirty="0">
                <a:ea typeface="+mn-lt"/>
                <a:cs typeface="+mn-lt"/>
              </a:rPr>
              <a:t>: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8272F2-CC93-A155-C9A3-A3CE49CD65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>
                <a:ea typeface="+mn-lt"/>
                <a:cs typeface="+mn-lt"/>
              </a:rPr>
              <a:t>Age.</a:t>
            </a:r>
            <a:endParaRPr lang="pl-PL" dirty="0">
              <a:ea typeface="+mn-lt"/>
              <a:cs typeface="+mn-lt"/>
            </a:endParaRPr>
          </a:p>
          <a:p>
            <a:r>
              <a:rPr lang="pl-PL" b="1" dirty="0" err="1">
                <a:ea typeface="+mn-lt"/>
                <a:cs typeface="+mn-lt"/>
              </a:rPr>
              <a:t>Heredity</a:t>
            </a:r>
            <a:r>
              <a:rPr lang="pl-PL" b="1" dirty="0">
                <a:ea typeface="+mn-lt"/>
                <a:cs typeface="+mn-lt"/>
              </a:rPr>
              <a:t>.</a:t>
            </a:r>
          </a:p>
          <a:p>
            <a:r>
              <a:rPr lang="pl-PL" b="1" dirty="0">
                <a:ea typeface="+mn-lt"/>
                <a:cs typeface="+mn-lt"/>
              </a:rPr>
              <a:t>Sex.</a:t>
            </a:r>
          </a:p>
          <a:p>
            <a:r>
              <a:rPr lang="pl-PL" b="1" dirty="0" err="1">
                <a:ea typeface="+mn-lt"/>
                <a:cs typeface="+mn-lt"/>
              </a:rPr>
              <a:t>Exposure</a:t>
            </a:r>
            <a:r>
              <a:rPr lang="pl-PL" b="1" dirty="0">
                <a:ea typeface="+mn-lt"/>
                <a:cs typeface="+mn-lt"/>
              </a:rPr>
              <a:t> to </a:t>
            </a:r>
            <a:r>
              <a:rPr lang="pl-PL" b="1" dirty="0" err="1">
                <a:ea typeface="+mn-lt"/>
                <a:cs typeface="+mn-lt"/>
              </a:rPr>
              <a:t>toxins</a:t>
            </a:r>
            <a:r>
              <a:rPr lang="pl-PL" b="1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67177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2E8E8"/>
      </a:lt2>
      <a:accent1>
        <a:srgbClr val="D4898C"/>
      </a:accent1>
      <a:accent2>
        <a:srgbClr val="CA916E"/>
      </a:accent2>
      <a:accent3>
        <a:srgbClr val="B0A472"/>
      </a:accent3>
      <a:accent4>
        <a:srgbClr val="9BAC5E"/>
      </a:accent4>
      <a:accent5>
        <a:srgbClr val="86AD70"/>
      </a:accent5>
      <a:accent6>
        <a:srgbClr val="63B566"/>
      </a:accent6>
      <a:hlink>
        <a:srgbClr val="568E8B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PrismaticVTI</vt:lpstr>
      <vt:lpstr>Nervous System</vt:lpstr>
      <vt:lpstr>What is the nervous system responsible for? </vt:lpstr>
      <vt:lpstr>Neuron</vt:lpstr>
      <vt:lpstr>Synapse</vt:lpstr>
      <vt:lpstr>Prezentacja programu PowerPoint</vt:lpstr>
      <vt:lpstr>Nervous system disorders</vt:lpstr>
      <vt:lpstr>Parkinson's Disease</vt:lpstr>
      <vt:lpstr>Causes </vt:lpstr>
      <vt:lpstr>Risk factors </vt:lpstr>
      <vt:lpstr>Alzheimer's Disease</vt:lpstr>
      <vt:lpstr>How do I keep my nervous system healthy?</vt:lpstr>
      <vt:lpstr>Thank you for your attention</vt:lpstr>
      <vt:lpstr>Vocabulary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303</cp:revision>
  <dcterms:created xsi:type="dcterms:W3CDTF">2022-12-18T12:01:10Z</dcterms:created>
  <dcterms:modified xsi:type="dcterms:W3CDTF">2023-01-16T08:01:41Z</dcterms:modified>
</cp:coreProperties>
</file>