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72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0B641-AFC2-40B6-97AC-6A6679ED873D}" v="596" dt="2023-01-08T17:22:20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19.01.2023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03407" y="238066"/>
            <a:ext cx="4430890" cy="1079971"/>
          </a:xfrm>
        </p:spPr>
        <p:txBody>
          <a:bodyPr>
            <a:normAutofit/>
          </a:bodyPr>
          <a:lstStyle/>
          <a:p>
            <a:r>
              <a:rPr lang="pl-PL" sz="2000" dirty="0">
                <a:cs typeface="Calibri Light"/>
              </a:rPr>
              <a:t>UNIWERSYTET RZESZOWSKI </a:t>
            </a:r>
            <a:br>
              <a:rPr lang="pl-PL" sz="2000" dirty="0">
                <a:cs typeface="Calibri Light"/>
              </a:rPr>
            </a:br>
            <a:r>
              <a:rPr lang="pl-PL" sz="2000" dirty="0">
                <a:cs typeface="Calibri Light"/>
              </a:rPr>
              <a:t>KOLEGIUM NAUK MEDYCZNYCH</a:t>
            </a:r>
            <a:br>
              <a:rPr lang="pl-PL" sz="2000" dirty="0">
                <a:cs typeface="Calibri Light"/>
              </a:rPr>
            </a:br>
            <a:r>
              <a:rPr lang="pl-PL" sz="2000" dirty="0">
                <a:cs typeface="Calibri Light"/>
              </a:rPr>
              <a:t>INSTYTUT NAUK O ZDROWIU</a:t>
            </a: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19629" y="4928482"/>
            <a:ext cx="3621852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Julia Serafin</a:t>
            </a:r>
          </a:p>
          <a:p>
            <a:r>
              <a:rPr lang="pl-PL" dirty="0">
                <a:cs typeface="Calibri"/>
              </a:rPr>
              <a:t>Fizjoterapia JMS 3 rok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F1BF11B0-9620-7422-0194-758AD2B0E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45" y="90253"/>
            <a:ext cx="2773421" cy="277342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A895829-5DAF-4FFB-7176-8ACB0B61879E}"/>
              </a:ext>
            </a:extLst>
          </p:cNvPr>
          <p:cNvSpPr txBox="1"/>
          <p:nvPr/>
        </p:nvSpPr>
        <p:spPr>
          <a:xfrm>
            <a:off x="105364" y="2927585"/>
            <a:ext cx="1190601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b="1" dirty="0">
                <a:solidFill>
                  <a:srgbClr val="343536"/>
                </a:solidFill>
                <a:latin typeface="Source Sans Pro"/>
              </a:rPr>
              <a:t>BONE FRACTURES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26073B-369E-DAB2-2D55-0C620C56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38" y="2183636"/>
            <a:ext cx="2939344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FRACTURES DIAGNOSED BY PATTERN OR SHAPE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228A004-CD4A-6245-510F-CFC7817677D3}"/>
              </a:ext>
            </a:extLst>
          </p:cNvPr>
          <p:cNvSpPr txBox="1"/>
          <p:nvPr/>
        </p:nvSpPr>
        <p:spPr>
          <a:xfrm>
            <a:off x="7751703" y="696148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560BFFAE-1592-D4F8-6A52-B9A89F7B5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73" t="12158" r="24182" b="16856"/>
          <a:stretch/>
        </p:blipFill>
        <p:spPr>
          <a:xfrm>
            <a:off x="10265363" y="1373482"/>
            <a:ext cx="1045160" cy="4312109"/>
          </a:xfrm>
          <a:prstGeom prst="rect">
            <a:avLst/>
          </a:prstGeom>
        </p:spPr>
      </p:pic>
      <p:pic>
        <p:nvPicPr>
          <p:cNvPr id="5" name="Obraz 6" descr="Obraz zawierający tekst, czarny&#10;&#10;Opis wygenerowany automatycznie">
            <a:extLst>
              <a:ext uri="{FF2B5EF4-FFF2-40B4-BE49-F238E27FC236}">
                <a16:creationId xmlns:a16="http://schemas.microsoft.com/office/drawing/2014/main" id="{28A32E1E-3DD6-F514-3243-849348EB2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850" y="1475081"/>
            <a:ext cx="2729854" cy="41148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7B220E3-E7A9-23C9-B753-A73DD2450C39}"/>
              </a:ext>
            </a:extLst>
          </p:cNvPr>
          <p:cNvSpPr txBox="1"/>
          <p:nvPr/>
        </p:nvSpPr>
        <p:spPr>
          <a:xfrm>
            <a:off x="6575778" y="639703"/>
            <a:ext cx="46566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>
                <a:ea typeface="Calibri"/>
                <a:cs typeface="Calibri"/>
              </a:rPr>
              <a:t>SPIRAL FRACTURE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E0E7510-6321-F324-CF6A-55AD5A95E114}"/>
              </a:ext>
            </a:extLst>
          </p:cNvPr>
          <p:cNvSpPr txBox="1"/>
          <p:nvPr/>
        </p:nvSpPr>
        <p:spPr>
          <a:xfrm>
            <a:off x="5855333" y="5745254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s%3A%2F%2Fhealthjade.net%2Fwp-content%2Fuploads%2F2019%2F05%2Fspiral-fracture.jpg&amp;imgrefurl=https%3A%2F%2Fhealthjade.net%2Fspiral-fracture%2F&amp;tbnid=4V0pa1j_NuKnKM&amp;vet=12ahUKEwig2KGZ0sr8AhXGGHcKHVJAAOUQMygCegUIARDCAQ..i&amp;docid=Bhh6O763RnOF5M&amp;w=1500&amp;h=2261&amp;q=spiral%20racture&amp;client=opera&amp;ved=2ahUKEwig2KGZ0sr8AhXGGHcKHVJAAOUQMygCegUIARDCAQ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E37078D-AF8C-E298-079E-70FF930CC4AD}"/>
              </a:ext>
            </a:extLst>
          </p:cNvPr>
          <p:cNvSpPr txBox="1"/>
          <p:nvPr/>
        </p:nvSpPr>
        <p:spPr>
          <a:xfrm>
            <a:off x="5855333" y="6218297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s%3A%2F%2Fmy.clevelandclinic.org%2F-%2Fscassets%2FImages%2Forg%2Fhealth%2Farticles%2F22241-spiral-fractures&amp;imgrefurl=https%3A%2F%2Fmy.clevelandclinic.org%2Fhealth%2Fdiseases%2F22241-spiral-fracture&amp;tbnid=Q1Iz_rWPAF7EfM&amp;vet=12ahUKEwig2KGZ0sr8AhXGGHcKHVJAAOUQMygAegUIARC-AQ..i&amp;docid=q5XAuIhEwSQjTM&amp;w=800&amp;h=772&amp;q=spiral%20racture&amp;client=opera&amp;ved=2ahUKEwig2KGZ0sr8AhXGGHcKHVJAAOUQMygAegUIARC-AQ</a:t>
            </a:r>
          </a:p>
        </p:txBody>
      </p:sp>
    </p:spTree>
    <p:extLst>
      <p:ext uri="{BB962C8B-B14F-4D97-AF65-F5344CB8AC3E}">
        <p14:creationId xmlns:p14="http://schemas.microsoft.com/office/powerpoint/2010/main" val="230185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26073B-369E-DAB2-2D55-0C620C56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38" y="2183636"/>
            <a:ext cx="2939344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FRACTURES DIAGNOSED BY </a:t>
            </a:r>
            <a:r>
              <a:rPr lang="en-US" sz="3600" b="1" dirty="0">
                <a:solidFill>
                  <a:srgbClr val="FFFFFF"/>
                </a:solidFill>
              </a:rPr>
              <a:t>CAUSE</a:t>
            </a:r>
            <a:endParaRPr lang="en-US" sz="3600" b="1" kern="1200" dirty="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  <a:p>
            <a:pPr algn="ctr"/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228A004-CD4A-6245-510F-CFC7817677D3}"/>
              </a:ext>
            </a:extLst>
          </p:cNvPr>
          <p:cNvSpPr txBox="1"/>
          <p:nvPr/>
        </p:nvSpPr>
        <p:spPr>
          <a:xfrm>
            <a:off x="7751703" y="696148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6B9788ED-32D3-E7DE-0A95-5D576A42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437" y="1500918"/>
            <a:ext cx="2931348" cy="4317127"/>
          </a:xfrm>
          <a:prstGeom prst="rect">
            <a:avLst/>
          </a:prstGeom>
        </p:spPr>
      </p:pic>
      <p:pic>
        <p:nvPicPr>
          <p:cNvPr id="4" name="Obraz 4" descr="Obraz zawierający widelec&#10;&#10;Opis wygenerowany automatycznie">
            <a:extLst>
              <a:ext uri="{FF2B5EF4-FFF2-40B4-BE49-F238E27FC236}">
                <a16:creationId xmlns:a16="http://schemas.microsoft.com/office/drawing/2014/main" id="{27D9A21D-9DE5-07BA-F7B0-59EF15509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030" y="1868105"/>
            <a:ext cx="3382903" cy="368623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D7BF1CE-1ABA-6D8C-DD00-345730FDE57B}"/>
              </a:ext>
            </a:extLst>
          </p:cNvPr>
          <p:cNvSpPr txBox="1"/>
          <p:nvPr/>
        </p:nvSpPr>
        <p:spPr>
          <a:xfrm>
            <a:off x="6716888" y="931333"/>
            <a:ext cx="3057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>
                <a:cs typeface="Calibri"/>
              </a:rPr>
              <a:t>STRESS FRACTURE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4BC91B9-DD8A-3C5C-C136-E3C42563D141}"/>
              </a:ext>
            </a:extLst>
          </p:cNvPr>
          <p:cNvSpPr txBox="1"/>
          <p:nvPr/>
        </p:nvSpPr>
        <p:spPr>
          <a:xfrm>
            <a:off x="5017537" y="5554340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%3A%2F%2Fshellharbourpodiatry.com.au%2Fwp-content%2Fuploads%2F2021%2F11%2Fstress-fractures.jpg&amp;imgrefurl=https%3A%2F%2Fshellharbourpodiatry.com.au%2Fcondition%2Fstress-fractures%2F&amp;tbnid=d2zSSvXQbkY_sM&amp;vet=12ahUKEwjQoLS80sr8AhVsi8MKHT2eASsQMygKegUIARDTAQ..i&amp;docid=ulunlnuQHPl7pM&amp;w=1187&amp;h=1750&amp;q=stress%20racture&amp;client=opera&amp;ved=2ahUKEwjQoLS80sr8AhVsi8MKHT2eASsQMygKegUIARDTAQ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C7CC1F9-D470-F00E-9633-F2B0F039F7E7}"/>
              </a:ext>
            </a:extLst>
          </p:cNvPr>
          <p:cNvSpPr txBox="1"/>
          <p:nvPr/>
        </p:nvSpPr>
        <p:spPr>
          <a:xfrm>
            <a:off x="5017537" y="6018298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s%3A%2F%2Fassets.yourpractice.online%2F2259%2F3d-images%2Fstress-fracture-of-the-tibia.jpg&amp;imgrefurl=https%3A%2F%2Fwww.advancedosm.com%2Fstress-fracture-of-tibia-orthopaedic-sports-medicine-specialist-cypress-houston-tx%2F&amp;tbnid=7TJm0SKVai_CWM&amp;vet=12ahUKEwjQoLS80sr8AhVsi8MKHT2eASsQMygHegUIARDNAQ..i&amp;docid=RC1segrHGSE6sM&amp;w=300&amp;h=327&amp;q=stress%20racture&amp;client=opera&amp;ved=2ahUKEwjQoLS80sr8AhVsi8MKHT2eASsQMygHegUIARDNAQ</a:t>
            </a:r>
          </a:p>
        </p:txBody>
      </p:sp>
    </p:spTree>
    <p:extLst>
      <p:ext uri="{BB962C8B-B14F-4D97-AF65-F5344CB8AC3E}">
        <p14:creationId xmlns:p14="http://schemas.microsoft.com/office/powerpoint/2010/main" val="390830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26073B-369E-DAB2-2D55-0C620C56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38" y="2183636"/>
            <a:ext cx="2939344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FRACTURES DIAGNOSED BY </a:t>
            </a:r>
            <a:r>
              <a:rPr lang="pl-PL" sz="3600" b="1" dirty="0">
                <a:solidFill>
                  <a:srgbClr val="FFFFFF"/>
                </a:solidFill>
              </a:rPr>
              <a:t>CAUSE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228A004-CD4A-6245-510F-CFC7817677D3}"/>
              </a:ext>
            </a:extLst>
          </p:cNvPr>
          <p:cNvSpPr txBox="1"/>
          <p:nvPr/>
        </p:nvSpPr>
        <p:spPr>
          <a:xfrm>
            <a:off x="7751703" y="696148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B220E3-E7A9-23C9-B753-A73DD2450C39}"/>
              </a:ext>
            </a:extLst>
          </p:cNvPr>
          <p:cNvSpPr txBox="1"/>
          <p:nvPr/>
        </p:nvSpPr>
        <p:spPr>
          <a:xfrm>
            <a:off x="6575778" y="639703"/>
            <a:ext cx="46566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>
                <a:ea typeface="Calibri"/>
                <a:cs typeface="Calibri"/>
              </a:rPr>
              <a:t>AVULSION FRACTURE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1F8224D4-1CD9-A9EB-CFA3-3ECF6231B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809" y="1649578"/>
            <a:ext cx="4427125" cy="383165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56CAD87-F648-C6B3-43D0-8B13F9DAF52D}"/>
              </a:ext>
            </a:extLst>
          </p:cNvPr>
          <p:cNvSpPr txBox="1"/>
          <p:nvPr/>
        </p:nvSpPr>
        <p:spPr>
          <a:xfrm>
            <a:off x="5855333" y="5695077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s%3A%2F%2Fwww.osmifw.com%2Fwp-content%2Fuploads%2F2016%2F03%2Fmallet-finger-avulsion-fracture-1024.jpg&amp;imgrefurl=https%3A%2F%2Fwww.osmifw.com%2Fhand-therapy-center-in-fort-worth%2Fmallet-finger%2Fmallet-finger-avulsion-fracture-1024%2F&amp;tbnid=GMuTSHiRyfQ75M&amp;vet=12ahUKEwj44v7g0sr8AhVLEXcKHRc6C2cQMygFegUIARDRAQ..i&amp;docid=7WGUgjIXZS8v2M&amp;w=1024&amp;h=886&amp;q=avulsion%20racture&amp;client=opera&amp;ved=2ahUKEwj44v7g0sr8AhVLEXcKHRc6C2cQMygFegUIARDRAQ</a:t>
            </a:r>
          </a:p>
        </p:txBody>
      </p:sp>
    </p:spTree>
    <p:extLst>
      <p:ext uri="{BB962C8B-B14F-4D97-AF65-F5344CB8AC3E}">
        <p14:creationId xmlns:p14="http://schemas.microsoft.com/office/powerpoint/2010/main" val="41651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26073B-369E-DAB2-2D55-0C620C56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38" y="2183636"/>
            <a:ext cx="2939344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FRACTURES DIAGNOSED BY</a:t>
            </a:r>
            <a:r>
              <a:rPr lang="pl-PL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CAUSE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228A004-CD4A-6245-510F-CFC7817677D3}"/>
              </a:ext>
            </a:extLst>
          </p:cNvPr>
          <p:cNvSpPr txBox="1"/>
          <p:nvPr/>
        </p:nvSpPr>
        <p:spPr>
          <a:xfrm>
            <a:off x="7751703" y="696148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B220E3-E7A9-23C9-B753-A73DD2450C39}"/>
              </a:ext>
            </a:extLst>
          </p:cNvPr>
          <p:cNvSpPr txBox="1"/>
          <p:nvPr/>
        </p:nvSpPr>
        <p:spPr>
          <a:xfrm>
            <a:off x="6575778" y="639703"/>
            <a:ext cx="46566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>
                <a:ea typeface="Calibri"/>
                <a:cs typeface="Calibri"/>
              </a:rPr>
              <a:t> BUCKLE FRACTURE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40F9F137-80D3-0213-5345-48B3DABF3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178" y="1643474"/>
            <a:ext cx="3834459" cy="383445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EC2A4CB-6295-AEBF-6CAE-74646CADA52C}"/>
              </a:ext>
            </a:extLst>
          </p:cNvPr>
          <p:cNvSpPr txBox="1"/>
          <p:nvPr/>
        </p:nvSpPr>
        <p:spPr>
          <a:xfrm>
            <a:off x="5850630" y="5801699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s%3A%2F%2Fmy.clevelandclinic.org%2F-%2Fscassets%2FImages%2Forg%2Fhealth%2Farticles%2F22235-buckle-fracture&amp;imgrefurl=https%3A%2F%2Fmy.clevelandclinic.org%2Fhealth%2Fdiseases%2F22235-buckle-fracture&amp;tbnid=Z8rLAjvo1kBAYM&amp;vet=12ahUKEwjfn9_z0sr8AhXDiIsKHeMYAvQQMygAegUIARDFAQ..i&amp;docid=2o_zEV0ReJ0NEM&amp;w=800&amp;h=800&amp;q=buckle%20racture&amp;client=opera&amp;ved=2ahUKEwjfn9_z0sr8AhXDiIsKHeMYAvQQMygAegUIARDFAQ</a:t>
            </a:r>
          </a:p>
        </p:txBody>
      </p:sp>
    </p:spTree>
    <p:extLst>
      <p:ext uri="{BB962C8B-B14F-4D97-AF65-F5344CB8AC3E}">
        <p14:creationId xmlns:p14="http://schemas.microsoft.com/office/powerpoint/2010/main" val="418051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FD538B-ABCF-8DA5-415A-5EB0D370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19" y="365125"/>
            <a:ext cx="10920118" cy="1344377"/>
          </a:xfrm>
        </p:spPr>
        <p:txBody>
          <a:bodyPr/>
          <a:lstStyle/>
          <a:p>
            <a:pPr algn="ctr"/>
            <a:r>
              <a:rPr lang="pl-PL" b="1" dirty="0">
                <a:ea typeface="+mj-lt"/>
                <a:cs typeface="+mj-lt"/>
              </a:rPr>
              <a:t>WHAT ARE THE SYMPTOMS OF A BONE FRACTURE?</a:t>
            </a:r>
            <a:endParaRPr lang="pl-PL" b="1" dirty="0">
              <a:cs typeface="Calibri Light" panose="020F0302020204030204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815B3E9-066E-FAB3-B405-DD81FC950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44" b="5411"/>
          <a:stretch/>
        </p:blipFill>
        <p:spPr>
          <a:xfrm>
            <a:off x="2973606" y="1987701"/>
            <a:ext cx="6536431" cy="4115879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731608B-13AE-D3D8-5B9D-49ACADA63DF9}"/>
              </a:ext>
            </a:extLst>
          </p:cNvPr>
          <p:cNvSpPr txBox="1"/>
          <p:nvPr/>
        </p:nvSpPr>
        <p:spPr>
          <a:xfrm>
            <a:off x="144268" y="6227058"/>
            <a:ext cx="60975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s%3A%2F%2Fwww.verywellhealth.com%2Fthmb%2FDvnF3cWyLsaxSUn_kxX-I6Pd8nk%3D%2F1500x0%2Ffilters%3Ano_upscale()%3Amax_bytes(150000)%3Astrip_icc()%2FBroken-Arm_v3-5a284a9faad52b0036dc3e79.png&amp;imgrefurl=https%3A%2F%2Fwww.verywellhealth.com%2Fdo-i-have-a-broken-bone-4143129&amp;tbnid=Rq0974irBOb2DM&amp;vet=12ahUKEwjw6YGL08r8AhVjkosKHYjlBdoQMygBegUIARC7AQ..i&amp;docid=g4GS4ZCU9u92GM&amp;w=1500&amp;h=1000&amp;q=sympthoms%20of%20bone%20fracture&amp;client=opera&amp;ved=2ahUKEwjw6YGL08r8AhVjkosKHYjlBdoQMygBegUIARC7AQ</a:t>
            </a:r>
          </a:p>
        </p:txBody>
      </p:sp>
    </p:spTree>
    <p:extLst>
      <p:ext uri="{BB962C8B-B14F-4D97-AF65-F5344CB8AC3E}">
        <p14:creationId xmlns:p14="http://schemas.microsoft.com/office/powerpoint/2010/main" val="183618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18B3B6-EC5A-9042-12B9-5DAABCB7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DICTIONARY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CE2421-DE1B-AD19-32F1-C58EED4B8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Oblique</a:t>
            </a:r>
            <a:r>
              <a:rPr lang="pl-PL" dirty="0"/>
              <a:t> </a:t>
            </a:r>
            <a:r>
              <a:rPr lang="pl-PL" dirty="0" err="1"/>
              <a:t>fracture</a:t>
            </a:r>
            <a:r>
              <a:rPr lang="pl-PL" dirty="0"/>
              <a:t> – złamanie skośne</a:t>
            </a:r>
          </a:p>
          <a:p>
            <a:r>
              <a:rPr lang="pl-PL" dirty="0" err="1"/>
              <a:t>Transverse</a:t>
            </a:r>
            <a:r>
              <a:rPr lang="pl-PL" dirty="0"/>
              <a:t> </a:t>
            </a:r>
            <a:r>
              <a:rPr lang="pl-PL" dirty="0" err="1"/>
              <a:t>fracture</a:t>
            </a:r>
            <a:r>
              <a:rPr lang="pl-PL" dirty="0"/>
              <a:t> – złamanie poprzeczne</a:t>
            </a:r>
          </a:p>
          <a:p>
            <a:r>
              <a:rPr lang="pl-PL" dirty="0"/>
              <a:t>Non-</a:t>
            </a:r>
            <a:r>
              <a:rPr lang="pl-PL" dirty="0" err="1"/>
              <a:t>displaced</a:t>
            </a:r>
            <a:r>
              <a:rPr lang="pl-PL" dirty="0"/>
              <a:t> </a:t>
            </a:r>
            <a:r>
              <a:rPr lang="pl-PL" dirty="0" err="1"/>
              <a:t>fracture</a:t>
            </a:r>
            <a:r>
              <a:rPr lang="pl-PL" dirty="0"/>
              <a:t> – złamanie bez przemieszczenia </a:t>
            </a:r>
          </a:p>
          <a:p>
            <a:r>
              <a:rPr lang="pl-PL" dirty="0" err="1"/>
              <a:t>Displaced</a:t>
            </a:r>
            <a:r>
              <a:rPr lang="pl-PL" dirty="0"/>
              <a:t> </a:t>
            </a:r>
            <a:r>
              <a:rPr lang="pl-PL" dirty="0" err="1"/>
              <a:t>fracture</a:t>
            </a:r>
            <a:r>
              <a:rPr lang="pl-PL" dirty="0"/>
              <a:t> – złamanie z przemieszczeniem</a:t>
            </a:r>
          </a:p>
          <a:p>
            <a:r>
              <a:rPr lang="pl-PL" dirty="0" err="1"/>
              <a:t>Longitudinal</a:t>
            </a:r>
            <a:r>
              <a:rPr lang="pl-PL" dirty="0"/>
              <a:t> </a:t>
            </a:r>
            <a:r>
              <a:rPr lang="pl-PL" dirty="0" err="1"/>
              <a:t>fracture</a:t>
            </a:r>
            <a:r>
              <a:rPr lang="pl-PL" dirty="0"/>
              <a:t> – złamanie wzdłuż kości</a:t>
            </a:r>
          </a:p>
          <a:p>
            <a:r>
              <a:rPr lang="pl-PL" dirty="0" err="1"/>
              <a:t>Greenstick</a:t>
            </a:r>
            <a:r>
              <a:rPr lang="pl-PL" dirty="0"/>
              <a:t> </a:t>
            </a:r>
            <a:r>
              <a:rPr lang="pl-PL" dirty="0" err="1"/>
              <a:t>fracture</a:t>
            </a:r>
            <a:r>
              <a:rPr lang="pl-PL" dirty="0"/>
              <a:t> – „złamanie zielonej gałązki”, częściowe złamanie</a:t>
            </a:r>
          </a:p>
          <a:p>
            <a:r>
              <a:rPr lang="pl-PL" dirty="0" err="1"/>
              <a:t>Comminuted</a:t>
            </a:r>
            <a:r>
              <a:rPr lang="pl-PL" dirty="0"/>
              <a:t> </a:t>
            </a:r>
            <a:r>
              <a:rPr lang="pl-PL" dirty="0" err="1"/>
              <a:t>fracture</a:t>
            </a:r>
            <a:r>
              <a:rPr lang="pl-PL" dirty="0"/>
              <a:t> –  złamanie </a:t>
            </a:r>
            <a:r>
              <a:rPr lang="pl-PL" dirty="0" err="1"/>
              <a:t>wieloodłamowe</a:t>
            </a:r>
            <a:endParaRPr lang="pl-PL" dirty="0"/>
          </a:p>
          <a:p>
            <a:r>
              <a:rPr lang="pl-PL" dirty="0" err="1"/>
              <a:t>Avulsion</a:t>
            </a:r>
            <a:r>
              <a:rPr lang="pl-PL" dirty="0"/>
              <a:t> </a:t>
            </a:r>
            <a:r>
              <a:rPr lang="pl-PL" dirty="0" err="1"/>
              <a:t>fracture</a:t>
            </a:r>
            <a:r>
              <a:rPr lang="pl-PL" dirty="0"/>
              <a:t> – złamanie </a:t>
            </a:r>
            <a:r>
              <a:rPr lang="pl-PL" dirty="0" err="1"/>
              <a:t>awulsyjne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910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B8812-2137-E6D9-B424-E1AC3389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cs typeface="Calibri Light"/>
              </a:rPr>
              <a:t>BIBLIOGRAPHY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A3E71E-B78E-6FEC-B0A5-249B3245F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71" y="1825625"/>
            <a:ext cx="11531599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pl-PL" dirty="0"/>
              <a:t>"</a:t>
            </a:r>
            <a:r>
              <a:rPr lang="pl-PL" dirty="0" err="1"/>
              <a:t>Bone</a:t>
            </a:r>
            <a:r>
              <a:rPr lang="pl-PL" dirty="0"/>
              <a:t> </a:t>
            </a:r>
            <a:r>
              <a:rPr lang="pl-PL" dirty="0" err="1"/>
              <a:t>fracture</a:t>
            </a:r>
            <a:r>
              <a:rPr lang="pl-PL" dirty="0"/>
              <a:t> and </a:t>
            </a:r>
            <a:r>
              <a:rPr lang="pl-PL" dirty="0" err="1"/>
              <a:t>bone</a:t>
            </a:r>
            <a:r>
              <a:rPr lang="pl-PL" dirty="0"/>
              <a:t> </a:t>
            </a:r>
            <a:r>
              <a:rPr lang="pl-PL" dirty="0" err="1"/>
              <a:t>fracture</a:t>
            </a:r>
            <a:r>
              <a:rPr lang="pl-PL" dirty="0"/>
              <a:t> </a:t>
            </a:r>
            <a:r>
              <a:rPr lang="pl-PL" dirty="0" err="1"/>
              <a:t>repair</a:t>
            </a:r>
            <a:r>
              <a:rPr lang="pl-PL" dirty="0"/>
              <a:t>"</a:t>
            </a:r>
            <a:r>
              <a:rPr lang="pl-PL" dirty="0">
                <a:ea typeface="+mn-lt"/>
                <a:cs typeface="+mn-lt"/>
              </a:rPr>
              <a:t> - N. L. </a:t>
            </a:r>
            <a:r>
              <a:rPr lang="pl-PL" dirty="0" err="1">
                <a:ea typeface="+mn-lt"/>
                <a:cs typeface="+mn-lt"/>
              </a:rPr>
              <a:t>Fazzalari</a:t>
            </a:r>
            <a:r>
              <a:rPr lang="pl-PL" dirty="0">
                <a:ea typeface="+mn-lt"/>
                <a:cs typeface="+mn-lt"/>
              </a:rPr>
              <a:t>; </a:t>
            </a:r>
            <a:r>
              <a:rPr lang="pl-PL" dirty="0" err="1">
                <a:ea typeface="+mn-lt"/>
                <a:cs typeface="+mn-lt"/>
              </a:rPr>
              <a:t>Osteoporosis</a:t>
            </a:r>
            <a:r>
              <a:rPr lang="pl-PL" dirty="0">
                <a:ea typeface="+mn-lt"/>
                <a:cs typeface="+mn-lt"/>
              </a:rPr>
              <a:t> International </a:t>
            </a:r>
            <a:r>
              <a:rPr lang="pl-PL" dirty="0" err="1">
                <a:ea typeface="+mn-lt"/>
                <a:cs typeface="+mn-lt"/>
              </a:rPr>
              <a:t>volume</a:t>
            </a:r>
            <a:r>
              <a:rPr lang="pl-PL" dirty="0">
                <a:ea typeface="+mn-lt"/>
                <a:cs typeface="+mn-lt"/>
              </a:rPr>
              <a:t> 22, </a:t>
            </a:r>
            <a:r>
              <a:rPr lang="pl-PL" dirty="0" err="1">
                <a:ea typeface="+mn-lt"/>
                <a:cs typeface="+mn-lt"/>
              </a:rPr>
              <a:t>pages</a:t>
            </a:r>
            <a:r>
              <a:rPr lang="pl-PL" dirty="0">
                <a:ea typeface="+mn-lt"/>
                <a:cs typeface="+mn-lt"/>
              </a:rPr>
              <a:t> 2003–2006 (2011)</a:t>
            </a:r>
            <a:endParaRPr lang="pl-PL" dirty="0">
              <a:cs typeface="Calibri"/>
            </a:endParaRPr>
          </a:p>
          <a:p>
            <a:r>
              <a:rPr lang="pl-PL" dirty="0"/>
              <a:t>"</a:t>
            </a:r>
            <a:r>
              <a:rPr lang="pl-PL" dirty="0" err="1"/>
              <a:t>Temporal</a:t>
            </a:r>
            <a:r>
              <a:rPr lang="pl-PL" dirty="0"/>
              <a:t> </a:t>
            </a:r>
            <a:r>
              <a:rPr lang="pl-PL" dirty="0" err="1"/>
              <a:t>Bone</a:t>
            </a:r>
            <a:r>
              <a:rPr lang="pl-PL" dirty="0"/>
              <a:t> </a:t>
            </a:r>
            <a:r>
              <a:rPr lang="pl-PL" dirty="0" err="1"/>
              <a:t>Fractures</a:t>
            </a:r>
            <a:r>
              <a:rPr lang="pl-PL" dirty="0"/>
              <a:t>: </a:t>
            </a:r>
            <a:r>
              <a:rPr lang="pl-PL" dirty="0" err="1"/>
              <a:t>Traditional</a:t>
            </a:r>
            <a:r>
              <a:rPr lang="pl-PL" dirty="0"/>
              <a:t> </a:t>
            </a:r>
            <a:r>
              <a:rPr lang="pl-PL" dirty="0" err="1"/>
              <a:t>Classification</a:t>
            </a:r>
            <a:r>
              <a:rPr lang="pl-PL" dirty="0"/>
              <a:t> and </a:t>
            </a:r>
            <a:r>
              <a:rPr lang="pl-PL" dirty="0" err="1"/>
              <a:t>Clinical</a:t>
            </a:r>
            <a:r>
              <a:rPr lang="pl-PL" dirty="0"/>
              <a:t> </a:t>
            </a:r>
            <a:r>
              <a:rPr lang="pl-PL" dirty="0" err="1"/>
              <a:t>Relevance</a:t>
            </a:r>
            <a:r>
              <a:rPr lang="pl-PL" dirty="0"/>
              <a:t>" -</a:t>
            </a:r>
            <a:r>
              <a:rPr lang="pl-PL" dirty="0">
                <a:ea typeface="+mn-lt"/>
                <a:cs typeface="+mn-lt"/>
              </a:rPr>
              <a:t> </a:t>
            </a:r>
            <a:r>
              <a:rPr lang="pl-PL" dirty="0" err="1">
                <a:ea typeface="+mn-lt"/>
                <a:cs typeface="+mn-lt"/>
              </a:rPr>
              <a:t>Stacey</a:t>
            </a:r>
            <a:r>
              <a:rPr lang="pl-PL" dirty="0">
                <a:ea typeface="+mn-lt"/>
                <a:cs typeface="+mn-lt"/>
              </a:rPr>
              <a:t> L. </a:t>
            </a:r>
            <a:r>
              <a:rPr lang="pl-PL" dirty="0" err="1">
                <a:ea typeface="+mn-lt"/>
                <a:cs typeface="+mn-lt"/>
              </a:rPr>
              <a:t>Ishman</a:t>
            </a:r>
            <a:r>
              <a:rPr lang="pl-PL" dirty="0">
                <a:ea typeface="+mn-lt"/>
                <a:cs typeface="+mn-lt"/>
              </a:rPr>
              <a:t> MD, David R. </a:t>
            </a:r>
            <a:r>
              <a:rPr lang="pl-PL" dirty="0" err="1">
                <a:ea typeface="+mn-lt"/>
                <a:cs typeface="+mn-lt"/>
              </a:rPr>
              <a:t>Friedland</a:t>
            </a:r>
            <a:r>
              <a:rPr lang="pl-PL" dirty="0">
                <a:ea typeface="+mn-lt"/>
                <a:cs typeface="+mn-lt"/>
              </a:rPr>
              <a:t> MD, </a:t>
            </a:r>
            <a:r>
              <a:rPr lang="pl-PL" dirty="0" err="1">
                <a:ea typeface="+mn-lt"/>
                <a:cs typeface="+mn-lt"/>
              </a:rPr>
              <a:t>PhD</a:t>
            </a:r>
            <a:r>
              <a:rPr lang="pl-PL" dirty="0">
                <a:ea typeface="+mn-lt"/>
                <a:cs typeface="+mn-lt"/>
              </a:rPr>
              <a:t>; January 2009</a:t>
            </a:r>
            <a:endParaRPr lang="pl-PL" dirty="0">
              <a:cs typeface="Calibri"/>
            </a:endParaRPr>
          </a:p>
          <a:p>
            <a:r>
              <a:rPr lang="pl-PL" dirty="0"/>
              <a:t>"Do </a:t>
            </a:r>
            <a:r>
              <a:rPr lang="pl-PL" dirty="0" err="1"/>
              <a:t>wrist</a:t>
            </a:r>
            <a:r>
              <a:rPr lang="pl-PL" dirty="0"/>
              <a:t> </a:t>
            </a:r>
            <a:r>
              <a:rPr lang="pl-PL" dirty="0" err="1"/>
              <a:t>buckle</a:t>
            </a:r>
            <a:r>
              <a:rPr lang="pl-PL" dirty="0"/>
              <a:t> </a:t>
            </a:r>
            <a:r>
              <a:rPr lang="pl-PL" dirty="0" err="1"/>
              <a:t>fractures</a:t>
            </a:r>
            <a:r>
              <a:rPr lang="pl-PL" dirty="0"/>
              <a:t> in </a:t>
            </a:r>
            <a:r>
              <a:rPr lang="pl-PL" dirty="0" err="1"/>
              <a:t>children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</a:t>
            </a:r>
            <a:r>
              <a:rPr lang="pl-PL" dirty="0" err="1"/>
              <a:t>follow-up</a:t>
            </a:r>
            <a:r>
              <a:rPr lang="pl-PL" dirty="0"/>
              <a:t>? </a:t>
            </a:r>
            <a:r>
              <a:rPr lang="pl-PL" dirty="0" err="1"/>
              <a:t>Buckle</a:t>
            </a:r>
            <a:r>
              <a:rPr lang="pl-PL" dirty="0"/>
              <a:t> </a:t>
            </a:r>
            <a:r>
              <a:rPr lang="pl-PL" dirty="0" err="1"/>
              <a:t>fractures</a:t>
            </a:r>
            <a:r>
              <a:rPr lang="pl-PL" dirty="0"/>
              <a:t>’ </a:t>
            </a:r>
            <a:r>
              <a:rPr lang="pl-PL" dirty="0" err="1"/>
              <a:t>follow-up</a:t>
            </a:r>
            <a:r>
              <a:rPr lang="pl-PL" dirty="0"/>
              <a:t>" - </a:t>
            </a:r>
            <a:r>
              <a:rPr lang="pl-PL" dirty="0" err="1">
                <a:ea typeface="+mn-lt"/>
                <a:cs typeface="+mn-lt"/>
              </a:rPr>
              <a:t>Riera-Álvarez</a:t>
            </a:r>
            <a:r>
              <a:rPr lang="pl-PL" dirty="0">
                <a:ea typeface="+mn-lt"/>
                <a:cs typeface="+mn-lt"/>
              </a:rPr>
              <a:t>, Luis; </a:t>
            </a:r>
            <a:r>
              <a:rPr lang="pl-PL" dirty="0" err="1">
                <a:ea typeface="+mn-lt"/>
                <a:cs typeface="+mn-lt"/>
              </a:rPr>
              <a:t>Pons-Villanueva</a:t>
            </a:r>
            <a:r>
              <a:rPr lang="pl-PL" dirty="0">
                <a:ea typeface="+mn-lt"/>
                <a:cs typeface="+mn-lt"/>
              </a:rPr>
              <a:t>, Juan; </a:t>
            </a:r>
            <a:r>
              <a:rPr lang="pl-PL" dirty="0" err="1">
                <a:ea typeface="+mn-lt"/>
                <a:cs typeface="+mn-lt"/>
              </a:rPr>
              <a:t>Journal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Pediatric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Orthopaedics</a:t>
            </a:r>
            <a:r>
              <a:rPr lang="pl-PL" dirty="0">
                <a:ea typeface="+mn-lt"/>
                <a:cs typeface="+mn-lt"/>
              </a:rPr>
              <a:t> B 28(6):p 553-554, 2019</a:t>
            </a:r>
            <a:endParaRPr lang="pl-PL" dirty="0" err="1">
              <a:cs typeface="Calibri"/>
            </a:endParaRPr>
          </a:p>
          <a:p>
            <a:r>
              <a:rPr lang="pl-PL" dirty="0"/>
              <a:t>"Management of </a:t>
            </a:r>
            <a:r>
              <a:rPr lang="pl-PL" dirty="0" err="1"/>
              <a:t>Segmental</a:t>
            </a:r>
            <a:r>
              <a:rPr lang="pl-PL" dirty="0"/>
              <a:t> </a:t>
            </a:r>
            <a:r>
              <a:rPr lang="pl-PL" dirty="0" err="1"/>
              <a:t>Bone</a:t>
            </a:r>
            <a:r>
              <a:rPr lang="pl-PL" dirty="0"/>
              <a:t> </a:t>
            </a:r>
            <a:r>
              <a:rPr lang="pl-PL" dirty="0" err="1"/>
              <a:t>Defects</a:t>
            </a:r>
            <a:r>
              <a:rPr lang="pl-PL" dirty="0"/>
              <a:t>" -</a:t>
            </a:r>
            <a:r>
              <a:rPr lang="pl-PL" dirty="0">
                <a:ea typeface="+mn-lt"/>
                <a:cs typeface="+mn-lt"/>
              </a:rPr>
              <a:t> </a:t>
            </a:r>
            <a:r>
              <a:rPr lang="pl-PL" dirty="0" err="1">
                <a:ea typeface="+mn-lt"/>
                <a:cs typeface="+mn-lt"/>
              </a:rPr>
              <a:t>Mauffrey</a:t>
            </a:r>
            <a:r>
              <a:rPr lang="pl-PL" dirty="0">
                <a:ea typeface="+mn-lt"/>
                <a:cs typeface="+mn-lt"/>
              </a:rPr>
              <a:t>, Cyril MD, FRCS, FACS; </a:t>
            </a:r>
            <a:r>
              <a:rPr lang="pl-PL" dirty="0" err="1">
                <a:ea typeface="+mn-lt"/>
                <a:cs typeface="+mn-lt"/>
              </a:rPr>
              <a:t>Barlow</a:t>
            </a:r>
            <a:r>
              <a:rPr lang="pl-PL" dirty="0">
                <a:ea typeface="+mn-lt"/>
                <a:cs typeface="+mn-lt"/>
              </a:rPr>
              <a:t>, Brian Thomas MD; </a:t>
            </a:r>
            <a:r>
              <a:rPr lang="pl-PL" dirty="0" err="1">
                <a:ea typeface="+mn-lt"/>
                <a:cs typeface="+mn-lt"/>
              </a:rPr>
              <a:t>Smith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Wade</a:t>
            </a:r>
            <a:r>
              <a:rPr lang="pl-PL" dirty="0">
                <a:ea typeface="+mn-lt"/>
                <a:cs typeface="+mn-lt"/>
              </a:rPr>
              <a:t> MD; </a:t>
            </a:r>
            <a:r>
              <a:rPr lang="pl-PL" dirty="0" err="1">
                <a:ea typeface="+mn-lt"/>
                <a:cs typeface="+mn-lt"/>
              </a:rPr>
              <a:t>Journal</a:t>
            </a:r>
            <a:r>
              <a:rPr lang="pl-PL" dirty="0">
                <a:ea typeface="+mn-lt"/>
                <a:cs typeface="+mn-lt"/>
              </a:rPr>
              <a:t> of the American </a:t>
            </a:r>
            <a:r>
              <a:rPr lang="pl-PL" dirty="0" err="1">
                <a:ea typeface="+mn-lt"/>
                <a:cs typeface="+mn-lt"/>
              </a:rPr>
              <a:t>Academy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Orthopaedic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Surgeons</a:t>
            </a:r>
            <a:r>
              <a:rPr lang="pl-PL" dirty="0">
                <a:ea typeface="+mn-lt"/>
                <a:cs typeface="+mn-lt"/>
              </a:rPr>
              <a:t> 23(3):p 143-153,2015</a:t>
            </a:r>
            <a:endParaRPr lang="pl-PL" dirty="0">
              <a:cs typeface="Calibri"/>
            </a:endParaRPr>
          </a:p>
          <a:p>
            <a:r>
              <a:rPr lang="pl-PL" dirty="0"/>
              <a:t>"</a:t>
            </a:r>
            <a:r>
              <a:rPr lang="pl-PL" dirty="0" err="1"/>
              <a:t>Greenstick</a:t>
            </a:r>
            <a:r>
              <a:rPr lang="pl-PL" dirty="0"/>
              <a:t> </a:t>
            </a:r>
            <a:r>
              <a:rPr lang="pl-PL" dirty="0" err="1"/>
              <a:t>Fracture</a:t>
            </a:r>
            <a:r>
              <a:rPr lang="pl-PL" dirty="0"/>
              <a:t> "- </a:t>
            </a:r>
            <a:r>
              <a:rPr lang="pl-PL" dirty="0" err="1"/>
              <a:t>Atanelov</a:t>
            </a:r>
            <a:r>
              <a:rPr lang="pl-PL" dirty="0">
                <a:ea typeface="+mn-lt"/>
                <a:cs typeface="+mn-lt"/>
              </a:rPr>
              <a:t> Z, Thomas P. Bentley TP.; </a:t>
            </a:r>
            <a:r>
              <a:rPr lang="pl-PL" dirty="0" err="1">
                <a:ea typeface="+mn-lt"/>
                <a:cs typeface="+mn-lt"/>
              </a:rPr>
              <a:t>StatPearls</a:t>
            </a:r>
            <a:r>
              <a:rPr lang="pl-PL" dirty="0">
                <a:ea typeface="+mn-lt"/>
                <a:cs typeface="+mn-lt"/>
              </a:rPr>
              <a:t> Publishing, </a:t>
            </a:r>
            <a:r>
              <a:rPr lang="pl-PL" dirty="0" err="1">
                <a:ea typeface="+mn-lt"/>
                <a:cs typeface="+mn-lt"/>
              </a:rPr>
              <a:t>Treasure</a:t>
            </a:r>
            <a:r>
              <a:rPr lang="pl-PL" dirty="0">
                <a:ea typeface="+mn-lt"/>
                <a:cs typeface="+mn-lt"/>
              </a:rPr>
              <a:t> Island (FL), 2018</a:t>
            </a:r>
          </a:p>
          <a:p>
            <a:r>
              <a:rPr lang="pl-PL" dirty="0">
                <a:cs typeface="Calibri"/>
              </a:rPr>
              <a:t>https://my.clevelandclinic.org/health/diseases/15241-bone-fractures</a:t>
            </a: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32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DFE0D1-FFD8-0F41-8D66-A358B67B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4" y="553273"/>
            <a:ext cx="8163749" cy="1325563"/>
          </a:xfrm>
        </p:spPr>
        <p:txBody>
          <a:bodyPr/>
          <a:lstStyle/>
          <a:p>
            <a:pPr algn="ctr"/>
            <a:r>
              <a:rPr lang="pl-PL" b="1" dirty="0"/>
              <a:t>SKELETAL SYSTEM </a:t>
            </a:r>
            <a:endParaRPr lang="pl-PL" b="1"/>
          </a:p>
          <a:p>
            <a:pPr algn="ctr"/>
            <a:endParaRPr lang="pl-PL" dirty="0"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B455F0-A156-CE3F-A80A-09A118921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74" y="2380662"/>
            <a:ext cx="774041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In </a:t>
            </a:r>
            <a:r>
              <a:rPr lang="pl-PL" dirty="0" err="1">
                <a:ea typeface="+mn-lt"/>
                <a:cs typeface="+mn-lt"/>
              </a:rPr>
              <a:t>an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adult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human</a:t>
            </a:r>
            <a:r>
              <a:rPr lang="pl-PL" dirty="0">
                <a:ea typeface="+mn-lt"/>
                <a:cs typeface="+mn-lt"/>
              </a:rPr>
              <a:t>, the skeleton </a:t>
            </a:r>
            <a:r>
              <a:rPr lang="pl-PL" dirty="0" err="1">
                <a:ea typeface="+mn-lt"/>
                <a:cs typeface="+mn-lt"/>
              </a:rPr>
              <a:t>consists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about</a:t>
            </a:r>
            <a:r>
              <a:rPr lang="pl-PL" dirty="0">
                <a:ea typeface="+mn-lt"/>
                <a:cs typeface="+mn-lt"/>
              </a:rPr>
              <a:t> 206 </a:t>
            </a:r>
            <a:r>
              <a:rPr lang="pl-PL" dirty="0" err="1">
                <a:ea typeface="+mn-lt"/>
                <a:cs typeface="+mn-lt"/>
              </a:rPr>
              <a:t>bones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9380F70-8FF4-7B55-877F-8E12E3AB2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080" y="252119"/>
            <a:ext cx="3344656" cy="645724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836B45-F80B-2CEA-B4CF-B93BD383F121}"/>
              </a:ext>
            </a:extLst>
          </p:cNvPr>
          <p:cNvSpPr txBox="1"/>
          <p:nvPr/>
        </p:nvSpPr>
        <p:spPr>
          <a:xfrm rot="10800000" flipV="1">
            <a:off x="4196964" y="6024114"/>
            <a:ext cx="41731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/>
              <a:t>https://www.google.com/url?sa=i&amp;url=https%3A%2F%2Fen.wikiversity.org%2Fwiki%2FSkeletal_System&amp;psig=AOvVaw3A12AUk-23N8H8t-wyaULU&amp;ust=1673908032407000&amp;source=images&amp;cd=vfe&amp;ved=0CBAQjRxqFwoTCMjx_anQyvwCFQAAAAAdAAAAABAE</a:t>
            </a:r>
          </a:p>
        </p:txBody>
      </p:sp>
    </p:spTree>
    <p:extLst>
      <p:ext uri="{BB962C8B-B14F-4D97-AF65-F5344CB8AC3E}">
        <p14:creationId xmlns:p14="http://schemas.microsoft.com/office/powerpoint/2010/main" val="88187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827C2-2B5C-8246-5010-AB97B6FB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2977"/>
            <a:ext cx="6254496" cy="1828800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cs typeface="Calibri Light"/>
              </a:rPr>
              <a:t>WHAT IS A BONE FRACTURE? </a:t>
            </a:r>
          </a:p>
        </p:txBody>
      </p:sp>
      <p:pic>
        <p:nvPicPr>
          <p:cNvPr id="4" name="Obraz 4" descr="Obraz zawierający wewnątrz, ciemny, rozmycie&#10;&#10;Opis wygenerowany automatycznie">
            <a:extLst>
              <a:ext uri="{FF2B5EF4-FFF2-40B4-BE49-F238E27FC236}">
                <a16:creationId xmlns:a16="http://schemas.microsoft.com/office/drawing/2014/main" id="{AAD24E34-871A-7266-3AF4-F84FB8F50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3" r="8253"/>
          <a:stretch/>
        </p:blipFill>
        <p:spPr>
          <a:xfrm>
            <a:off x="7398983" y="37640"/>
            <a:ext cx="4614275" cy="68203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FA88C4C-1466-3521-1F61-2FB9B58D963B}"/>
              </a:ext>
            </a:extLst>
          </p:cNvPr>
          <p:cNvSpPr txBox="1"/>
          <p:nvPr/>
        </p:nvSpPr>
        <p:spPr>
          <a:xfrm>
            <a:off x="3589761" y="6117206"/>
            <a:ext cx="3809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https://www.google.com/url?sa=i&amp;url=https%3A%2F%2Fwww.1888bonedoc.net%2Fposts%2Fbone-fracture-surgery&amp;psig=AOvVaw0DE9ZpJNLpIaIUMmS6iSpa&amp;ust=1673908100472000&amp;source=images&amp;cd=vfe&amp;ved=0CBAQjRxqFwoTCMj8wMrQyvwCFQAAAAAdAAAAABAE</a:t>
            </a:r>
          </a:p>
        </p:txBody>
      </p:sp>
    </p:spTree>
    <p:extLst>
      <p:ext uri="{BB962C8B-B14F-4D97-AF65-F5344CB8AC3E}">
        <p14:creationId xmlns:p14="http://schemas.microsoft.com/office/powerpoint/2010/main" val="170773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26073B-369E-DAB2-2D55-0C620C56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38" y="2183636"/>
            <a:ext cx="2939344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FRACTURES DIAGNOSED BY PATTERN OR SHAPE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Obraz 12" descr="Obraz zawierający narzędzie&#10;&#10;Opis wygenerowany automatycznie">
            <a:extLst>
              <a:ext uri="{FF2B5EF4-FFF2-40B4-BE49-F238E27FC236}">
                <a16:creationId xmlns:a16="http://schemas.microsoft.com/office/drawing/2014/main" id="{821740EA-553E-608C-0104-7B4C5BD1B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88" r="42333" b="-216"/>
          <a:stretch/>
        </p:blipFill>
        <p:spPr>
          <a:xfrm>
            <a:off x="5839443" y="1157698"/>
            <a:ext cx="3591155" cy="5517272"/>
          </a:xfr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228A004-CD4A-6245-510F-CFC7817677D3}"/>
              </a:ext>
            </a:extLst>
          </p:cNvPr>
          <p:cNvSpPr txBox="1"/>
          <p:nvPr/>
        </p:nvSpPr>
        <p:spPr>
          <a:xfrm>
            <a:off x="7751703" y="696148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D8C66F1-7878-7FDF-3E96-779F3D1D85A4}"/>
              </a:ext>
            </a:extLst>
          </p:cNvPr>
          <p:cNvSpPr txBox="1"/>
          <p:nvPr/>
        </p:nvSpPr>
        <p:spPr>
          <a:xfrm>
            <a:off x="6923851" y="874888"/>
            <a:ext cx="2634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cs typeface="Calibri"/>
              </a:rPr>
              <a:t>OBLIQUE FRACTURE</a:t>
            </a:r>
            <a:endParaRPr lang="pl-PL" b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0E01239-8BB4-211D-0565-226C0596F255}"/>
              </a:ext>
            </a:extLst>
          </p:cNvPr>
          <p:cNvSpPr txBox="1"/>
          <p:nvPr/>
        </p:nvSpPr>
        <p:spPr>
          <a:xfrm>
            <a:off x="7294206" y="6359072"/>
            <a:ext cx="470496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https://www.google.com/url?sa=i&amp;url=https%3A%2F%2Fmy.clevelandclinic.org%2Fhealth%2Fdiseases%2F22185-oblique-fracture&amp;psig=AOvVaw3XLMzHkv3qzimmHG6-uOeJ&amp;ust=1673908174834000&amp;source=images&amp;cd=vfe&amp;ved=0CBAQjRxqFwoTCKCG5O3QyvwCFQAAAAAdAAAAABAE</a:t>
            </a:r>
          </a:p>
        </p:txBody>
      </p:sp>
    </p:spTree>
    <p:extLst>
      <p:ext uri="{BB962C8B-B14F-4D97-AF65-F5344CB8AC3E}">
        <p14:creationId xmlns:p14="http://schemas.microsoft.com/office/powerpoint/2010/main" val="280874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26073B-369E-DAB2-2D55-0C620C56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38" y="2183636"/>
            <a:ext cx="2939344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FRACTURES DIAGNOSED BY PATTERN OR SHAPE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228A004-CD4A-6245-510F-CFC7817677D3}"/>
              </a:ext>
            </a:extLst>
          </p:cNvPr>
          <p:cNvSpPr txBox="1"/>
          <p:nvPr/>
        </p:nvSpPr>
        <p:spPr>
          <a:xfrm>
            <a:off x="7751703" y="696148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420BB780-389A-7B49-2043-44BCB4F8D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067" y="877733"/>
            <a:ext cx="4361274" cy="479209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F0F081B-88A7-4160-B36D-19B9144E1DAA}"/>
              </a:ext>
            </a:extLst>
          </p:cNvPr>
          <p:cNvSpPr txBox="1"/>
          <p:nvPr/>
        </p:nvSpPr>
        <p:spPr>
          <a:xfrm>
            <a:off x="4793413" y="5718657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s%3A%2F%2Fmy.clevelandclinic.org%2F-%2Fscassets%2FImages%2Forg%2Fhealth%2Farticles%2F22956-transverse-fracture&amp;imgrefurl=https%3A%2F%2Fmy.clevelandclinic.org%2Fhealth%2Fdiseases%2F22956-transverse-fracture&amp;tbnid=R_AmYxqpco8ItM&amp;vet=12ahUKEwi7moCb0Mr8AhUlDRAIHRRWC-0QMygAegUIARC6AQ..i&amp;docid=O6sx1-gscS-SfM&amp;w=800&amp;h=879&amp;q=transverse%20fracture&amp;client=opera&amp;ved=2ahUKEwi7moCb0Mr8AhUlDRAIHRRWC-0QMygAegUIARC6AQ</a:t>
            </a:r>
          </a:p>
        </p:txBody>
      </p:sp>
    </p:spTree>
    <p:extLst>
      <p:ext uri="{BB962C8B-B14F-4D97-AF65-F5344CB8AC3E}">
        <p14:creationId xmlns:p14="http://schemas.microsoft.com/office/powerpoint/2010/main" val="99247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26073B-369E-DAB2-2D55-0C620C56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38" y="2183636"/>
            <a:ext cx="2939344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FRACTURES DIAGNOSED BY PATTERN OR SHAPE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228A004-CD4A-6245-510F-CFC7817677D3}"/>
              </a:ext>
            </a:extLst>
          </p:cNvPr>
          <p:cNvSpPr txBox="1"/>
          <p:nvPr/>
        </p:nvSpPr>
        <p:spPr>
          <a:xfrm>
            <a:off x="7751703" y="696148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pic>
        <p:nvPicPr>
          <p:cNvPr id="4" name="Obraz 4" descr="Obraz zawierający tekst, narzędzie&#10;&#10;Opis wygenerowany automatycznie">
            <a:extLst>
              <a:ext uri="{FF2B5EF4-FFF2-40B4-BE49-F238E27FC236}">
                <a16:creationId xmlns:a16="http://schemas.microsoft.com/office/drawing/2014/main" id="{E9EA6644-5291-5134-39A1-1D2608A31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09" t="22338" r="69941" b="14614"/>
          <a:stretch/>
        </p:blipFill>
        <p:spPr>
          <a:xfrm>
            <a:off x="7584252" y="1744244"/>
            <a:ext cx="1261461" cy="3688756"/>
          </a:xfrm>
          <a:prstGeom prst="rect">
            <a:avLst/>
          </a:prstGeom>
        </p:spPr>
      </p:pic>
      <p:pic>
        <p:nvPicPr>
          <p:cNvPr id="5" name="Obraz 5" descr="Obraz zawierający tekst, klucz maszynowy, narzędzie, młotek&#10;&#10;Opis wygenerowany automatycznie">
            <a:extLst>
              <a:ext uri="{FF2B5EF4-FFF2-40B4-BE49-F238E27FC236}">
                <a16:creationId xmlns:a16="http://schemas.microsoft.com/office/drawing/2014/main" id="{CA0E988B-BAEA-59EA-84DE-6DB8A2DA1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01" t="19264" r="49586" b="971"/>
          <a:stretch/>
        </p:blipFill>
        <p:spPr>
          <a:xfrm>
            <a:off x="9569215" y="1563982"/>
            <a:ext cx="1099424" cy="356651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0F8E0DB-852C-6124-22A6-EC7319781A82}"/>
              </a:ext>
            </a:extLst>
          </p:cNvPr>
          <p:cNvSpPr txBox="1"/>
          <p:nvPr/>
        </p:nvSpPr>
        <p:spPr>
          <a:xfrm>
            <a:off x="7629406" y="921926"/>
            <a:ext cx="3123259" cy="366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>
                <a:cs typeface="Calibri"/>
              </a:rPr>
              <a:t>LONGITUDINAL FRACTURE</a:t>
            </a:r>
            <a:endParaRPr lang="pl-PL" b="1">
              <a:cs typeface="Calibri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0BC5990-A8BD-56A8-33B6-7D63876CB742}"/>
              </a:ext>
            </a:extLst>
          </p:cNvPr>
          <p:cNvSpPr txBox="1"/>
          <p:nvPr/>
        </p:nvSpPr>
        <p:spPr>
          <a:xfrm>
            <a:off x="5865087" y="5888430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s%3A%2F%2Forthopedic-institute.org%2Fwp-content%2Fuploads%2F2015%2F03%2Ffractures.jpg&amp;imgrefurl=https%3A%2F%2Fwww.orthopedic-institute.org%2Ffracture-care%2Ftypes-of-fractures%2F&amp;tbnid=WouuN8-UNQoPIM&amp;vet=12ahUKEwim74Sv0Mr8AhVKvCoKHbGKDsAQMygJegUIARDLAQ..i&amp;docid=w-7m3H_f1ZyOcM&amp;w=1300&amp;h=586&amp;q=longitudinal%20fracture&amp;client=opera&amp;ved=2ahUKEwim74Sv0Mr8AhVKvCoKHbGKDsAQMygJegUIARDLAQ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DE79835-B184-2577-A99E-188C1BBA3AEC}"/>
              </a:ext>
            </a:extLst>
          </p:cNvPr>
          <p:cNvSpPr txBox="1"/>
          <p:nvPr/>
        </p:nvSpPr>
        <p:spPr>
          <a:xfrm>
            <a:off x="5866623" y="6292444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s%3A%2F%2Fintroductiontoradiology.net%2Fcourses%2Frad%2Fext%2F0intro%2Ffractures.jpg&amp;imgrefurl=https%3A%2F%2Fintroductiontoradiology.net%2Fcourses%2Frad%2Fext%2F0intro%2F01anatomy.html&amp;tbnid=-nVL9wjJeZjB0M&amp;vet=12ahUKEwim74Sv0Mr8AhVKvCoKHbGKDsAQMygGegUIARDFAQ..i&amp;docid=Cw-MqelcTjchzM&amp;w=500&amp;h=229&amp;q=longitudinal%20fracture&amp;client=opera&amp;ved=2ahUKEwim74Sv0Mr8AhVKvCoKHbGKDsAQMygGegUIARDFAQ</a:t>
            </a:r>
          </a:p>
        </p:txBody>
      </p:sp>
    </p:spTree>
    <p:extLst>
      <p:ext uri="{BB962C8B-B14F-4D97-AF65-F5344CB8AC3E}">
        <p14:creationId xmlns:p14="http://schemas.microsoft.com/office/powerpoint/2010/main" val="26943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26073B-369E-DAB2-2D55-0C620C56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38" y="2183636"/>
            <a:ext cx="2939344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FRACTURES DIAGNOSED BY PATTERN OR SHAPE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228A004-CD4A-6245-510F-CFC7817677D3}"/>
              </a:ext>
            </a:extLst>
          </p:cNvPr>
          <p:cNvSpPr txBox="1"/>
          <p:nvPr/>
        </p:nvSpPr>
        <p:spPr>
          <a:xfrm>
            <a:off x="7751703" y="696148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pic>
        <p:nvPicPr>
          <p:cNvPr id="3" name="Obraz 6">
            <a:extLst>
              <a:ext uri="{FF2B5EF4-FFF2-40B4-BE49-F238E27FC236}">
                <a16:creationId xmlns:a16="http://schemas.microsoft.com/office/drawing/2014/main" id="{C288AFFE-A4AE-3FAC-3E71-62DB347D9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5" t="14966" r="56364" b="8503"/>
          <a:stretch/>
        </p:blipFill>
        <p:spPr>
          <a:xfrm>
            <a:off x="10350030" y="1216377"/>
            <a:ext cx="1167318" cy="4233282"/>
          </a:xfrm>
          <a:prstGeom prst="rect">
            <a:avLst/>
          </a:prstGeom>
        </p:spPr>
      </p:pic>
      <p:pic>
        <p:nvPicPr>
          <p:cNvPr id="7" name="Obraz 7" descr="Obraz zawierający tekst, czarny, czerwony, zamknąć&#10;&#10;Opis wygenerowany automatycznie">
            <a:extLst>
              <a:ext uri="{FF2B5EF4-FFF2-40B4-BE49-F238E27FC236}">
                <a16:creationId xmlns:a16="http://schemas.microsoft.com/office/drawing/2014/main" id="{457B3F79-D831-D2A4-57EA-AB43F7836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437" y="2237711"/>
            <a:ext cx="4173125" cy="244843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0914956-62CF-42BF-671D-D0DDD8E6F677}"/>
              </a:ext>
            </a:extLst>
          </p:cNvPr>
          <p:cNvSpPr txBox="1"/>
          <p:nvPr/>
        </p:nvSpPr>
        <p:spPr>
          <a:xfrm>
            <a:off x="7535333" y="846665"/>
            <a:ext cx="29633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>
                <a:cs typeface="Calibri"/>
              </a:rPr>
              <a:t>GREENSTICK FRACTURE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7B18309-5144-0B5B-2D67-BD3B9869705E}"/>
              </a:ext>
            </a:extLst>
          </p:cNvPr>
          <p:cNvSpPr txBox="1"/>
          <p:nvPr/>
        </p:nvSpPr>
        <p:spPr>
          <a:xfrm>
            <a:off x="5419794" y="5562133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s%3A%2F%2Fhealthjade.com%2Fwp-content%2Fuploads%2F2018%2F03%2FGreenstick-fracture.jpg&amp;imgrefurl=https%3A%2F%2Fhealthjade.net%2Fgreenstick-fracture%2F&amp;tbnid=OTh7zbZSvQ9IqM&amp;vet=12ahUKEwj3mpbY0Mr8AhVi_SoKHUwIDbgQMygLegUIARDRAQ..i&amp;docid=UVKZHE_lMBG2uM&amp;w=1500&amp;h=881&amp;q=greenstickfracture&amp;client=opera&amp;ved=2ahUKEwj3mpbY0Mr8AhVi_SoKHUwIDbgQMygLegUIARDRAQ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D3A5016-5B3A-B86E-8851-E8C39B5713AB}"/>
              </a:ext>
            </a:extLst>
          </p:cNvPr>
          <p:cNvSpPr txBox="1"/>
          <p:nvPr/>
        </p:nvSpPr>
        <p:spPr>
          <a:xfrm>
            <a:off x="5419794" y="6010178"/>
            <a:ext cx="60975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s%3A%2F%2Fwww.drsatishortho.com%2Fimages%2Fresources%2Forthopedic_conditions%2Fpaediatric_orthopaedics%2Fgreenstick_fractures.jpg&amp;imgrefurl=https%3A%2F%2Fwww.drsatishortho.com%2Findex.php%2Fresources%2Forthopedic-conditions%2Fpaediatric-orthopaedics%2Fgreenstick-fractures&amp;tbnid=USHi3M6Ykpju_M&amp;vet=12ahUKEwj3mpbY0Mr8AhVi_SoKHUwIDbgQMygCegUIARC_AQ..i&amp;docid=_sQj2lcjEgmZNM&amp;w=900&amp;h=600&amp;q=greenstickfracture&amp;client=opera&amp;ved=2ahUKEwj3mpbY0Mr8AhVi_SoKHUwIDbgQMygCegUIARC_AQ</a:t>
            </a:r>
          </a:p>
        </p:txBody>
      </p:sp>
    </p:spTree>
    <p:extLst>
      <p:ext uri="{BB962C8B-B14F-4D97-AF65-F5344CB8AC3E}">
        <p14:creationId xmlns:p14="http://schemas.microsoft.com/office/powerpoint/2010/main" val="190473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26073B-369E-DAB2-2D55-0C620C56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38" y="2183636"/>
            <a:ext cx="2939344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FRACTURES DIAGNOSED BY PATTERN OR SHAPE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228A004-CD4A-6245-510F-CFC7817677D3}"/>
              </a:ext>
            </a:extLst>
          </p:cNvPr>
          <p:cNvSpPr txBox="1"/>
          <p:nvPr/>
        </p:nvSpPr>
        <p:spPr>
          <a:xfrm>
            <a:off x="7751703" y="696148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0914956-62CF-42BF-671D-D0DDD8E6F677}"/>
              </a:ext>
            </a:extLst>
          </p:cNvPr>
          <p:cNvSpPr txBox="1"/>
          <p:nvPr/>
        </p:nvSpPr>
        <p:spPr>
          <a:xfrm>
            <a:off x="6876814" y="874887"/>
            <a:ext cx="29633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 err="1"/>
              <a:t>COMMINUTED</a:t>
            </a:r>
            <a:r>
              <a:rPr lang="pl-PL" b="1" dirty="0"/>
              <a:t> </a:t>
            </a:r>
            <a:r>
              <a:rPr lang="pl-PL" b="1" dirty="0" err="1"/>
              <a:t>FRACTURE</a:t>
            </a:r>
            <a:endParaRPr lang="pl-PL"/>
          </a:p>
          <a:p>
            <a:pPr algn="ctr"/>
            <a:endParaRPr lang="pl-PL" b="1" dirty="0">
              <a:ea typeface="Calibri"/>
              <a:cs typeface="Calibri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E8D80FF6-0EE1-9FF9-5C19-A80FFA6BB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95" t="14894" r="39252" b="14700"/>
          <a:stretch/>
        </p:blipFill>
        <p:spPr>
          <a:xfrm>
            <a:off x="10048993" y="1522146"/>
            <a:ext cx="1167609" cy="4116437"/>
          </a:xfrm>
          <a:prstGeom prst="rect">
            <a:avLst/>
          </a:prstGeom>
        </p:spPr>
      </p:pic>
      <p:pic>
        <p:nvPicPr>
          <p:cNvPr id="5" name="Obraz 5" descr="Obraz zawierający nakrycie głowy, koszula, zamknąć&#10;&#10;Opis wygenerowany automatycznie">
            <a:extLst>
              <a:ext uri="{FF2B5EF4-FFF2-40B4-BE49-F238E27FC236}">
                <a16:creationId xmlns:a16="http://schemas.microsoft.com/office/drawing/2014/main" id="{6248250B-1DFE-3F29-F7DD-AAB5B514F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844" y="2348409"/>
            <a:ext cx="4605866" cy="251866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1B9B102-8181-F8B9-970B-37A37EAD550F}"/>
              </a:ext>
            </a:extLst>
          </p:cNvPr>
          <p:cNvSpPr txBox="1"/>
          <p:nvPr/>
        </p:nvSpPr>
        <p:spPr>
          <a:xfrm>
            <a:off x="5034844" y="6161852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s%3A%2F%2Fmy.clevelandclinic.org%2F-%2Fscassets%2FImages%2Forg%2Fhealth%2Farticles%2F15241-bone-fractures&amp;imgrefurl=https%3A%2F%2Fmy.clevelandclinic.org%2Fhealth%2Fdiseases%2F15241-bone-fractures&amp;tbnid=G52-986xo33JpM&amp;vet=12ahUKEwicu_C50cr8AhVFlYsKHRJbBsUQMygAegUIARC6AQ..i&amp;docid=JZvh3giS2A4V2M&amp;w=800&amp;h=772&amp;q=communited%20racture&amp;client=opera&amp;ved=2ahUKEwicu_C50cr8AhVFlYsKHRJbBsUQMygAegUIARC6AQ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C9F8A4A-410A-7856-1ED0-56F7D33C2BAC}"/>
              </a:ext>
            </a:extLst>
          </p:cNvPr>
          <p:cNvSpPr txBox="1"/>
          <p:nvPr/>
        </p:nvSpPr>
        <p:spPr>
          <a:xfrm>
            <a:off x="5034844" y="5632078"/>
            <a:ext cx="60975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s%3A%2F%2Fwww.radiologymasterclass.co.uk%2Fimages%2Fmusculoskeletal-images%2Ftrauma%2Fcomminuted_fracture.jpg%3Fmtime%3D20210304211359%26focal%3Dnone&amp;imgrefurl=https%3A%2F%2Fwww.radiologymasterclass.co.uk%2Ftutorials%2Fmusculoskeletal%2Ftrauma%2Ftrauma_x-ray_page2&amp;tbnid=-cblUlqtUsgV8M&amp;vet=12ahUKEwicu_C50cr8AhVFlYsKHRJbBsUQMygOegUIARDYAQ..i&amp;docid=K246iYsOw61YRM&amp;w=900&amp;h=493&amp;q=communited%20racture&amp;client=opera&amp;ved=2ahUKEwicu_C50cr8AhVFlYsKHRJbBsUQMygOegUIARDYAQ</a:t>
            </a:r>
          </a:p>
        </p:txBody>
      </p:sp>
    </p:spTree>
    <p:extLst>
      <p:ext uri="{BB962C8B-B14F-4D97-AF65-F5344CB8AC3E}">
        <p14:creationId xmlns:p14="http://schemas.microsoft.com/office/powerpoint/2010/main" val="2067430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26073B-369E-DAB2-2D55-0C620C56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38" y="2183636"/>
            <a:ext cx="2939344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FRACTURES DIAGNOSED BY PATTERN OR SHAPE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228A004-CD4A-6245-510F-CFC7817677D3}"/>
              </a:ext>
            </a:extLst>
          </p:cNvPr>
          <p:cNvSpPr txBox="1"/>
          <p:nvPr/>
        </p:nvSpPr>
        <p:spPr>
          <a:xfrm>
            <a:off x="7751703" y="696148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pic>
        <p:nvPicPr>
          <p:cNvPr id="3" name="Obraz 5">
            <a:extLst>
              <a:ext uri="{FF2B5EF4-FFF2-40B4-BE49-F238E27FC236}">
                <a16:creationId xmlns:a16="http://schemas.microsoft.com/office/drawing/2014/main" id="{0300D004-382F-9A0F-27A2-015007D72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215" y="1116659"/>
            <a:ext cx="4728162" cy="4718755"/>
          </a:xfrm>
          <a:prstGeom prst="rect">
            <a:avLst/>
          </a:prstGeom>
        </p:spPr>
      </p:pic>
      <p:pic>
        <p:nvPicPr>
          <p:cNvPr id="6" name="Obraz 6" descr="Obraz zawierający wewnątrz, biały, ciemny, zamknąć&#10;&#10;Opis wygenerowany automatycznie">
            <a:extLst>
              <a:ext uri="{FF2B5EF4-FFF2-40B4-BE49-F238E27FC236}">
                <a16:creationId xmlns:a16="http://schemas.microsoft.com/office/drawing/2014/main" id="{00A3F781-100A-3C9B-76D4-B14FFFD38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215" y="1779994"/>
            <a:ext cx="2743200" cy="37307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ED52EF0-8699-7C94-7660-B21EE9D8DE22}"/>
              </a:ext>
            </a:extLst>
          </p:cNvPr>
          <p:cNvSpPr txBox="1"/>
          <p:nvPr/>
        </p:nvSpPr>
        <p:spPr>
          <a:xfrm>
            <a:off x="5465406" y="5801399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s%3A%2F%2Fmy.clevelandclinic.org%2F-%2Fscassets%2FImages%2Forg%2Fhealth%2Farticles%2F22234-segmental-fracture&amp;imgrefurl=https%3A%2F%2Fmy.clevelandclinic.org%2Fhealth%2Fdiseases%2F22234-segmental-fracture&amp;tbnid=Xx8TlRKrln_JXM&amp;vet=12ahUKEwi3tK360cr8AhUDiIsKHc_kAtwQMygAegUIARC-AQ..i&amp;docid=l3RpASdxXomGjM&amp;w=800&amp;h=800&amp;q=segmental%20racture&amp;client=opera&amp;ved=2ahUKEwi3tK360cr8AhUDiIsKHc_kAtwQMygAegUIARC-AQ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930672B-DED2-15FF-862F-976954BCF603}"/>
              </a:ext>
            </a:extLst>
          </p:cNvPr>
          <p:cNvSpPr txBox="1"/>
          <p:nvPr/>
        </p:nvSpPr>
        <p:spPr>
          <a:xfrm>
            <a:off x="5465406" y="6227058"/>
            <a:ext cx="60975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imgres?imgurl=https%3A%2F%2Fprod-images-static.radiopaedia.org%2Fimages%2F25257143%2F2b821a5c55bcf437d53f04c926bcac_gallery.jpeg&amp;imgrefurl=https%3A%2F%2Fradiopaedia.org%2Farticles%2Fsegmental-fracture-1&amp;tbnid=L1c4KIUiULrD5M&amp;vet=12ahUKEwi3tK360cr8AhUDiIsKHc_kAtwQMygBegUIARDAAQ..i&amp;docid=vcnkgIkAVqWH7M&amp;w=325&amp;h=442&amp;q=segmental%20racture&amp;client=opera&amp;ved=2ahUKEwi3tK360cr8AhUDiIsKHc_kAtwQMygBegUIARDAAQ</a:t>
            </a:r>
          </a:p>
        </p:txBody>
      </p:sp>
    </p:spTree>
    <p:extLst>
      <p:ext uri="{BB962C8B-B14F-4D97-AF65-F5344CB8AC3E}">
        <p14:creationId xmlns:p14="http://schemas.microsoft.com/office/powerpoint/2010/main" val="10462909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2003</Words>
  <Application>Microsoft Office PowerPoint</Application>
  <PresentationFormat>Panoramiczny</PresentationFormat>
  <Paragraphs>66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UNIWERSYTET RZESZOWSKI  KOLEGIUM NAUK MEDYCZNYCH INSTYTUT NAUK O ZDROWIU</vt:lpstr>
      <vt:lpstr>SKELETAL SYSTEM  </vt:lpstr>
      <vt:lpstr>WHAT IS A BONE FRACTURE? </vt:lpstr>
      <vt:lpstr>FRACTURES DIAGNOSED BY PATTERN OR SHAPE </vt:lpstr>
      <vt:lpstr>FRACTURES DIAGNOSED BY PATTERN OR SHAPE </vt:lpstr>
      <vt:lpstr>FRACTURES DIAGNOSED BY PATTERN OR SHAPE </vt:lpstr>
      <vt:lpstr>FRACTURES DIAGNOSED BY PATTERN OR SHAPE </vt:lpstr>
      <vt:lpstr>FRACTURES DIAGNOSED BY PATTERN OR SHAPE </vt:lpstr>
      <vt:lpstr>FRACTURES DIAGNOSED BY PATTERN OR SHAPE </vt:lpstr>
      <vt:lpstr>FRACTURES DIAGNOSED BY PATTERN OR SHAPE </vt:lpstr>
      <vt:lpstr>FRACTURES DIAGNOSED BY CAUSE </vt:lpstr>
      <vt:lpstr>FRACTURES DIAGNOSED BY CAUSE </vt:lpstr>
      <vt:lpstr>FRACTURES DIAGNOSED BY CAUSE</vt:lpstr>
      <vt:lpstr>WHAT ARE THE SYMPTOMS OF A BONE FRACTURE?</vt:lpstr>
      <vt:lpstr>DICTIONARY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julia.serafin@onet.eu</cp:lastModifiedBy>
  <cp:revision>273</cp:revision>
  <dcterms:created xsi:type="dcterms:W3CDTF">2023-01-08T12:47:25Z</dcterms:created>
  <dcterms:modified xsi:type="dcterms:W3CDTF">2023-01-19T10:15:54Z</dcterms:modified>
</cp:coreProperties>
</file>