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erriweather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c50be8c1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c50be8c1a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50be8c1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c50be8c1a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c50be8c1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c50be8c1a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c50be8c1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c50be8c1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c50be8c1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c50be8c1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c50be8c1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bc50be8c1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bc50be8c1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bc50be8c1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c50be8c1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c50be8c1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c50be8c1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c50be8c1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c50be8c1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c50be8c1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c50be8c1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c50be8c1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c50be8c1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bc50be8c1a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c50be8c1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c50be8c1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c50be8c1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c50be8c1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0.sun.ac.za/ortho/webct-ortho/general/exfix/uniplanar_exfix-tibia.jpg" TargetMode="External"/><Relationship Id="rId5" Type="http://schemas.openxmlformats.org/officeDocument/2006/relationships/hyperlink" Target="https://www.bmc.org/sites/default/files/Patient_Care/Specialty_Care/Orthopedic_Surgery/Internal-Fixation1.png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p02-media.cdn.ihealthspot.com/wp-content/uploads/sites/393/2020/06/18144046/iStock-62367440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p02-media.cdn.ihealthspot.com/wp-content/uploads/sites/82/2019/04/05160447/iStock-98427745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TdIW6Qi3LF9-SNK4pwZMp8NDP8PuH_ajM4UP7UWolf9XeYnJ-N-Kt2EOVvBsWAEYsnXxI&amp;usqp=C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texasfootdoctor.org/images/fracture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eritas.widen.net/content/4pgsrqbom1/png/Bone-Health-100520.png?use=idsla&amp;u=at8tiu&amp;w=500&amp;k=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173312#preven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y.clevelandclinic.org/health/diseases/15241-bone-fractures" TargetMode="External"/><Relationship Id="rId4" Type="http://schemas.openxmlformats.org/officeDocument/2006/relationships/hyperlink" Target="https://orthoinfo.aaos.org/en/diseases--conditions/fractures-broken-bon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omage.sg/wp-content/uploads/2021/03/fracture-and-broken-bone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astalorthoteam.com/hubfs/Blog_photos/types-of-bone-fracture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8.alamy.com/zooms/9/635f9daba31d40b6a7cad7f04faf32f3/2apgjjx.jpg" TargetMode="External"/><Relationship Id="rId5" Type="http://schemas.openxmlformats.org/officeDocument/2006/relationships/hyperlink" Target="https://encrypted-tbn0.gstatic.com/images?q=tbn:ANd9GcSMVnsKEP83SzW6Ka3YI1Bo2saKusQXBZLtoA&amp;usqp=CAU" TargetMode="External"/><Relationship Id="rId4" Type="http://schemas.openxmlformats.org/officeDocument/2006/relationships/hyperlink" Target="http://shellharbourpodiatry.com.au/wp-content/uploads/2021/11/stress-fractures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yoclinic.org/-/media/kcms/gbs/patient-consumer/images/2013/08/26/10/38/ds00185_im02383_mcdc7_hip_fracturethu_jpg.jpg" TargetMode="External"/><Relationship Id="rId5" Type="http://schemas.openxmlformats.org/officeDocument/2006/relationships/hyperlink" Target="https://www.rehabmypatient.com/media/uploads/articles/clavicle_fracture.jpg" TargetMode="External"/><Relationship Id="rId4" Type="http://schemas.openxmlformats.org/officeDocument/2006/relationships/hyperlink" Target="http://www.orthoclinic.com.sg/wp-content/uploads/2013/10/elbow_fractur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crypted-tbn0.gstatic.com/images?q=tbn:ANd9GcRuSVpt3qG63y-yjky__MFrtYxjBE9Ig7IQkw&amp;usqp=CAU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blog.orthoindy.com/wp-content/uploads/2018/12/iStock-1031796326-1024x683.jpg" TargetMode="External"/><Relationship Id="rId4" Type="http://schemas.openxmlformats.org/officeDocument/2006/relationships/hyperlink" Target="https://sgbonedoctor.com/wp-content/uploads/2015/03/ankle-fracture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img.jp/022/944/307/1/22944307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888bonedoc.net/wp-content/uploads/bone-fracture-493x600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wikidoc.org/images/5/56/MR_DRF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hyperlink" Target="https://www.researchgate.net/profile/Torsten-Franz/publication/235741062/figure/fig1/AS:279992689807360@1443766867036/Functional-forearm-cast-The-metacarpophalangeal-joints-are-blocked-in-70-to-90-degrees.png" TargetMode="External"/><Relationship Id="rId4" Type="http://schemas.openxmlformats.org/officeDocument/2006/relationships/hyperlink" Target="https://www.toctulsa.com/wp-content/uploads/2015/08/e12200f145caa6ff91c5a7d677b41a3c-300x19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685400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Bone fractures</a:t>
            </a:r>
            <a:endParaRPr sz="43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88425" y="284071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Dorota Wołosz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Fizjoterapia 3JMS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Semestr zimowy 2022/23</a:t>
            </a:r>
            <a:endParaRPr/>
          </a:p>
        </p:txBody>
      </p:sp>
      <p:pic>
        <p:nvPicPr>
          <p:cNvPr id="66" name="Google Shape;66;p13" descr="page6image41972520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450" y="2706224"/>
            <a:ext cx="2135675" cy="212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75" y="864325"/>
            <a:ext cx="4870126" cy="2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350" y="864325"/>
            <a:ext cx="3294301" cy="294253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222475" y="4538375"/>
            <a:ext cx="23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Internal-Fixation1.png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uniplanar_exfix-tibia.jpg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27150" y="3452875"/>
            <a:ext cx="3194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external fixation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392675" y="3853175"/>
            <a:ext cx="264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internal fixation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Recovery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62275" y="1539500"/>
            <a:ext cx="5561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en" sz="11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Fractures can take several weeks to several months to heal, depending on their severity.</a:t>
            </a:r>
            <a:endParaRPr sz="11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en" sz="11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After the bone has healed, it may be necessary to restore muscle strength and mobility to the affected area through physical therapy.</a:t>
            </a:r>
            <a:endParaRPr sz="11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364850" y="4511675"/>
            <a:ext cx="291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iStock-623674402.jpg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iStock-984277450.jpg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4475" y="1419500"/>
            <a:ext cx="3337850" cy="22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0150" y="2763210"/>
            <a:ext cx="3337850" cy="222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569525" y="1530600"/>
            <a:ext cx="53838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4325" algn="l" rtl="0">
              <a:lnSpc>
                <a:spcPct val="144444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"/>
              <a:buChar char="●"/>
            </a:pPr>
            <a:r>
              <a:rPr lang="en" sz="1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Bone heals in the wrong position</a:t>
            </a:r>
            <a:endParaRPr sz="13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432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"/>
              <a:buChar char="●"/>
            </a:pPr>
            <a:r>
              <a:rPr lang="en" sz="1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Disruption of bone growth</a:t>
            </a:r>
            <a:endParaRPr sz="13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432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"/>
              <a:buChar char="●"/>
            </a:pPr>
            <a:r>
              <a:rPr lang="en" sz="1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Bone or bone marrow infection</a:t>
            </a:r>
            <a:endParaRPr sz="13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432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"/>
              <a:buChar char="●"/>
            </a:pPr>
            <a:r>
              <a:rPr lang="en" sz="1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Bone death</a:t>
            </a:r>
            <a:endParaRPr sz="13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91550" y="4485000"/>
            <a:ext cx="293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Images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fracture1.jpg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6125" y="1309125"/>
            <a:ext cx="3220200" cy="22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1351" y="2733576"/>
            <a:ext cx="2936700" cy="195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t="26328" b="43184"/>
          <a:stretch/>
        </p:blipFill>
        <p:spPr>
          <a:xfrm>
            <a:off x="214725" y="1395224"/>
            <a:ext cx="4706300" cy="2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t="56182" b="12909"/>
          <a:stretch/>
        </p:blipFill>
        <p:spPr>
          <a:xfrm>
            <a:off x="4444975" y="2396900"/>
            <a:ext cx="4427125" cy="205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214725" y="4787550"/>
            <a:ext cx="2669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Bone-Health-100520.png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Dictionary</a:t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204675" y="1503900"/>
            <a:ext cx="86277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Longitudinal fracture- podłużne złamanie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Comminuted fracture- złamanie wieloodłamowe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Protrusion- zgrubienie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Grating- drażniący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Cast immobilization- unieruchomienie gipsowe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External fixation- zewnętrzne umocowanie złamanej kości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Bone marrow- szpik kostny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Weight- bearing exercises- ćwiczenia obciążające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8" name="Google Shape;188;p27"/>
          <p:cNvSpPr txBox="1"/>
          <p:nvPr/>
        </p:nvSpPr>
        <p:spPr>
          <a:xfrm>
            <a:off x="179300" y="1423150"/>
            <a:ext cx="87405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https://www.medicalnewstoday.com/articles/173312#prevention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https://orthoinfo.aaos.org/en/diseases--conditions/fractures-broken-bones/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https://my.clevelandclinic.org/health/diseases/15241-bone-fractures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https://www.hopkinsmedicine.org/health/conditions-and-diseases/fractures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Baig M (August 28, 2017) A Review of Epidemiological Distribution of Different Types of Fractures in Paediatric Age. Cureus 9(8): e1624. doi:10.7759/cureus.1624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bone fracture?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47050" y="1566175"/>
            <a:ext cx="4369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bone fracture is a break in the continuity of a bone. </a:t>
            </a: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"/>
              <a:buChar char="●"/>
            </a:pPr>
            <a:r>
              <a:rPr lang="en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significant percentage of bone fractures occur because of high force impact or stress.</a:t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250" y="1919773"/>
            <a:ext cx="3870925" cy="25819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311725" y="4769775"/>
            <a:ext cx="374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fracture-and-broken-bones.jpg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fractures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16170"/>
          <a:stretch/>
        </p:blipFill>
        <p:spPr>
          <a:xfrm>
            <a:off x="2795350" y="1441600"/>
            <a:ext cx="5551725" cy="32577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13575" y="1557300"/>
            <a:ext cx="21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Divided by pattern: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69075" y="4938825"/>
            <a:ext cx="3408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types-of-bone-fracture.jpg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258075" y="1486100"/>
            <a:ext cx="30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Divided by cause: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700" y="1776238"/>
            <a:ext cx="1797949" cy="26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142375" y="4351500"/>
            <a:ext cx="438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Stress-fractures.jpg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images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2apgjjx.jpg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8124" y="19766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34950" y="2065650"/>
            <a:ext cx="2112391" cy="21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47050" y="249175"/>
            <a:ext cx="724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Types of fractures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213575" y="1530600"/>
            <a:ext cx="274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Divided by location: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t="-9889" b="9889"/>
          <a:stretch/>
        </p:blipFill>
        <p:spPr>
          <a:xfrm>
            <a:off x="2963375" y="1291450"/>
            <a:ext cx="2339275" cy="23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40275" y="4493900"/>
            <a:ext cx="242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elbow_fracture.jpg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Clavicle_fracture.jpg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ds00185_im02383_mcdc7_hip_fracturethu_jpg.jpg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083200"/>
            <a:ext cx="2810976" cy="197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4075" y="2473875"/>
            <a:ext cx="3654651" cy="2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47050" y="302550"/>
            <a:ext cx="792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Types of fractures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-160175" y="1588025"/>
            <a:ext cx="43692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38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Swelling and tenderness around the injury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Bruising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Deformity — a limb may look out of place, or a part of the bone may puncture through the skin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80525" y="4620300"/>
            <a:ext cx="229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Images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Ankle-fractures.jpg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iStock-1031796326-1024x683.jgStock-1031796326-1024x683.jpg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6">
            <a:alphaModFix/>
          </a:blip>
          <a:srcRect l="-2885" t="4150" r="17254"/>
          <a:stretch/>
        </p:blipFill>
        <p:spPr>
          <a:xfrm>
            <a:off x="3993175" y="1388250"/>
            <a:ext cx="3170350" cy="23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7">
            <a:alphaModFix/>
          </a:blip>
          <a:srcRect l="3709" r="-3710"/>
          <a:stretch/>
        </p:blipFill>
        <p:spPr>
          <a:xfrm>
            <a:off x="6983350" y="2787075"/>
            <a:ext cx="2160650" cy="2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7000" y="2674125"/>
            <a:ext cx="2331749" cy="216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258050" y="1601775"/>
            <a:ext cx="4102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38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Trauma. A fall, motor vehicle accident, or tackle during a football game can all result in fractures.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Osteoporosis. This disorder weakens bones and makes them more likely to break.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Overuse. Repetitive motion can tire muscles and place more force on bone. This can result in stress fractures. Stress fractures are more common in athletes.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53850" y="4627375"/>
            <a:ext cx="3639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22944307.jpg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200" y="1277025"/>
            <a:ext cx="3539707" cy="3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22475" y="1477200"/>
            <a:ext cx="40401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X-ray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Magnetic resonance imaging (MRI)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Computed tomography scan (also called a CT or CAT scan)</a:t>
            </a:r>
            <a:endParaRPr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18250" y="4743300"/>
            <a:ext cx="31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Bone-fracture-493x600.jpg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MR_DRF.gif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0375" y="1124625"/>
            <a:ext cx="3239151" cy="394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6">
            <a:alphaModFix/>
          </a:blip>
          <a:srcRect l="21688" r="12186"/>
          <a:stretch/>
        </p:blipFill>
        <p:spPr>
          <a:xfrm>
            <a:off x="2119050" y="2313150"/>
            <a:ext cx="3042202" cy="202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0"/>
          <p:cNvCxnSpPr/>
          <p:nvPr/>
        </p:nvCxnSpPr>
        <p:spPr>
          <a:xfrm>
            <a:off x="1815350" y="3497225"/>
            <a:ext cx="934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391550" y="1619575"/>
            <a:ext cx="2349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Splint or cast</a:t>
            </a: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●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Traction</a:t>
            </a: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●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Surgery</a:t>
            </a: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275" y="1777538"/>
            <a:ext cx="285750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258075" y="4636275"/>
            <a:ext cx="248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E12200f145caa6ff91c5a7d677b41a3c-300x199.jpg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Functional-forearm-cast-The-metacarpophalangeal-joints-are-blocked-in-70-to-90-degrees.png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3275" y="1124625"/>
            <a:ext cx="1942700" cy="33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2537275" y="3673025"/>
            <a:ext cx="219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cast immobilization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063225" y="4483875"/>
            <a:ext cx="1942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functional cast</a:t>
            </a:r>
            <a:endParaRPr sz="11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(16:9)</PresentationFormat>
  <Slides>15</Slides>
  <Notes>15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Paradigm</vt:lpstr>
      <vt:lpstr>Bone fractures</vt:lpstr>
      <vt:lpstr>What is a bone fracture?</vt:lpstr>
      <vt:lpstr>Types of fractures</vt:lpstr>
      <vt:lpstr>Prezentacja programu PowerPoint</vt:lpstr>
      <vt:lpstr>Prezentacja programu PowerPoint</vt:lpstr>
      <vt:lpstr>Symptoms</vt:lpstr>
      <vt:lpstr>Cause</vt:lpstr>
      <vt:lpstr>Diagnosis</vt:lpstr>
      <vt:lpstr>Treatment</vt:lpstr>
      <vt:lpstr>Prezentacja programu PowerPoint</vt:lpstr>
      <vt:lpstr>Recovery</vt:lpstr>
      <vt:lpstr>Complications</vt:lpstr>
      <vt:lpstr>Prevention</vt:lpstr>
      <vt:lpstr>Dictionary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fractures</dc:title>
  <cp:revision>1</cp:revision>
  <dcterms:modified xsi:type="dcterms:W3CDTF">2023-01-19T10:14:44Z</dcterms:modified>
</cp:coreProperties>
</file>