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0" r:id="rId8"/>
    <p:sldId id="263" r:id="rId9"/>
    <p:sldId id="265" r:id="rId10"/>
    <p:sldId id="267" r:id="rId11"/>
    <p:sldId id="266" r:id="rId12"/>
    <p:sldId id="261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C67B8-59BD-1979-5F37-24EE1F5C75D9}" v="385" dt="2023-11-15T15:47:40.291"/>
    <p1510:client id="{82CB5A5F-DBFC-34A9-6110-C280BA383117}" v="352" dt="2023-11-15T17:14:51.777"/>
    <p1510:client id="{8DEC1705-B30B-4DCC-90CE-2C66379BD6C7}" v="894" dt="2023-11-12T20:24:20.904"/>
    <p1510:client id="{BE245943-20C7-1F92-C5C0-069F9F32AF7E}" v="769" dt="2023-11-20T22:52:47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8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6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3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5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3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9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4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8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1" r:id="rId6"/>
    <p:sldLayoutId id="2147483827" r:id="rId7"/>
    <p:sldLayoutId id="2147483828" r:id="rId8"/>
    <p:sldLayoutId id="2147483829" r:id="rId9"/>
    <p:sldLayoutId id="2147483830" r:id="rId10"/>
    <p:sldLayoutId id="21474838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promedyczny.pl/category/sprzet-do-fizykoterapi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nordicare.org.uk/catalog/category/view/s/knee/id/8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ee-pain-explained.com/knee-joint-anatomy.html" TargetMode="External"/><Relationship Id="rId2" Type="http://schemas.openxmlformats.org/officeDocument/2006/relationships/hyperlink" Target="https://milescallahan.com.au/conditions/knee/anatomy-kne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thozentrum-freiburg.de/en/kniegelenk/meniskusverletzun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owermd.com/blog/physical-therapy-after-acl-surger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chienwenliew.com.au/knee-conditions/acl-ruptur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hysioroom.com/info/best-knee-braces-recovering-acl-injur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wiatrehabilitacji.pl/zlamanie-kosci-piszczelowej-objawy-leczenie-operacja-rehabilitacj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klep.meden.com.pl/reedukacja-i-nauka-chodu/10942-balancetutor-bieznia-do-treningu-i-oceny-posturalnych-perturbacji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6" name="Rectangle 325">
            <a:extLst>
              <a:ext uri="{FF2B5EF4-FFF2-40B4-BE49-F238E27FC236}">
                <a16:creationId xmlns:a16="http://schemas.microsoft.com/office/drawing/2014/main" id="{BF642132-805A-497E-9C84-8D6774339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F1E7F1DA-407F-41FD-AC0F-D9CAD1187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36921" y="1069675"/>
            <a:ext cx="4009126" cy="46895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200" dirty="0" err="1">
                <a:solidFill>
                  <a:schemeClr val="bg2"/>
                </a:solidFill>
                <a:latin typeface="Calibri" pitchFamily="34" charset="0"/>
                <a:ea typeface="Calibri Light"/>
                <a:cs typeface="Calibri" pitchFamily="34" charset="0"/>
              </a:rPr>
              <a:t>Physiotherapy</a:t>
            </a:r>
            <a:r>
              <a:rPr lang="pl-PL" sz="3200" dirty="0">
                <a:solidFill>
                  <a:schemeClr val="bg2"/>
                </a:solidFill>
                <a:latin typeface="Calibri" pitchFamily="34" charset="0"/>
                <a:ea typeface="Calibri Light"/>
                <a:cs typeface="Calibri" pitchFamily="34" charset="0"/>
              </a:rPr>
              <a:t> in </a:t>
            </a:r>
            <a:r>
              <a:rPr lang="pl-PL" sz="3200" dirty="0" err="1">
                <a:solidFill>
                  <a:schemeClr val="bg2"/>
                </a:solidFill>
                <a:latin typeface="Calibri" pitchFamily="34" charset="0"/>
                <a:ea typeface="Calibri Light"/>
                <a:cs typeface="Calibri" pitchFamily="34" charset="0"/>
              </a:rPr>
              <a:t>knee</a:t>
            </a:r>
            <a:r>
              <a:rPr lang="pl-PL" sz="3200" dirty="0">
                <a:solidFill>
                  <a:schemeClr val="bg2"/>
                </a:solidFill>
                <a:latin typeface="Calibri" pitchFamily="34" charset="0"/>
                <a:ea typeface="Calibri Light"/>
                <a:cs typeface="Calibri" pitchFamily="34" charset="0"/>
              </a:rPr>
              <a:t> joint </a:t>
            </a:r>
            <a:r>
              <a:rPr lang="pl-PL" sz="3200" dirty="0" err="1">
                <a:solidFill>
                  <a:schemeClr val="bg2"/>
                </a:solidFill>
                <a:latin typeface="Calibri" pitchFamily="34" charset="0"/>
                <a:ea typeface="Calibri Light"/>
                <a:cs typeface="Calibri" pitchFamily="34" charset="0"/>
              </a:rPr>
              <a:t>injuries</a:t>
            </a:r>
            <a:br>
              <a:rPr lang="en-US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br>
              <a:rPr lang="en-US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br>
              <a:rPr lang="en-US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1600" dirty="0">
                <a:solidFill>
                  <a:schemeClr val="bg2"/>
                </a:solidFill>
                <a:latin typeface="Calibri" pitchFamily="34" charset="0"/>
                <a:ea typeface="Calibri Light"/>
                <a:cs typeface="Calibri" pitchFamily="34" charset="0"/>
              </a:rPr>
              <a:t>Aleksandra Gliwa</a:t>
            </a:r>
            <a:br>
              <a:rPr lang="pl-PL" sz="1600" dirty="0">
                <a:solidFill>
                  <a:schemeClr val="bg2"/>
                </a:solidFill>
                <a:latin typeface="Calibri" pitchFamily="34" charset="0"/>
                <a:ea typeface="Calibri Light"/>
                <a:cs typeface="Calibri" pitchFamily="34" charset="0"/>
              </a:rPr>
            </a:br>
            <a:r>
              <a:rPr lang="pl-PL" sz="1600" dirty="0">
                <a:solidFill>
                  <a:schemeClr val="bg2"/>
                </a:solidFill>
                <a:latin typeface="Calibri" pitchFamily="34" charset="0"/>
                <a:ea typeface="Calibri Light"/>
                <a:cs typeface="Calibri" pitchFamily="34" charset="0"/>
              </a:rPr>
              <a:t>Język angielski- III Rok Fizjoterapia stacjonarne studia jednolite magisterskie</a:t>
            </a:r>
            <a:br>
              <a:rPr lang="pl-PL" sz="1600" dirty="0">
                <a:solidFill>
                  <a:schemeClr val="bg2"/>
                </a:solidFill>
                <a:latin typeface="Calibri" pitchFamily="34" charset="0"/>
                <a:ea typeface="Calibri Light"/>
                <a:cs typeface="Calibri" pitchFamily="34" charset="0"/>
              </a:rPr>
            </a:br>
            <a:br>
              <a:rPr lang="pl-PL" sz="1600" dirty="0">
                <a:solidFill>
                  <a:schemeClr val="bg2"/>
                </a:solidFill>
                <a:latin typeface="Calibri" pitchFamily="34" charset="0"/>
                <a:ea typeface="Calibri Light"/>
                <a:cs typeface="Calibri" pitchFamily="34" charset="0"/>
              </a:rPr>
            </a:br>
            <a:br>
              <a:rPr lang="pl-PL" sz="1600" dirty="0">
                <a:solidFill>
                  <a:schemeClr val="bg2"/>
                </a:solidFill>
                <a:latin typeface="Calibri" pitchFamily="34" charset="0"/>
                <a:ea typeface="Calibri Light"/>
                <a:cs typeface="Calibri" pitchFamily="34" charset="0"/>
              </a:rPr>
            </a:br>
            <a:r>
              <a:rPr lang="pl-PL" sz="1600" dirty="0">
                <a:solidFill>
                  <a:schemeClr val="bg2"/>
                </a:solidFill>
                <a:latin typeface="Calibri" pitchFamily="34" charset="0"/>
                <a:ea typeface="Calibri Light"/>
                <a:cs typeface="Calibri" pitchFamily="34" charset="0"/>
              </a:rPr>
              <a:t>		20.11.2023</a:t>
            </a:r>
            <a:endParaRPr lang="en-US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07F73E0-880B-502E-F2D7-8A27B088D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r="5556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0429" y="1"/>
            <a:ext cx="711570" cy="7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309FA25-1772-4961-90BE-D39F20067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776C6-0A85-5D97-375D-12C6E959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8" y="239150"/>
            <a:ext cx="5397472" cy="130360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Physical Therapy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222C00-FE0E-A1E4-475D-CB4B53B9D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17152"/>
            <a:ext cx="5485227" cy="4499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Calibri"/>
                <a:cs typeface="Calibri"/>
              </a:rPr>
              <a:t>Physical therapy is widely used in physiotherapy. Among other things, it enables the stimulation of weakened muscles and has analgesic effects.</a:t>
            </a: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l-PL" sz="900" dirty="0" err="1">
                <a:latin typeface="Calibri"/>
                <a:cs typeface="Calibri"/>
              </a:rPr>
              <a:t>Sources</a:t>
            </a:r>
            <a:r>
              <a:rPr lang="pl-PL" sz="900" dirty="0">
                <a:latin typeface="Calibri"/>
                <a:cs typeface="Calibri"/>
              </a:rPr>
              <a:t>: </a:t>
            </a:r>
            <a:r>
              <a:rPr lang="pl-PL" sz="900" dirty="0">
                <a:latin typeface="Calibri"/>
                <a:cs typeface="Calibri"/>
                <a:hlinkClick r:id="rId2"/>
              </a:rPr>
              <a:t>https://promedyczny.pl/category/sprzet-do-fizykoterapii</a:t>
            </a:r>
            <a:r>
              <a:rPr lang="pl-PL" sz="900" dirty="0">
                <a:latin typeface="Calibri"/>
                <a:cs typeface="Calibri"/>
              </a:rPr>
              <a:t> 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DF3F0D-4425-848F-1A5D-1DAF2709A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28" y="1416064"/>
            <a:ext cx="4025872" cy="40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6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B11D716-C386-4458-B509-DF66B4C0B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1BE3E3-58C1-4A81-90ED-54387D0F1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DED91-FE32-C7D6-B44C-9BBE901E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2652"/>
            <a:ext cx="5410200" cy="112541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Orthopedic Equipment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462C3-F396-F2AA-1EC4-5F77185C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8" y="1817154"/>
            <a:ext cx="5410201" cy="4482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Calibri"/>
                <a:ea typeface="+mj-lt"/>
                <a:cs typeface="+mj-lt"/>
              </a:rPr>
              <a:t>After injuries to the knee joint, it is important to keep the lower limb in a certain way. This is made possible by orthopedic equipment.</a:t>
            </a:r>
            <a:endParaRPr lang="pl-PL" dirty="0">
              <a:latin typeface="Calibri"/>
              <a:ea typeface="+mj-lt"/>
              <a:cs typeface="+mj-lt"/>
            </a:endParaRPr>
          </a:p>
          <a:p>
            <a:pPr marL="0" indent="0" algn="just">
              <a:buNone/>
            </a:pPr>
            <a:endParaRPr lang="pl-PL" dirty="0">
              <a:latin typeface="Calibri"/>
              <a:ea typeface="+mj-lt"/>
              <a:cs typeface="+mj-lt"/>
            </a:endParaRPr>
          </a:p>
          <a:p>
            <a:pPr marL="0" indent="0" algn="just">
              <a:buNone/>
            </a:pPr>
            <a:endParaRPr lang="pl-PL" dirty="0">
              <a:latin typeface="Calibri"/>
              <a:ea typeface="+mj-lt"/>
              <a:cs typeface="+mj-lt"/>
            </a:endParaRPr>
          </a:p>
          <a:p>
            <a:pPr marL="0" indent="0" algn="just">
              <a:buNone/>
            </a:pPr>
            <a:endParaRPr lang="pl-PL" dirty="0">
              <a:latin typeface="Calibri"/>
              <a:ea typeface="+mj-lt"/>
              <a:cs typeface="+mj-lt"/>
            </a:endParaRPr>
          </a:p>
          <a:p>
            <a:pPr marL="0" indent="0" algn="just">
              <a:buNone/>
            </a:pPr>
            <a:endParaRPr lang="pl-PL" dirty="0">
              <a:latin typeface="Calibri"/>
              <a:ea typeface="+mj-lt"/>
              <a:cs typeface="+mj-lt"/>
            </a:endParaRPr>
          </a:p>
          <a:p>
            <a:pPr marL="0" indent="0" algn="just">
              <a:buNone/>
            </a:pPr>
            <a:endParaRPr lang="pl-PL" dirty="0">
              <a:latin typeface="Calibri"/>
              <a:ea typeface="+mj-lt"/>
              <a:cs typeface="+mj-lt"/>
            </a:endParaRPr>
          </a:p>
          <a:p>
            <a:pPr marL="0" indent="0" algn="just">
              <a:buNone/>
            </a:pPr>
            <a:r>
              <a:rPr lang="pl-PL" sz="900" dirty="0" err="1">
                <a:latin typeface="Calibri"/>
                <a:ea typeface="+mj-lt"/>
                <a:cs typeface="+mj-lt"/>
              </a:rPr>
              <a:t>Sources</a:t>
            </a:r>
            <a:r>
              <a:rPr lang="pl-PL" sz="900" dirty="0">
                <a:latin typeface="Calibri"/>
                <a:ea typeface="+mj-lt"/>
                <a:cs typeface="+mj-lt"/>
              </a:rPr>
              <a:t>: </a:t>
            </a:r>
            <a:r>
              <a:rPr lang="pl-PL" sz="900" dirty="0">
                <a:latin typeface="Calibri"/>
                <a:ea typeface="+mj-lt"/>
                <a:cs typeface="+mj-lt"/>
                <a:hlinkClick r:id="rId2"/>
              </a:rPr>
              <a:t>https://nordicare.org.uk/catalog/category/view/s/knee/id/80</a:t>
            </a:r>
            <a:r>
              <a:rPr lang="pl-PL" sz="900" dirty="0">
                <a:latin typeface="Calibri"/>
                <a:ea typeface="+mj-lt"/>
                <a:cs typeface="+mj-lt"/>
              </a:rPr>
              <a:t> </a:t>
            </a:r>
            <a:endParaRPr lang="en-US" sz="900" dirty="0">
              <a:latin typeface="Calibri"/>
              <a:cs typeface="Calibri"/>
            </a:endParaRPr>
          </a:p>
        </p:txBody>
      </p:sp>
      <p:pic>
        <p:nvPicPr>
          <p:cNvPr id="2050" name="Picture 2" descr="C:\Users\Ola\Desktop\stride_duo_s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2320" y="1045029"/>
            <a:ext cx="4689701" cy="4689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36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35F38-99D6-0635-B972-66325EBE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3823"/>
            <a:ext cx="9486900" cy="751646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BB0B7-E385-B882-C152-F357182E9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2714"/>
            <a:ext cx="9486901" cy="44980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ea typeface="+mj-lt"/>
                <a:cs typeface="+mj-lt"/>
              </a:rPr>
              <a:t>Physiotherapy Management in Meniscus </a:t>
            </a:r>
            <a:r>
              <a:rPr lang="en-US" sz="2000" err="1">
                <a:latin typeface="Calibri"/>
                <a:ea typeface="+mj-lt"/>
                <a:cs typeface="+mj-lt"/>
              </a:rPr>
              <a:t>InjuryMade</a:t>
            </a:r>
            <a:r>
              <a:rPr lang="en-US" sz="2000" dirty="0">
                <a:latin typeface="Calibri"/>
                <a:ea typeface="+mj-lt"/>
                <a:cs typeface="+mj-lt"/>
              </a:rPr>
              <a:t> Ayu Indah Puspa Sari, Ida </a:t>
            </a:r>
            <a:r>
              <a:rPr lang="en-US" sz="2000" err="1">
                <a:latin typeface="Calibri"/>
                <a:ea typeface="+mj-lt"/>
                <a:cs typeface="+mj-lt"/>
              </a:rPr>
              <a:t>Kurniawat</a:t>
            </a:r>
            <a:r>
              <a:rPr lang="en-US" sz="2000" dirty="0">
                <a:latin typeface="Calibri"/>
                <a:ea typeface="+mj-lt"/>
                <a:cs typeface="+mj-lt"/>
              </a:rPr>
              <a:t> P-ISSN: 2830-6317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ea typeface="+mj-lt"/>
                <a:cs typeface="+mj-lt"/>
              </a:rPr>
              <a:t>Meniscus Injury and Physiotherapy Rehabilitation </a:t>
            </a:r>
            <a:r>
              <a:rPr lang="en-US" sz="2000" err="1">
                <a:latin typeface="Calibri"/>
                <a:ea typeface="+mj-lt"/>
                <a:cs typeface="+mj-lt"/>
              </a:rPr>
              <a:t>Waliul</a:t>
            </a:r>
            <a:r>
              <a:rPr lang="en-US" sz="2000" dirty="0">
                <a:latin typeface="Calibri"/>
                <a:ea typeface="+mj-lt"/>
                <a:cs typeface="+mj-lt"/>
              </a:rPr>
              <a:t> Islam DOI:10.31579/2835-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ea typeface="+mj-lt"/>
                <a:cs typeface="+mj-lt"/>
              </a:rPr>
              <a:t>8465/016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Biomechanics of the anterior cruciate ligament: Physiology, rupture and reconstruction techniques Christoph Domnick, Michael J Raschke and Mirco Herbort </a:t>
            </a:r>
            <a:r>
              <a:rPr lang="en-US" sz="2000" err="1">
                <a:latin typeface="Calibri"/>
                <a:cs typeface="Calibri"/>
              </a:rPr>
              <a:t>doi</a:t>
            </a:r>
            <a:r>
              <a:rPr lang="en-US" sz="2000" dirty="0">
                <a:latin typeface="Calibri"/>
                <a:cs typeface="Calibri"/>
              </a:rPr>
              <a:t>: 10.5312/wjo.v7.i2.82</a:t>
            </a:r>
          </a:p>
          <a:p>
            <a:r>
              <a:rPr lang="en-US" sz="2000" dirty="0">
                <a:latin typeface="Calibri"/>
                <a:ea typeface="+mj-lt"/>
                <a:cs typeface="+mj-lt"/>
              </a:rPr>
              <a:t>Knee arthroplasty for acute fractures around the knee Thomas Tampere, Matthieu Ollivier, Christophe Jacquet, Maxime Fabre-</a:t>
            </a:r>
            <a:r>
              <a:rPr lang="en-US" sz="2000" err="1">
                <a:latin typeface="Calibri"/>
                <a:ea typeface="+mj-lt"/>
                <a:cs typeface="+mj-lt"/>
              </a:rPr>
              <a:t>Aubrespy</a:t>
            </a:r>
            <a:r>
              <a:rPr lang="en-US" sz="2000" dirty="0">
                <a:latin typeface="Calibri"/>
                <a:ea typeface="+mj-lt"/>
                <a:cs typeface="+mj-lt"/>
              </a:rPr>
              <a:t>, Sébastien </a:t>
            </a:r>
            <a:r>
              <a:rPr lang="en-US" sz="2000" err="1">
                <a:latin typeface="Calibri"/>
                <a:ea typeface="+mj-lt"/>
                <a:cs typeface="+mj-lt"/>
              </a:rPr>
              <a:t>Parratte</a:t>
            </a:r>
            <a:r>
              <a:rPr lang="en-US" sz="2000" dirty="0">
                <a:latin typeface="Calibri"/>
                <a:ea typeface="+mj-lt"/>
                <a:cs typeface="+mj-lt"/>
              </a:rPr>
              <a:t>, DOI: 10.1302/2058-5241.5.190059</a:t>
            </a:r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ea typeface="+mj-lt"/>
                <a:cs typeface="+mj-lt"/>
              </a:rPr>
              <a:t>Physical therapies for improving balance and reducing falls risk in osteoarthritis of the knee: a systematic review S UMAIYAH M AT, M AW PIN TAN, SHAHRUL B AHYAH KAMARUZZAMAN, C HIN T ECK N G </a:t>
            </a:r>
            <a:r>
              <a:rPr lang="en-US" sz="2000" err="1">
                <a:latin typeface="Calibri"/>
                <a:ea typeface="+mj-lt"/>
                <a:cs typeface="+mj-lt"/>
              </a:rPr>
              <a:t>doi</a:t>
            </a:r>
            <a:r>
              <a:rPr lang="en-US" sz="2000" dirty="0">
                <a:latin typeface="Calibri"/>
                <a:ea typeface="+mj-lt"/>
                <a:cs typeface="+mj-lt"/>
              </a:rPr>
              <a:t>: 10.1093/ageing/afu112</a:t>
            </a:r>
            <a:endParaRPr lang="en-US" sz="200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39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A8D44-BF48-B9E5-8ECB-D772B9AA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44583"/>
            <a:ext cx="9486900" cy="6008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Dictionary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1536A-6D53-A2E6-627D-999CAC2E3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80160"/>
            <a:ext cx="9486901" cy="48463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sz="1600" b="1" dirty="0">
                <a:latin typeface="Calibri"/>
                <a:cs typeface="Calibri"/>
              </a:rPr>
              <a:t>h</a:t>
            </a:r>
            <a:r>
              <a:rPr lang="en-US" sz="1600" b="1" dirty="0" err="1">
                <a:latin typeface="Calibri"/>
                <a:cs typeface="Calibri"/>
              </a:rPr>
              <a:t>inge</a:t>
            </a:r>
            <a:r>
              <a:rPr lang="en-US" sz="1600" b="1" dirty="0">
                <a:latin typeface="Calibri"/>
                <a:cs typeface="Calibri"/>
              </a:rPr>
              <a:t> joint- </a:t>
            </a:r>
            <a:r>
              <a:rPr lang="en-US" sz="1600" dirty="0" err="1">
                <a:latin typeface="Calibri"/>
                <a:cs typeface="Calibri"/>
              </a:rPr>
              <a:t>staw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zawiasowy</a:t>
            </a:r>
            <a:endParaRPr lang="en-US" sz="1600" dirty="0">
              <a:latin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b="1" dirty="0">
                <a:latin typeface="Calibri"/>
                <a:cs typeface="Calibri"/>
              </a:rPr>
              <a:t>g</a:t>
            </a:r>
            <a:r>
              <a:rPr lang="en-US" sz="1600" b="1" dirty="0" err="1">
                <a:latin typeface="Calibri"/>
                <a:cs typeface="Calibri"/>
              </a:rPr>
              <a:t>ait</a:t>
            </a:r>
            <a:r>
              <a:rPr lang="en-US" sz="1600" b="1" dirty="0">
                <a:latin typeface="Calibri"/>
                <a:cs typeface="Calibri"/>
              </a:rPr>
              <a:t> training- </a:t>
            </a:r>
            <a:r>
              <a:rPr lang="en-US" sz="1600" dirty="0" err="1">
                <a:latin typeface="Calibri"/>
                <a:cs typeface="Calibri"/>
              </a:rPr>
              <a:t>trening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chodu</a:t>
            </a:r>
            <a:endParaRPr lang="pl-PL" sz="1600" dirty="0">
              <a:latin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b="1" dirty="0" err="1">
                <a:latin typeface="Calibri"/>
                <a:cs typeface="Calibri"/>
              </a:rPr>
              <a:t>slide</a:t>
            </a:r>
            <a:r>
              <a:rPr lang="pl-PL" sz="1600" b="1" dirty="0">
                <a:latin typeface="Calibri"/>
                <a:cs typeface="Calibri"/>
              </a:rPr>
              <a:t> </a:t>
            </a:r>
            <a:r>
              <a:rPr lang="pl-PL" sz="1600" b="1" dirty="0" err="1">
                <a:latin typeface="Calibri"/>
                <a:cs typeface="Calibri"/>
              </a:rPr>
              <a:t>exercises</a:t>
            </a:r>
            <a:r>
              <a:rPr lang="pl-PL" sz="1600" b="1" dirty="0">
                <a:latin typeface="Calibri"/>
                <a:cs typeface="Calibri"/>
              </a:rPr>
              <a:t> </a:t>
            </a:r>
            <a:r>
              <a:rPr lang="pl-PL" sz="1600" b="1" dirty="0" err="1">
                <a:latin typeface="Calibri"/>
                <a:cs typeface="Calibri"/>
              </a:rPr>
              <a:t>sideways</a:t>
            </a:r>
            <a:r>
              <a:rPr lang="pl-PL" sz="1600" b="1" dirty="0">
                <a:latin typeface="Calibri"/>
                <a:cs typeface="Calibri"/>
              </a:rPr>
              <a:t>- </a:t>
            </a:r>
            <a:r>
              <a:rPr lang="pl-PL" sz="1600" dirty="0">
                <a:latin typeface="Calibri"/>
                <a:cs typeface="Calibri"/>
              </a:rPr>
              <a:t>ćwiczenia ślizgowe na boki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b="1" dirty="0" err="1">
                <a:latin typeface="Calibri"/>
                <a:cs typeface="Calibri"/>
              </a:rPr>
              <a:t>sideway</a:t>
            </a:r>
            <a:r>
              <a:rPr lang="pl-PL" sz="1600" b="1" dirty="0">
                <a:latin typeface="Calibri"/>
                <a:cs typeface="Calibri"/>
              </a:rPr>
              <a:t> </a:t>
            </a:r>
            <a:r>
              <a:rPr lang="pl-PL" sz="1600" b="1" dirty="0" err="1">
                <a:latin typeface="Calibri"/>
                <a:cs typeface="Calibri"/>
              </a:rPr>
              <a:t>lurges</a:t>
            </a:r>
            <a:r>
              <a:rPr lang="pl-PL" sz="1600" b="1" dirty="0">
                <a:latin typeface="Calibri"/>
                <a:cs typeface="Calibri"/>
              </a:rPr>
              <a:t>- </a:t>
            </a:r>
            <a:r>
              <a:rPr lang="pl-PL" sz="1600" dirty="0">
                <a:latin typeface="Calibri"/>
                <a:cs typeface="Calibri"/>
              </a:rPr>
              <a:t>wypady na boki</a:t>
            </a:r>
            <a:endParaRPr lang="en-US" sz="1600" dirty="0">
              <a:latin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b="1" dirty="0">
                <a:latin typeface="Calibri"/>
                <a:cs typeface="Calibri"/>
              </a:rPr>
              <a:t>a</a:t>
            </a:r>
            <a:r>
              <a:rPr lang="en-US" sz="1600" b="1" dirty="0" err="1">
                <a:latin typeface="Calibri"/>
                <a:cs typeface="Calibri"/>
              </a:rPr>
              <a:t>ctive</a:t>
            </a:r>
            <a:r>
              <a:rPr lang="en-US" sz="1600" b="1" dirty="0">
                <a:latin typeface="Calibri"/>
                <a:cs typeface="Calibri"/>
              </a:rPr>
              <a:t>-passive exercises- </a:t>
            </a:r>
            <a:r>
              <a:rPr lang="en-US" sz="1600" dirty="0" err="1">
                <a:latin typeface="Calibri"/>
                <a:cs typeface="Calibri"/>
              </a:rPr>
              <a:t>ćwiczenia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czynno-bierne</a:t>
            </a:r>
            <a:endParaRPr lang="en-US" sz="1600" dirty="0">
              <a:latin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b="1" dirty="0">
                <a:latin typeface="Calibri"/>
                <a:cs typeface="Calibri"/>
              </a:rPr>
              <a:t>c</a:t>
            </a:r>
            <a:r>
              <a:rPr lang="en-US" sz="1600" b="1" dirty="0" err="1">
                <a:latin typeface="Calibri"/>
                <a:cs typeface="Calibri"/>
              </a:rPr>
              <a:t>losed</a:t>
            </a:r>
            <a:r>
              <a:rPr lang="en-US" sz="1600" b="1" dirty="0">
                <a:latin typeface="Calibri"/>
                <a:cs typeface="Calibri"/>
              </a:rPr>
              <a:t> kinematic chain- </a:t>
            </a:r>
            <a:r>
              <a:rPr lang="en-US" sz="1600" dirty="0" err="1">
                <a:latin typeface="Calibri"/>
                <a:cs typeface="Calibri"/>
              </a:rPr>
              <a:t>łańcuch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zamknięty</a:t>
            </a:r>
            <a:endParaRPr lang="en-US" sz="1600" dirty="0">
              <a:latin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b="1" dirty="0">
                <a:latin typeface="Calibri"/>
                <a:cs typeface="Calibri"/>
              </a:rPr>
              <a:t>o</a:t>
            </a:r>
            <a:r>
              <a:rPr lang="en-US" sz="1600" b="1" dirty="0">
                <a:latin typeface="Calibri"/>
                <a:cs typeface="Calibri"/>
              </a:rPr>
              <a:t>ne legged leg press- </a:t>
            </a:r>
            <a:r>
              <a:rPr lang="en-US" sz="1600" dirty="0" err="1">
                <a:latin typeface="Calibri"/>
                <a:cs typeface="Calibri"/>
              </a:rPr>
              <a:t>wyciskanie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jednonóż</a:t>
            </a:r>
            <a:endParaRPr lang="en-US" sz="1600" dirty="0">
              <a:latin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b="1" dirty="0">
                <a:latin typeface="Calibri"/>
                <a:cs typeface="Calibri"/>
              </a:rPr>
              <a:t>r</a:t>
            </a:r>
            <a:r>
              <a:rPr lang="en-US" sz="1600" b="1" dirty="0" err="1">
                <a:latin typeface="Calibri"/>
                <a:cs typeface="Calibri"/>
              </a:rPr>
              <a:t>unning</a:t>
            </a:r>
            <a:r>
              <a:rPr lang="en-US" sz="1600" b="1" dirty="0">
                <a:latin typeface="Calibri"/>
                <a:cs typeface="Calibri"/>
              </a:rPr>
              <a:t> pattern- </a:t>
            </a:r>
            <a:r>
              <a:rPr lang="en-US" sz="1600" dirty="0" err="1">
                <a:latin typeface="Calibri"/>
                <a:cs typeface="Calibri"/>
              </a:rPr>
              <a:t>wzorzec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biegu</a:t>
            </a:r>
            <a:endParaRPr lang="pl-PL" sz="1600" dirty="0">
              <a:latin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b="1" dirty="0" err="1">
                <a:latin typeface="Calibri"/>
                <a:cs typeface="Calibri"/>
              </a:rPr>
              <a:t>resistance</a:t>
            </a:r>
            <a:r>
              <a:rPr lang="pl-PL" sz="1600" b="1" dirty="0">
                <a:latin typeface="Calibri"/>
                <a:cs typeface="Calibri"/>
              </a:rPr>
              <a:t> </a:t>
            </a:r>
            <a:r>
              <a:rPr lang="pl-PL" sz="1600" b="1" dirty="0" err="1">
                <a:latin typeface="Calibri"/>
                <a:cs typeface="Calibri"/>
              </a:rPr>
              <a:t>exercises</a:t>
            </a:r>
            <a:r>
              <a:rPr lang="pl-PL" sz="1600" b="1" dirty="0">
                <a:latin typeface="Calibri"/>
                <a:cs typeface="Calibri"/>
              </a:rPr>
              <a:t>- </a:t>
            </a:r>
            <a:r>
              <a:rPr lang="pl-PL" sz="1600" dirty="0">
                <a:latin typeface="Calibri"/>
                <a:cs typeface="Calibri"/>
              </a:rPr>
              <a:t>ćwiczenia oporowe</a:t>
            </a:r>
            <a:endParaRPr lang="en-US" sz="1600" dirty="0">
              <a:latin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b="1" dirty="0">
                <a:latin typeface="Calibri"/>
                <a:cs typeface="Calibri"/>
              </a:rPr>
              <a:t>c</a:t>
            </a:r>
            <a:r>
              <a:rPr lang="en-US" sz="1600" b="1" dirty="0" err="1">
                <a:latin typeface="Calibri"/>
                <a:cs typeface="Calibri"/>
              </a:rPr>
              <a:t>ontracture</a:t>
            </a:r>
            <a:r>
              <a:rPr lang="en-US" sz="1600" b="1" dirty="0">
                <a:latin typeface="Calibri"/>
                <a:cs typeface="Calibri"/>
              </a:rPr>
              <a:t>-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przykurcz</a:t>
            </a:r>
            <a:endParaRPr lang="en-US" sz="1600" dirty="0">
              <a:latin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b="1" dirty="0">
                <a:latin typeface="Calibri"/>
                <a:cs typeface="Calibri"/>
              </a:rPr>
              <a:t>a</a:t>
            </a:r>
            <a:r>
              <a:rPr lang="en-US" sz="1600" b="1" dirty="0" err="1">
                <a:latin typeface="Calibri"/>
                <a:cs typeface="Calibri"/>
              </a:rPr>
              <a:t>ccelerate</a:t>
            </a:r>
            <a:r>
              <a:rPr lang="en-US" sz="1600" b="1" dirty="0">
                <a:latin typeface="Calibri"/>
                <a:cs typeface="Calibri"/>
              </a:rPr>
              <a:t> bone fusion- </a:t>
            </a:r>
            <a:r>
              <a:rPr lang="en-US" sz="1600" dirty="0" err="1">
                <a:latin typeface="Calibri"/>
                <a:cs typeface="Calibri"/>
              </a:rPr>
              <a:t>przyspieszony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zrost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kości</a:t>
            </a:r>
            <a:endParaRPr lang="en-US" sz="1600" dirty="0">
              <a:latin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b="1" dirty="0">
                <a:latin typeface="Calibri"/>
                <a:cs typeface="Calibri"/>
              </a:rPr>
              <a:t>b</a:t>
            </a:r>
            <a:r>
              <a:rPr lang="en-US" sz="1600" b="1" dirty="0" err="1">
                <a:latin typeface="Calibri"/>
                <a:cs typeface="Calibri"/>
              </a:rPr>
              <a:t>lood</a:t>
            </a:r>
            <a:r>
              <a:rPr lang="en-US" sz="1600" b="1" dirty="0">
                <a:latin typeface="Calibri"/>
                <a:cs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</a:rPr>
              <a:t>suply</a:t>
            </a:r>
            <a:r>
              <a:rPr lang="en-US" sz="1600" b="1" dirty="0">
                <a:latin typeface="Calibri"/>
                <a:cs typeface="Calibri"/>
              </a:rPr>
              <a:t>- </a:t>
            </a:r>
            <a:r>
              <a:rPr lang="en-US" sz="1600" dirty="0" err="1">
                <a:latin typeface="Calibri"/>
                <a:cs typeface="Calibri"/>
              </a:rPr>
              <a:t>dopływ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krwi</a:t>
            </a:r>
            <a:endParaRPr lang="pl-PL" sz="1600" dirty="0">
              <a:latin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b="1" dirty="0">
                <a:latin typeface="Calibri"/>
                <a:cs typeface="Calibri"/>
              </a:rPr>
              <a:t>b</a:t>
            </a:r>
            <a:r>
              <a:rPr lang="en-US" sz="1600" b="1" dirty="0" err="1">
                <a:latin typeface="Calibri"/>
                <a:cs typeface="Calibri"/>
              </a:rPr>
              <a:t>lood</a:t>
            </a:r>
            <a:r>
              <a:rPr lang="en-US" sz="1600" b="1" dirty="0">
                <a:latin typeface="Calibri"/>
                <a:cs typeface="Calibri"/>
              </a:rPr>
              <a:t> flow- </a:t>
            </a:r>
            <a:r>
              <a:rPr lang="en-US" sz="1600" dirty="0" err="1">
                <a:latin typeface="Calibri"/>
                <a:cs typeface="Calibri"/>
              </a:rPr>
              <a:t>przepływ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krwi</a:t>
            </a:r>
            <a:endParaRPr lang="en-US" sz="1600" dirty="0">
              <a:latin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b="1" dirty="0">
                <a:latin typeface="Calibri"/>
                <a:cs typeface="Calibri"/>
              </a:rPr>
              <a:t>v</a:t>
            </a:r>
            <a:r>
              <a:rPr lang="en-US" sz="1600" b="1" dirty="0" err="1">
                <a:latin typeface="Calibri"/>
                <a:cs typeface="Calibri"/>
              </a:rPr>
              <a:t>asodilation</a:t>
            </a:r>
            <a:r>
              <a:rPr lang="en-US" sz="1600" b="1" dirty="0">
                <a:latin typeface="Calibri"/>
                <a:cs typeface="Calibri"/>
              </a:rPr>
              <a:t> of blood vessels- </a:t>
            </a:r>
            <a:r>
              <a:rPr lang="en-US" sz="1600" dirty="0" err="1">
                <a:latin typeface="Calibri"/>
                <a:cs typeface="Calibri"/>
              </a:rPr>
              <a:t>rozszerzenie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naczyń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krwionośnych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64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A2EAC89-9999-418E-931E-FA4B78EF0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2FC00-E299-B7D5-63DE-49B93B45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384" y="683760"/>
            <a:ext cx="4126886" cy="17230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/>
              <a:t>What is the knee joint?</a:t>
            </a:r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A4EBCB-6169-4A9B-BC9C-D552ED141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BA6ED-0F21-FE31-548E-3538FE531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441385"/>
            <a:ext cx="3352799" cy="54864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/>
                <a:cs typeface="Calibri"/>
              </a:rPr>
              <a:t>The knee joint is a complex, hinge joint. It includes anatomical structures such as bony parts and join surfaces.</a:t>
            </a:r>
            <a:endParaRPr lang="pl-PL" sz="2800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l-PL" sz="800" dirty="0" err="1">
                <a:latin typeface="Calibri" pitchFamily="34" charset="0"/>
                <a:cs typeface="Calibri" pitchFamily="34" charset="0"/>
              </a:rPr>
              <a:t>Sources</a:t>
            </a:r>
            <a:r>
              <a:rPr lang="pl-PL" sz="800" dirty="0">
                <a:latin typeface="Calibri" pitchFamily="34" charset="0"/>
                <a:cs typeface="Calibri" pitchFamily="34" charset="0"/>
              </a:rPr>
              <a:t>: </a:t>
            </a:r>
            <a:r>
              <a:rPr lang="pl-PL" sz="800" dirty="0">
                <a:latin typeface="Calibri" pitchFamily="34" charset="0"/>
                <a:cs typeface="Calibri" pitchFamily="34" charset="0"/>
                <a:hlinkClick r:id="rId2"/>
              </a:rPr>
              <a:t>https://milescallahan.com.au/conditions/knee/anatomy-knee</a:t>
            </a:r>
            <a:endParaRPr lang="pl-PL" sz="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  <a:hlinkClick r:id="rId3"/>
              </a:rPr>
              <a:t>https://www.knee-pain-explained.com/knee-joint-anatomy.html</a:t>
            </a:r>
            <a:endParaRPr lang="en-US" sz="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8B7B1-8A95-86E5-1303-C7C1F0818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3" y="-6992"/>
            <a:ext cx="4106174" cy="3971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5F872C-0E35-987D-0493-7412FB98B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476" y="3064803"/>
            <a:ext cx="3987919" cy="37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3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7E350-5934-E884-9FA5-18447849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Meniscus, what is it?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557E2-5D28-E07D-439E-03094CD2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89" y="1234440"/>
            <a:ext cx="6096000" cy="43891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CDA4-3896-02F9-FA47-1A6FA1526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1" y="1814732"/>
            <a:ext cx="3390899" cy="45016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Calibri"/>
                <a:cs typeface="Calibri"/>
              </a:rPr>
              <a:t>Meniscus is a functionally significant structure in human body. It play a vital role in shock absorption, stabilization, proprioception and nutrition. In high contact sports and sports that involve rotating movements, meniscus injuries are really often.</a:t>
            </a: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sz="1000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l-PL" sz="1000" dirty="0" err="1">
                <a:latin typeface="Calibri"/>
                <a:cs typeface="Calibri"/>
              </a:rPr>
              <a:t>Sources</a:t>
            </a:r>
            <a:r>
              <a:rPr lang="pl-PL" sz="1000" dirty="0">
                <a:latin typeface="Calibri"/>
                <a:cs typeface="Calibri"/>
              </a:rPr>
              <a:t>: </a:t>
            </a:r>
            <a:r>
              <a:rPr lang="pl-PL" sz="1000" dirty="0">
                <a:latin typeface="Calibri"/>
                <a:cs typeface="Calibri"/>
                <a:hlinkClick r:id="rId3"/>
              </a:rPr>
              <a:t>https://www.orthozentrum-freiburg.de/en/kniegelenk/meniskusverletzung/</a:t>
            </a:r>
            <a:r>
              <a:rPr lang="pl-PL" sz="1000" dirty="0">
                <a:latin typeface="Calibri"/>
                <a:cs typeface="Calibri"/>
              </a:rPr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3986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BAC6A-2693-5026-26A0-682C3E80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latin typeface="Calibri"/>
                <a:cs typeface="Calibri"/>
              </a:rPr>
              <a:t>Physiotherapy in meniscus injury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28E1E-3C63-3558-97C4-3161F7D2E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89" y="1400695"/>
            <a:ext cx="6096000" cy="40566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FE05F-83C5-5E6F-7611-F9AB2397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1" y="1814732"/>
            <a:ext cx="3390899" cy="45016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Calibri"/>
                <a:cs typeface="Calibri"/>
              </a:rPr>
              <a:t>In this injury can use neuromuscular and strengthening exercises. Additionally in this patients are using gait training.</a:t>
            </a: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l-PL" sz="900" dirty="0" err="1">
                <a:latin typeface="Calibri"/>
                <a:cs typeface="Calibri"/>
              </a:rPr>
              <a:t>Sources</a:t>
            </a:r>
            <a:r>
              <a:rPr lang="pl-PL" sz="900" dirty="0">
                <a:latin typeface="Calibri"/>
                <a:cs typeface="Calibri"/>
              </a:rPr>
              <a:t>: </a:t>
            </a:r>
            <a:r>
              <a:rPr lang="pl-PL" sz="900" dirty="0">
                <a:latin typeface="Calibri"/>
                <a:cs typeface="Calibri"/>
                <a:hlinkClick r:id="rId3"/>
              </a:rPr>
              <a:t>https://www.mpowermd.com/blog/physical-therapy-after-acl-surgery</a:t>
            </a:r>
            <a:r>
              <a:rPr lang="pl-PL" sz="900" dirty="0">
                <a:latin typeface="Calibri"/>
                <a:cs typeface="Calibri"/>
              </a:rPr>
              <a:t> </a:t>
            </a: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420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38801-5737-8942-2A0E-71A86D29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700" b="1" dirty="0">
                <a:latin typeface="Calibri"/>
                <a:cs typeface="Calibri"/>
              </a:rPr>
              <a:t>Anterior cruciate ligament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BF0BA-BBD6-01FE-5163-C4F5D8397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89" y="906780"/>
            <a:ext cx="6096000" cy="50444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FCABC-6075-9EB4-277F-DF04D456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1" y="1814732"/>
            <a:ext cx="3390899" cy="45016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Calibri"/>
                <a:cs typeface="Calibri"/>
              </a:rPr>
              <a:t>Anterior cruciate ligament- ACL is a central ligament in knee joint. The important role of the ACL is to provide stability.</a:t>
            </a: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l-PL" sz="900" dirty="0" err="1"/>
              <a:t>Sources</a:t>
            </a:r>
            <a:r>
              <a:rPr lang="pl-PL" sz="900" dirty="0"/>
              <a:t>: </a:t>
            </a:r>
            <a:r>
              <a:rPr lang="pl-PL" sz="900" dirty="0">
                <a:hlinkClick r:id="rId3"/>
              </a:rPr>
              <a:t>https://www.drchienwenliew.com.au/knee-conditions/acl-rupture/</a:t>
            </a:r>
            <a:r>
              <a:rPr lang="pl-PL" sz="900" dirty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8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F31E91-413B-4228-A084-DEA389C83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2666B-0080-40D6-8D7E-FC8EAF5E8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6105098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2DC54-DB76-733F-75D2-0340FCB1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15" y="240349"/>
            <a:ext cx="5007386" cy="205750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Physiotherapy after anterior cruciate ligament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3326-E44E-9034-15DF-F417D30A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23168"/>
            <a:ext cx="4784651" cy="37963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/>
                <a:cs typeface="Calibri"/>
              </a:rPr>
              <a:t>After reconstruction patients must use brace in extension and crutches. From the beginning after surgery patient starts different exercises.</a:t>
            </a:r>
            <a:endParaRPr lang="pl-PL" sz="2800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sz="2800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sz="2800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l-PL" sz="900" dirty="0" err="1">
                <a:latin typeface="Calibri" pitchFamily="34" charset="0"/>
                <a:cs typeface="Calibri" pitchFamily="34" charset="0"/>
              </a:rPr>
              <a:t>Sources</a:t>
            </a:r>
            <a:r>
              <a:rPr lang="pl-PL" sz="900" dirty="0">
                <a:latin typeface="Calibri" pitchFamily="34" charset="0"/>
                <a:cs typeface="Calibri" pitchFamily="34" charset="0"/>
              </a:rPr>
              <a:t>: </a:t>
            </a:r>
            <a:r>
              <a:rPr lang="pl-PL" sz="900" dirty="0">
                <a:latin typeface="Calibri" pitchFamily="34" charset="0"/>
                <a:cs typeface="Calibri" pitchFamily="34" charset="0"/>
                <a:hlinkClick r:id="rId2"/>
              </a:rPr>
              <a:t>https://www.physioroom.com/info/best-knee-braces-recovering-acl-injury/</a:t>
            </a:r>
            <a:r>
              <a:rPr lang="pl-PL" sz="9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1026" name="Picture 2" descr="C:\Users\Ola\Desktop\best-knee-braces-recovering-acl-injury-3-physioroom-elite-defender-ligament-knee-br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4709" y="580843"/>
            <a:ext cx="5238750" cy="523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56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F31E91-413B-4228-A084-DEA389C83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2666B-0080-40D6-8D7E-FC8EAF5E8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6105098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5042C-641F-6B9A-6B42-A9423DC2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15" y="240349"/>
            <a:ext cx="5007386" cy="12955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Fractures within the knee joint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7564E-460E-3E95-BF72-595FF3C49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3055"/>
            <a:ext cx="4784651" cy="4486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Calibri"/>
                <a:cs typeface="Calibri"/>
              </a:rPr>
              <a:t>Fractures of the knee join area occurs as a result of traffic accidents, falls from heights or fall on skis. Symptoms of the fracture include pain, pathological mobility and deformity. Nerve or vascular damage may also occur.</a:t>
            </a: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l-PL" sz="900" dirty="0" err="1">
                <a:latin typeface="Calibri"/>
                <a:cs typeface="Calibri"/>
              </a:rPr>
              <a:t>Sources</a:t>
            </a:r>
            <a:r>
              <a:rPr lang="pl-PL" sz="900" dirty="0">
                <a:latin typeface="Calibri"/>
                <a:cs typeface="Calibri"/>
              </a:rPr>
              <a:t>: </a:t>
            </a:r>
            <a:r>
              <a:rPr lang="pl-PL" sz="900" dirty="0">
                <a:latin typeface="Calibri"/>
                <a:cs typeface="Calibri"/>
                <a:hlinkClick r:id="rId2"/>
              </a:rPr>
              <a:t>https://swiatrehabilitacji.pl/zlamanie-kosci-piszczelowej-objawy-leczenie-operacja-rehabilitacja/</a:t>
            </a:r>
            <a:r>
              <a:rPr lang="pl-PL" sz="900" dirty="0">
                <a:latin typeface="Calibri"/>
                <a:cs typeface="Calibri"/>
              </a:rPr>
              <a:t> </a:t>
            </a:r>
            <a:endParaRPr lang="en-US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AA589-FE6F-1184-9CDD-2CE6BC6A0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2"/>
          <a:stretch/>
        </p:blipFill>
        <p:spPr>
          <a:xfrm>
            <a:off x="7467601" y="1371600"/>
            <a:ext cx="3390900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F31E91-413B-4228-A084-DEA389C83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2666B-0080-40D6-8D7E-FC8EAF5E8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6105098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354C8-02F4-A61B-77AF-DCDFD89B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15" y="240349"/>
            <a:ext cx="5007386" cy="1295506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latin typeface="Calibri"/>
                <a:cs typeface="Calibri"/>
              </a:rPr>
              <a:t>Physiotherapy after fractures within the knee joint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BF114-4B97-7BBF-A29F-F99A46D6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3055"/>
            <a:ext cx="4784651" cy="4486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Calibri"/>
                <a:cs typeface="Calibri"/>
              </a:rPr>
              <a:t>Physiotherapy begins almost from the beginning of wearing the cast. Physical therapy and gentle active or active-passive exercises are used. Once the cast is removed, muscles are strengthened and the goal is to regain pre-injury function.</a:t>
            </a: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l-PL" sz="900" dirty="0" err="1">
                <a:latin typeface="Calibri"/>
                <a:cs typeface="Calibri"/>
              </a:rPr>
              <a:t>Sources</a:t>
            </a:r>
            <a:r>
              <a:rPr lang="pl-PL" sz="900" dirty="0">
                <a:latin typeface="Calibri"/>
                <a:cs typeface="Calibri"/>
              </a:rPr>
              <a:t>: </a:t>
            </a:r>
            <a:r>
              <a:rPr lang="pl-PL" sz="900" dirty="0">
                <a:latin typeface="Calibri"/>
                <a:cs typeface="Calibri"/>
                <a:hlinkClick r:id="rId2"/>
              </a:rPr>
              <a:t>https://sklep.meden.com.pl/reedukacja-i-nauka-chodu/10942-balancetutor-bieznia-do-treningu-i-oceny-posturalnych-perturbacji.html</a:t>
            </a:r>
            <a:r>
              <a:rPr lang="pl-PL" sz="900" dirty="0">
                <a:latin typeface="Calibri"/>
                <a:cs typeface="Calibri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6848A-48DB-A212-FD03-EA99455CCD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99" r="19906" b="-1"/>
          <a:stretch/>
        </p:blipFill>
        <p:spPr>
          <a:xfrm>
            <a:off x="7122543" y="969034"/>
            <a:ext cx="4052258" cy="49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9127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458</Words>
  <Application>Microsoft Office PowerPoint</Application>
  <PresentationFormat>Panoramiczny</PresentationFormat>
  <Paragraphs>78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ClassicFrameVTI</vt:lpstr>
      <vt:lpstr>Physiotherapy in knee joint injuries   Aleksandra Gliwa Język angielski- III Rok Fizjoterapia stacjonarne studia jednolite magisterskie     20.11.2023</vt:lpstr>
      <vt:lpstr>Dictionary</vt:lpstr>
      <vt:lpstr>What is the knee joint?</vt:lpstr>
      <vt:lpstr>Meniscus, what is it?</vt:lpstr>
      <vt:lpstr>Physiotherapy in meniscus injury</vt:lpstr>
      <vt:lpstr>Anterior cruciate ligament</vt:lpstr>
      <vt:lpstr>Physiotherapy after anterior cruciate ligament reconstruction</vt:lpstr>
      <vt:lpstr>Fractures within the knee joint</vt:lpstr>
      <vt:lpstr>Physiotherapy after fractures within the knee joint</vt:lpstr>
      <vt:lpstr>Physical Therapy</vt:lpstr>
      <vt:lpstr>Orthopedic Equipment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</dc:creator>
  <cp:lastModifiedBy>Ola</cp:lastModifiedBy>
  <cp:revision>772</cp:revision>
  <dcterms:created xsi:type="dcterms:W3CDTF">2023-11-12T17:08:03Z</dcterms:created>
  <dcterms:modified xsi:type="dcterms:W3CDTF">2024-01-10T08:06:35Z</dcterms:modified>
</cp:coreProperties>
</file>