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sldIdLst>
    <p:sldId id="268" r:id="rId2"/>
    <p:sldId id="258" r:id="rId3"/>
    <p:sldId id="257" r:id="rId4"/>
    <p:sldId id="274" r:id="rId5"/>
    <p:sldId id="261" r:id="rId6"/>
    <p:sldId id="275" r:id="rId7"/>
    <p:sldId id="262" r:id="rId8"/>
    <p:sldId id="263" r:id="rId9"/>
    <p:sldId id="264" r:id="rId10"/>
    <p:sldId id="267" r:id="rId11"/>
    <p:sldId id="269" r:id="rId12"/>
    <p:sldId id="265" r:id="rId13"/>
    <p:sldId id="277" r:id="rId14"/>
    <p:sldId id="271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55D25-3ED6-FC62-25E0-560E2606A02F}" v="35" dt="2023-11-22T10:09:23.666"/>
    <p1510:client id="{0D1DEC35-3D04-64A9-4E6D-E941EB2EE629}" v="172" dt="2023-11-28T09:22:58.635"/>
    <p1510:client id="{19E4BF52-6538-592D-6D73-6C3D83667361}" v="662" dt="2023-11-27T20:51:46.570"/>
    <p1510:client id="{543E54EB-2FB1-025F-F0AE-1624720B41F8}" v="417" dt="2023-11-28T08:51:54.740"/>
    <p1510:client id="{95976729-993D-675A-2A6A-668BDBF66720}" v="21" dt="2023-11-22T10:05:22.051"/>
    <p1510:client id="{9B3A52B3-7578-2C72-7E82-D5B8E9EEEFFB}" v="303" dt="2023-11-22T11:20:41.883"/>
    <p1510:client id="{9EB7E2B7-9D00-C3BA-8C00-DDC5B91617DD}" v="2" dt="2023-11-26T18:46:12.733"/>
    <p1510:client id="{BCCDE71C-091A-6551-B5B8-F085610CDC78}" v="2" dt="2023-11-22T10:09:52.260"/>
    <p1510:client id="{DCB6CF69-EDF1-D96B-68C6-36D17EB91A5A}" v="2520" dt="2023-11-25T16:16:38.464"/>
    <p1510:client id="{DE16B7E8-001A-D497-FAB2-D740A3A8A731}" v="209" dt="2023-11-26T18:21:11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46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8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9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6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9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7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6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6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3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7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80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9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etetycy.org.pl/dieta-stwardnienie-rozsiane/" TargetMode="External"/><Relationship Id="rId4" Type="http://schemas.openxmlformats.org/officeDocument/2006/relationships/hyperlink" Target="https://www.ur.edu.pl/pl/uniwersytet/aktualnosci/logo-uniwersytetu-rzeszowskiego,2063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orstock.com/royalty-free-vector/online-doctor-consultation-advertising-flat-banner-vector-2516036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ydayhealth.com/multiple-sclerosis/assess-lifestyle-habit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s-vectors/ms-disease-multiple-sclerosi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zjoplaner.pl/stwardnienie-rozsiane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zjoplaner.pl/stwardnienie-rozsiane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society.org.uk/about-ms/signs-and-symptoms/mental-health" TargetMode="External"/><Relationship Id="rId2" Type="http://schemas.openxmlformats.org/officeDocument/2006/relationships/hyperlink" Target="https://www.who.int/news-room/fact-sheets/detail/multiple-scleros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mosis.org/learn/Multiple_sclerosis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ickpng.com/pt-br/img/jogos/virus/virus-azul-com-tentaculos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stickpng.com/es/img/naturaleza/virus/virus-azu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hyperlink" Target="https://pixabay.com/pl/illustrations/korona-wirus-pomara%C5%84czowy-%C5%BC%C3%B3%C5%82ty-5430811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stickpng.com/pt-br/img/pessoas/cafe-da-manha-em-ingles/virus-azul-com-espigo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ydayhealth.com/multiple-sclerosis/what-causes-m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clinic.io/ms-fatigue-managemen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plesclerosisnewstoday.com/multiple-sclerosis-diagnosi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ac.vic.gov.au/clients/how-we-can-help/treatments-and-services/services/evidence-based-treatment" TargetMode="External"/><Relationship Id="rId4" Type="http://schemas.openxmlformats.org/officeDocument/2006/relationships/hyperlink" Target="https://www.cdc.gov/tb/statistics/reports/2021/outcomes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apytajosm.pl/czy-moge-sie-meczyc-wszystko-o-sporcie-aktywnosci-fizycznej-i-rehabilitacji-w-stwardnieniu-rozsiany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Dieta przy stwardnieniu rozsianym. Czy dieta ma znaczenie?">
            <a:extLst>
              <a:ext uri="{FF2B5EF4-FFF2-40B4-BE49-F238E27FC236}">
                <a16:creationId xmlns:a16="http://schemas.microsoft.com/office/drawing/2014/main" id="{24A4D7E3-4336-AE9F-B0F9-AA02641CDD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96" r="24226" b="-1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13C6E19-42F3-2B44-3694-40AE7EA152CF}"/>
              </a:ext>
            </a:extLst>
          </p:cNvPr>
          <p:cNvSpPr txBox="1"/>
          <p:nvPr/>
        </p:nvSpPr>
        <p:spPr>
          <a:xfrm>
            <a:off x="8270904" y="3474850"/>
            <a:ext cx="3401568" cy="33580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Karolina Kaczor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Fizjoterapia stacjonarne JMS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III rok - 30 listopada 2023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Semestr zimowy 2023/2024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EEEEBE4-A898-2119-BD07-71E1DBF3CACE}"/>
              </a:ext>
            </a:extLst>
          </p:cNvPr>
          <p:cNvSpPr txBox="1"/>
          <p:nvPr/>
        </p:nvSpPr>
        <p:spPr>
          <a:xfrm>
            <a:off x="8308730" y="1481015"/>
            <a:ext cx="358726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omic Sans MS"/>
              </a:rPr>
              <a:t>MULTIPLE SCLEROSIS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 descr="Logo Uniwersytetu Rzeszowskiego - Uniwersytet Rzeszowski">
            <a:extLst>
              <a:ext uri="{FF2B5EF4-FFF2-40B4-BE49-F238E27FC236}">
                <a16:creationId xmlns:a16="http://schemas.microsoft.com/office/drawing/2014/main" id="{0C1FAB59-70F5-AB07-CE3D-DF979BBCBD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884" y="-4885"/>
            <a:ext cx="1778002" cy="177800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DE31F00-21EA-C84A-AD98-C1592C07EDEE}"/>
              </a:ext>
            </a:extLst>
          </p:cNvPr>
          <p:cNvSpPr txBox="1"/>
          <p:nvPr/>
        </p:nvSpPr>
        <p:spPr>
          <a:xfrm>
            <a:off x="8573478" y="6199555"/>
            <a:ext cx="36615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  <a:hlinkClick r:id="rId4"/>
              </a:rPr>
              <a:t>https://www.ur.edu.pl/pl/uniwersytet/aktualnosci/logo-uniwersytetu-rzeszowskiego,20638</a:t>
            </a:r>
            <a:endParaRPr lang="pl-PL" sz="1200">
              <a:ea typeface="Calibri Light"/>
              <a:cs typeface="Calibri Light"/>
            </a:endParaRPr>
          </a:p>
          <a:p>
            <a:r>
              <a:rPr lang="en-US" sz="1200" dirty="0">
                <a:hlinkClick r:id="rId5"/>
              </a:rPr>
              <a:t>https://dietetycy.org.pl/dieta-stwardnienie-rozsiane/</a:t>
            </a:r>
            <a:endParaRPr lang="pl-PL" sz="1200">
              <a:ea typeface="Calibri Light"/>
              <a:cs typeface="Calibri Light"/>
            </a:endParaRPr>
          </a:p>
          <a:p>
            <a:endParaRPr lang="en-US" sz="1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093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clipart, tekst, kreskówka, ilustracja&#10;&#10;Opis wygenerowany automatycznie">
            <a:extLst>
              <a:ext uri="{FF2B5EF4-FFF2-40B4-BE49-F238E27FC236}">
                <a16:creationId xmlns:a16="http://schemas.microsoft.com/office/drawing/2014/main" id="{2F598895-1C92-E637-9E7D-35BF8096F9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b="178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3BCDCCF-4F04-FE98-AFF8-DCF41FA9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Comic Sans MS"/>
                <a:cs typeface="Calibri Light"/>
              </a:rPr>
              <a:t>CONSULTATIONS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267EC5E-4927-4233-F7EE-2D418AFB8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itchFamily="34" charset="0"/>
              <a:buChar char="q"/>
            </a:pPr>
            <a:r>
              <a:rPr lang="en-AU" dirty="0">
                <a:solidFill>
                  <a:schemeClr val="tx1"/>
                </a:solidFill>
                <a:ea typeface="+mn-lt"/>
                <a:cs typeface="+mn-lt"/>
              </a:rPr>
              <a:t>Neuropsychologist</a:t>
            </a:r>
          </a:p>
          <a:p>
            <a:pPr marL="342900" indent="-342900">
              <a:buFont typeface="Wingdings" pitchFamily="34" charset="0"/>
              <a:buChar char="q"/>
            </a:pPr>
            <a:r>
              <a:rPr lang="en-AU" dirty="0">
                <a:solidFill>
                  <a:schemeClr val="tx1"/>
                </a:solidFill>
                <a:ea typeface="+mn-lt"/>
                <a:cs typeface="+mn-lt"/>
              </a:rPr>
              <a:t>Physical Therapist</a:t>
            </a:r>
          </a:p>
          <a:p>
            <a:pPr>
              <a:buFont typeface="Wingdings" pitchFamily="34" charset="0"/>
              <a:buChar char="q"/>
            </a:pPr>
            <a:r>
              <a:rPr lang="en-AU" dirty="0">
                <a:solidFill>
                  <a:schemeClr val="tx1"/>
                </a:solidFill>
                <a:ea typeface="+mn-lt"/>
                <a:cs typeface="+mn-lt"/>
              </a:rPr>
              <a:t> Occupational Therapist</a:t>
            </a:r>
          </a:p>
          <a:p>
            <a:pPr>
              <a:buFont typeface="Wingdings" pitchFamily="34" charset="0"/>
              <a:buChar char="q"/>
            </a:pPr>
            <a:r>
              <a:rPr lang="en-AU" dirty="0">
                <a:solidFill>
                  <a:schemeClr val="tx1"/>
                </a:solidFill>
                <a:ea typeface="+mn-lt"/>
                <a:cs typeface="+mn-lt"/>
              </a:rPr>
              <a:t> Speech Therapist</a:t>
            </a:r>
          </a:p>
          <a:p>
            <a:pPr>
              <a:buFont typeface="Wingdings" pitchFamily="34" charset="0"/>
              <a:buChar char="q"/>
            </a:pPr>
            <a:r>
              <a:rPr lang="en-AU" dirty="0">
                <a:solidFill>
                  <a:schemeClr val="tx1"/>
                </a:solidFill>
                <a:ea typeface="+mn-lt"/>
                <a:cs typeface="+mn-lt"/>
              </a:rPr>
              <a:t> Dietitian</a:t>
            </a:r>
          </a:p>
          <a:p>
            <a:pPr>
              <a:buFont typeface="Wingdings" pitchFamily="34" charset="0"/>
              <a:buChar char="q"/>
            </a:pPr>
            <a:r>
              <a:rPr lang="en-AU" dirty="0">
                <a:solidFill>
                  <a:schemeClr val="tx1"/>
                </a:solidFill>
                <a:ea typeface="+mn-lt"/>
                <a:cs typeface="+mn-lt"/>
              </a:rPr>
              <a:t> Urologist</a:t>
            </a:r>
          </a:p>
          <a:p>
            <a:pPr>
              <a:buFont typeface="Wingdings" pitchFamily="34" charset="0"/>
              <a:buChar char="q"/>
            </a:pPr>
            <a:endParaRPr lang="pl-PL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3CC727-FC4C-D86B-B762-CDC95F31AC61}"/>
              </a:ext>
            </a:extLst>
          </p:cNvPr>
          <p:cNvSpPr txBox="1"/>
          <p:nvPr/>
        </p:nvSpPr>
        <p:spPr>
          <a:xfrm>
            <a:off x="8311832" y="6303617"/>
            <a:ext cx="4067992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hlinkClick r:id="rId3"/>
              </a:rPr>
              <a:t>https://www.vectorstock.com/royalty-free-vector/online-doctor-consultation-advertising-flat-banner-vector-25160360</a:t>
            </a:r>
            <a:endParaRPr lang="en-US" sz="1200">
              <a:ea typeface="Calibri Light"/>
              <a:cs typeface="Calibri Light"/>
            </a:endParaRPr>
          </a:p>
          <a:p>
            <a:pPr>
              <a:spcAft>
                <a:spcPts val="600"/>
              </a:spcAft>
            </a:pPr>
            <a:endParaRPr lang="en-US" sz="1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5026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Rectangle 427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899252-430D-4B03-9132-06A9F7AD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Comic Sans MS"/>
              </a:rPr>
              <a:t>LIFESTYLE MODIFICATIONS</a:t>
            </a:r>
          </a:p>
          <a:p>
            <a:endParaRPr lang="pl-PL" sz="28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23" name="Obraz 422" descr="How Multiple Sclerosis-Friendly Is Your Lifestyle?">
            <a:extLst>
              <a:ext uri="{FF2B5EF4-FFF2-40B4-BE49-F238E27FC236}">
                <a16:creationId xmlns:a16="http://schemas.microsoft.com/office/drawing/2014/main" id="{891E2C86-BBAC-C835-3A4A-4023928DD7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435" r="21365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0F66C5-9864-B931-6C4F-3336E5AB4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34" charset="0"/>
              <a:buChar char="q"/>
            </a:pPr>
            <a:r>
              <a:rPr lang="en-AU" sz="1600" dirty="0">
                <a:ea typeface="+mn-lt"/>
                <a:cs typeface="+mn-lt"/>
              </a:rPr>
              <a:t> Physical Activity</a:t>
            </a:r>
          </a:p>
          <a:p>
            <a:pPr>
              <a:buFont typeface="Wingdings" pitchFamily="34" charset="0"/>
              <a:buChar char="q"/>
            </a:pPr>
            <a:r>
              <a:rPr lang="en-AU" sz="1600" dirty="0">
                <a:ea typeface="+mn-lt"/>
                <a:cs typeface="+mn-lt"/>
              </a:rPr>
              <a:t> Balanced Diet</a:t>
            </a:r>
            <a:endParaRPr lang="pl-PL" sz="1600" dirty="0">
              <a:ea typeface="+mn-lt"/>
              <a:cs typeface="+mn-lt"/>
            </a:endParaRPr>
          </a:p>
          <a:p>
            <a:pPr>
              <a:buFont typeface="Wingdings" pitchFamily="34" charset="0"/>
              <a:buChar char="q"/>
            </a:pPr>
            <a:r>
              <a:rPr lang="en-AU" sz="1600" dirty="0">
                <a:ea typeface="+mn-lt"/>
                <a:cs typeface="+mn-lt"/>
              </a:rPr>
              <a:t> Stress Management</a:t>
            </a:r>
            <a:endParaRPr lang="pl-PL" sz="1600" dirty="0">
              <a:ea typeface="+mn-lt"/>
              <a:cs typeface="+mn-lt"/>
            </a:endParaRPr>
          </a:p>
          <a:p>
            <a:pPr>
              <a:buFont typeface="Wingdings" pitchFamily="34" charset="0"/>
              <a:buChar char="q"/>
            </a:pPr>
            <a:r>
              <a:rPr lang="en-AU" sz="1600" dirty="0">
                <a:ea typeface="+mn-lt"/>
                <a:cs typeface="+mn-lt"/>
              </a:rPr>
              <a:t>Rest</a:t>
            </a:r>
          </a:p>
          <a:p>
            <a:pPr>
              <a:buFont typeface="Wingdings" pitchFamily="34" charset="0"/>
              <a:buChar char="q"/>
            </a:pPr>
            <a:r>
              <a:rPr lang="en-AU" sz="1600" dirty="0">
                <a:ea typeface="+mn-lt"/>
                <a:cs typeface="+mn-lt"/>
              </a:rPr>
              <a:t> Temperature Regulation</a:t>
            </a:r>
          </a:p>
          <a:p>
            <a:pPr>
              <a:buFont typeface="Wingdings" pitchFamily="34" charset="0"/>
              <a:buChar char="q"/>
            </a:pPr>
            <a:r>
              <a:rPr lang="en-AU" sz="1600" dirty="0">
                <a:ea typeface="+mn-lt"/>
                <a:cs typeface="+mn-lt"/>
              </a:rPr>
              <a:t> Regular Medical Check-ups</a:t>
            </a:r>
            <a:endParaRPr lang="en-AU" sz="1600" dirty="0">
              <a:cs typeface="Calibri Light" panose="020F0302020204030204"/>
            </a:endParaRPr>
          </a:p>
        </p:txBody>
      </p:sp>
      <p:sp>
        <p:nvSpPr>
          <p:cNvPr id="443" name="pole tekstowe 442">
            <a:extLst>
              <a:ext uri="{FF2B5EF4-FFF2-40B4-BE49-F238E27FC236}">
                <a16:creationId xmlns:a16="http://schemas.microsoft.com/office/drawing/2014/main" id="{3C608700-2AB4-7DF7-4F8B-2F378D7000DA}"/>
              </a:ext>
            </a:extLst>
          </p:cNvPr>
          <p:cNvSpPr txBox="1"/>
          <p:nvPr/>
        </p:nvSpPr>
        <p:spPr>
          <a:xfrm>
            <a:off x="9594648" y="6409018"/>
            <a:ext cx="26799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3"/>
              </a:rPr>
              <a:t>https://www.everydayhealth.com/multiple-sclerosis/assess-lifestyle-habits/</a:t>
            </a:r>
            <a:endParaRPr lang="pl-PL" sz="1200">
              <a:ea typeface="Calibri Light"/>
              <a:cs typeface="Calibri Light"/>
            </a:endParaRPr>
          </a:p>
          <a:p>
            <a:endParaRPr lang="en-US" sz="1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0536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4805A4-F8E0-9D9B-DC87-82789B97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 fontScale="90000"/>
          </a:bodyPr>
          <a:lstStyle/>
          <a:p>
            <a:r>
              <a:rPr lang="en-US" sz="3700" b="1" dirty="0">
                <a:solidFill>
                  <a:srgbClr val="FFFFFF"/>
                </a:solidFill>
                <a:latin typeface="Comic Sans MS"/>
                <a:ea typeface="+mj-lt"/>
                <a:cs typeface="+mj-lt"/>
              </a:rPr>
              <a:t>Counselling and Mental Health Support</a:t>
            </a:r>
            <a:endParaRPr lang="en-US" sz="3700" b="1" dirty="0">
              <a:solidFill>
                <a:srgbClr val="FFFFFF"/>
              </a:solidFill>
              <a:latin typeface="Comic Sans MS"/>
              <a:cs typeface="Calibri Light"/>
            </a:endParaRPr>
          </a:p>
          <a:p>
            <a:endParaRPr lang="pl-PL" sz="37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5" name="Obraz 4" descr="Ms Disease Multiple Sclerosis Images - Free Download on Freepik">
            <a:extLst>
              <a:ext uri="{FF2B5EF4-FFF2-40B4-BE49-F238E27FC236}">
                <a16:creationId xmlns:a16="http://schemas.microsoft.com/office/drawing/2014/main" id="{F3689261-5AB9-2712-3FDF-2D40A5604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368" r="-2" b="8627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ECFB7242-2C36-0FB6-F2D0-7960E953E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34" charset="0"/>
              <a:buChar char="q"/>
            </a:pPr>
            <a:r>
              <a:rPr lang="en-IN" sz="1800" dirty="0">
                <a:ea typeface="+mn-lt"/>
                <a:cs typeface="+mn-lt"/>
              </a:rPr>
              <a:t>Psychologist o</a:t>
            </a:r>
            <a:r>
              <a:rPr lang="en-AU" sz="1800" dirty="0">
                <a:ea typeface="+mn-lt"/>
                <a:cs typeface="+mn-lt"/>
              </a:rPr>
              <a:t>r Counsellor</a:t>
            </a:r>
          </a:p>
          <a:p>
            <a:pPr>
              <a:buFont typeface="Wingdings" pitchFamily="34" charset="0"/>
              <a:buChar char="q"/>
            </a:pPr>
            <a:r>
              <a:rPr lang="en-IN" sz="1800" dirty="0">
                <a:ea typeface="+mn-lt"/>
                <a:cs typeface="+mn-lt"/>
              </a:rPr>
              <a:t>Support Groups</a:t>
            </a:r>
          </a:p>
          <a:p>
            <a:pPr>
              <a:buFont typeface="Wingdings" pitchFamily="34" charset="0"/>
              <a:buChar char="q"/>
            </a:pPr>
            <a:r>
              <a:rPr lang="en-IN" sz="1800" dirty="0">
                <a:ea typeface="+mn-lt"/>
                <a:cs typeface="+mn-lt"/>
              </a:rPr>
              <a:t>Family Therapy</a:t>
            </a:r>
          </a:p>
          <a:p>
            <a:pPr>
              <a:buFont typeface="Wingdings" pitchFamily="34" charset="0"/>
              <a:buChar char="q"/>
            </a:pPr>
            <a:r>
              <a:rPr lang="en-IN" sz="1800" dirty="0">
                <a:ea typeface="+mn-lt"/>
                <a:cs typeface="+mn-lt"/>
              </a:rPr>
              <a:t>Mindfulness and Stress Reduction Techniques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EB170E8-0726-71E5-CFCF-DA1964911189}"/>
              </a:ext>
            </a:extLst>
          </p:cNvPr>
          <p:cNvSpPr txBox="1"/>
          <p:nvPr/>
        </p:nvSpPr>
        <p:spPr>
          <a:xfrm>
            <a:off x="9706708" y="6343650"/>
            <a:ext cx="2822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3"/>
              </a:rPr>
              <a:t>https://www.freepik.com/free-photos-vectors/ms-disease-multiple-sclerosis</a:t>
            </a:r>
            <a:endParaRPr lang="pl-PL" sz="1200">
              <a:ea typeface="Calibri Light"/>
              <a:cs typeface="Calibri Light"/>
            </a:endParaRPr>
          </a:p>
          <a:p>
            <a:endParaRPr lang="en-US" sz="1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513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6ECC6-ABD6-0EA0-6F3A-23BB8359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mic Sans MS"/>
                <a:ea typeface="Calibri Light"/>
                <a:cs typeface="Calibri Light"/>
              </a:rPr>
              <a:t>Quiz</a:t>
            </a:r>
            <a:endParaRPr lang="pl-PL" dirty="0">
              <a:latin typeface="Comic Sans M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10D015-7AD3-0481-AC09-312198B1C3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l-PL" dirty="0">
                <a:ea typeface="+mn-lt"/>
                <a:cs typeface="+mn-lt"/>
              </a:rPr>
              <a:t>1. </a:t>
            </a:r>
            <a:r>
              <a:rPr lang="en-PH" dirty="0">
                <a:ea typeface="+mn-lt"/>
                <a:cs typeface="+mn-lt"/>
              </a:rPr>
              <a:t>What is Multiple Sclerosis (MS)?</a:t>
            </a:r>
          </a:p>
          <a:p>
            <a:pPr marL="457200" indent="-457200">
              <a:buAutoNum type="alphaLcParenR"/>
            </a:pPr>
            <a:r>
              <a:rPr lang="en-PH" dirty="0">
                <a:ea typeface="+mn-lt"/>
                <a:cs typeface="+mn-lt"/>
              </a:rPr>
              <a:t>A cardiovascular disorder  </a:t>
            </a:r>
          </a:p>
          <a:p>
            <a:pPr marL="457200" indent="-457200">
              <a:buAutoNum type="alphaLcParenR"/>
            </a:pPr>
            <a:r>
              <a:rPr lang="en-PH" dirty="0">
                <a:ea typeface="+mn-lt"/>
                <a:cs typeface="+mn-lt"/>
              </a:rPr>
              <a:t>A neurological condition </a:t>
            </a:r>
          </a:p>
          <a:p>
            <a:pPr marL="457200" indent="-457200">
              <a:buAutoNum type="alphaLcParenR"/>
            </a:pPr>
            <a:r>
              <a:rPr lang="en-PH" dirty="0">
                <a:ea typeface="+mn-lt"/>
                <a:cs typeface="+mn-lt"/>
              </a:rPr>
              <a:t>A respiratory disease</a:t>
            </a:r>
          </a:p>
          <a:p>
            <a:pPr marL="0" indent="0">
              <a:buNone/>
            </a:pPr>
            <a:endParaRPr lang="en-PH" dirty="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PH" dirty="0">
                <a:ea typeface="Calibri Light"/>
                <a:cs typeface="Calibri Light"/>
              </a:rPr>
              <a:t>2. </a:t>
            </a:r>
            <a:r>
              <a:rPr lang="en-PH" dirty="0">
                <a:ea typeface="+mn-lt"/>
                <a:cs typeface="+mn-lt"/>
              </a:rPr>
              <a:t>How does the immune system contribute to MS? </a:t>
            </a:r>
          </a:p>
          <a:p>
            <a:pPr marL="457200" indent="-457200">
              <a:buAutoNum type="alphaLcParenR"/>
            </a:pPr>
            <a:r>
              <a:rPr lang="en-PH" dirty="0">
                <a:ea typeface="+mn-lt"/>
                <a:cs typeface="+mn-lt"/>
              </a:rPr>
              <a:t>Boosts nerve function</a:t>
            </a:r>
          </a:p>
          <a:p>
            <a:pPr marL="457200" indent="-457200">
              <a:buAutoNum type="alphaLcParenR"/>
            </a:pPr>
            <a:r>
              <a:rPr lang="en-PH" dirty="0">
                <a:ea typeface="+mn-lt"/>
                <a:cs typeface="+mn-lt"/>
              </a:rPr>
              <a:t>Attacks and damages myelin </a:t>
            </a:r>
          </a:p>
          <a:p>
            <a:pPr marL="457200" indent="-457200">
              <a:buAutoNum type="alphaLcParenR"/>
            </a:pPr>
            <a:r>
              <a:rPr lang="en-PH" dirty="0">
                <a:ea typeface="+mn-lt"/>
                <a:cs typeface="+mn-lt"/>
              </a:rPr>
              <a:t>Regulates blood pressure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9C3006-D4CC-4676-8B62-038BDAE3A5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BZ" dirty="0">
                <a:ea typeface="+mn-lt"/>
                <a:cs typeface="+mn-lt"/>
              </a:rPr>
              <a:t>3. Which vitamin is often recommended for individuals with MS due to its potential benefits?</a:t>
            </a:r>
          </a:p>
          <a:p>
            <a:pPr marL="457200" indent="-457200">
              <a:buAutoNum type="alphaLcParenR"/>
            </a:pPr>
            <a:r>
              <a:rPr lang="en-BZ" dirty="0">
                <a:ea typeface="+mn-lt"/>
                <a:cs typeface="+mn-lt"/>
              </a:rPr>
              <a:t>Vitamin A </a:t>
            </a:r>
          </a:p>
          <a:p>
            <a:pPr marL="457200" indent="-457200">
              <a:buAutoNum type="alphaLcParenR"/>
            </a:pPr>
            <a:r>
              <a:rPr lang="en-BZ" dirty="0">
                <a:ea typeface="+mn-lt"/>
                <a:cs typeface="+mn-lt"/>
              </a:rPr>
              <a:t>Vitamin C </a:t>
            </a:r>
          </a:p>
          <a:p>
            <a:pPr marL="457200" indent="-457200">
              <a:buAutoNum type="alphaLcParenR"/>
            </a:pPr>
            <a:r>
              <a:rPr lang="en-BZ" dirty="0">
                <a:ea typeface="+mn-lt"/>
                <a:cs typeface="+mn-lt"/>
              </a:rPr>
              <a:t>Vitamin D</a:t>
            </a:r>
            <a:endParaRPr lang="en-BZ" dirty="0">
              <a:ea typeface="Calibri Light"/>
              <a:cs typeface="Calibri Light"/>
            </a:endParaRPr>
          </a:p>
          <a:p>
            <a:pPr marL="0" indent="0">
              <a:buNone/>
            </a:pPr>
            <a:endParaRPr lang="en-BZ" dirty="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BZ" dirty="0">
                <a:ea typeface="Calibri Light"/>
                <a:cs typeface="Calibri Light"/>
              </a:rPr>
              <a:t>4. </a:t>
            </a:r>
            <a:r>
              <a:rPr lang="en-BZ" dirty="0">
                <a:ea typeface="+mn-lt"/>
                <a:cs typeface="+mn-lt"/>
              </a:rPr>
              <a:t>True or False: MS is more common in men than women.</a:t>
            </a:r>
            <a:endParaRPr lang="en-BZ" dirty="0">
              <a:ea typeface="Calibri Light"/>
              <a:cs typeface="Calibri Light"/>
            </a:endParaRPr>
          </a:p>
          <a:p>
            <a:pPr marL="0" indent="0">
              <a:buNone/>
            </a:pPr>
            <a:endParaRPr lang="pl-PL" dirty="0">
              <a:ea typeface="Calibri Light"/>
              <a:cs typeface="Calibri Light"/>
            </a:endParaRPr>
          </a:p>
          <a:p>
            <a:pPr marL="0" indent="0">
              <a:buNone/>
            </a:pPr>
            <a:endParaRPr lang="pl-PL" dirty="0">
              <a:ea typeface="Calibri Light"/>
              <a:cs typeface="Calibri Light"/>
            </a:endParaRPr>
          </a:p>
        </p:txBody>
      </p:sp>
      <p:pic>
        <p:nvPicPr>
          <p:cNvPr id="6" name="Obraz 5" descr="stwardnienie rozsiane (SM) portal o fizjoterapii fizjoplaner.pl">
            <a:extLst>
              <a:ext uri="{FF2B5EF4-FFF2-40B4-BE49-F238E27FC236}">
                <a16:creationId xmlns:a16="http://schemas.microsoft.com/office/drawing/2014/main" id="{A497D826-7F99-6D83-16E0-2439130DF5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0721" y="4945221"/>
            <a:ext cx="2743199" cy="182753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DAFB72C-ABEA-BE04-0E87-59B150B65D07}"/>
              </a:ext>
            </a:extLst>
          </p:cNvPr>
          <p:cNvSpPr txBox="1"/>
          <p:nvPr/>
        </p:nvSpPr>
        <p:spPr>
          <a:xfrm>
            <a:off x="9521092" y="660986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u="sng">
                <a:solidFill>
                  <a:srgbClr val="2370CD"/>
                </a:solidFill>
                <a:cs typeface="Segoe UI"/>
                <a:hlinkClick r:id="rId3"/>
              </a:rPr>
              <a:t>https://fizjoplaner.pl/stwardnienie-rozsiane.html</a:t>
            </a:r>
            <a:r>
              <a:rPr lang="pl-PL" sz="1000">
                <a:cs typeface="Segoe UI"/>
              </a:rPr>
              <a:t>​</a:t>
            </a:r>
          </a:p>
          <a:p>
            <a:r>
              <a:rPr lang="en-US" sz="100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50880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E23E4-76BC-423A-9BBA-36AC1536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66B1BD"/>
                </a:solidFill>
                <a:latin typeface="Comic Sans MS"/>
              </a:rPr>
              <a:t>Dictionary</a:t>
            </a:r>
            <a:endParaRPr lang="pl-PL" sz="4000" dirty="0">
              <a:solidFill>
                <a:srgbClr val="66B1BD"/>
              </a:solidFill>
              <a:latin typeface="Comic Sans MS"/>
            </a:endParaRPr>
          </a:p>
          <a:p>
            <a:endParaRPr lang="pl-PL" dirty="0">
              <a:cs typeface="Calibri Light"/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07FE01FD-D965-E048-6369-AE784DDBB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329865"/>
              </p:ext>
            </p:extLst>
          </p:nvPr>
        </p:nvGraphicFramePr>
        <p:xfrm>
          <a:off x="676275" y="2011363"/>
          <a:ext cx="10753724" cy="2966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2">
                  <a:extLst>
                    <a:ext uri="{9D8B030D-6E8A-4147-A177-3AD203B41FA5}">
                      <a16:colId xmlns:a16="http://schemas.microsoft.com/office/drawing/2014/main" val="134362288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2094693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/>
                        <a:t>Polish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98375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Evoked potential</a:t>
                      </a:r>
                      <a:endParaRPr lang="en-AU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Potencjał wywołany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41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Cognitive</a:t>
                      </a:r>
                      <a:endParaRPr lang="en-AU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Kognitywny, poznawczy</a:t>
                      </a:r>
                      <a:endParaRPr lang="pl-PL" sz="1800" b="0" i="0" u="none" strike="noStrike" noProof="0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70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Inflammation</a:t>
                      </a:r>
                      <a:endParaRPr lang="en-AU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Zapalenie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31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Myelin sheath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Osłonka mielinowa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7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Optic neuritis</a:t>
                      </a:r>
                      <a:endParaRPr lang="en-A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Zapalenie nerwu wzrokowego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86933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Relapsing-remitting MS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Postać </a:t>
                      </a:r>
                      <a:r>
                        <a:rPr lang="pl-PL" sz="1800" b="0" i="0" u="none" strike="noStrike" noProof="0" dirty="0">
                          <a:solidFill>
                            <a:srgbClr val="000000"/>
                          </a:solidFill>
                        </a:rPr>
                        <a:t>rzutowo-</a:t>
                      </a:r>
                      <a:r>
                        <a:rPr lang="pl-PL" sz="1800" b="0" i="0" u="none" strike="noStrike" noProof="0" dirty="0" err="1">
                          <a:solidFill>
                            <a:srgbClr val="000000"/>
                          </a:solidFill>
                        </a:rPr>
                        <a:t>remisyjna</a:t>
                      </a:r>
                      <a:r>
                        <a:rPr lang="pl-PL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 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7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Spinal tap</a:t>
                      </a:r>
                      <a:endParaRPr lang="en-A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Nakłucie lędźwiowe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309674"/>
                  </a:ext>
                </a:extLst>
              </a:tr>
            </a:tbl>
          </a:graphicData>
        </a:graphic>
      </p:graphicFrame>
      <p:pic>
        <p:nvPicPr>
          <p:cNvPr id="4" name="Obraz 3" descr="stwardnienie rozsiane (SM) portal o fizjoterapii fizjoplaner.pl">
            <a:extLst>
              <a:ext uri="{FF2B5EF4-FFF2-40B4-BE49-F238E27FC236}">
                <a16:creationId xmlns:a16="http://schemas.microsoft.com/office/drawing/2014/main" id="{ED196DFE-7F18-1FDE-9DCB-27830978DC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68" y="5033144"/>
            <a:ext cx="2743199" cy="1827538"/>
          </a:xfrm>
          <a:prstGeom prst="rect">
            <a:avLst/>
          </a:prstGeom>
        </p:spPr>
      </p:pic>
      <p:pic>
        <p:nvPicPr>
          <p:cNvPr id="5" name="Obraz 4" descr="stwardnienie rozsiane (SM) portal o fizjoterapii fizjoplaner.pl">
            <a:extLst>
              <a:ext uri="{FF2B5EF4-FFF2-40B4-BE49-F238E27FC236}">
                <a16:creationId xmlns:a16="http://schemas.microsoft.com/office/drawing/2014/main" id="{7867082F-37A9-6108-2AD2-D5D22A2D8F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007530" y="788"/>
            <a:ext cx="2123800" cy="14421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67A2513-4F22-17D1-9CC4-6ABDDD80ED3F}"/>
              </a:ext>
            </a:extLst>
          </p:cNvPr>
          <p:cNvSpPr txBox="1"/>
          <p:nvPr/>
        </p:nvSpPr>
        <p:spPr>
          <a:xfrm>
            <a:off x="9451009" y="661283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3"/>
              </a:rPr>
              <a:t>https://fizjoplaner.pl/stwardnienie-rozsiane.html</a:t>
            </a:r>
            <a:endParaRPr lang="pl-PL" sz="1000">
              <a:cs typeface="Calibri Light"/>
            </a:endParaRPr>
          </a:p>
          <a:p>
            <a:endParaRPr lang="en-US" sz="10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507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9D64EC-C619-140E-F380-F557EFE7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omic Sans MS"/>
                <a:cs typeface="Calibri Light"/>
              </a:rPr>
              <a:t>BIBLIOGRAPHY</a:t>
            </a:r>
            <a:endParaRPr lang="pl-PL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49DAE3-3B65-9221-9E9E-BCCBDDD2B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040233" cy="290309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AU" sz="1600" dirty="0">
                <a:ea typeface="+mn-lt"/>
                <a:cs typeface="+mn-lt"/>
              </a:rPr>
              <a:t>Ford H. </a:t>
            </a:r>
            <a:r>
              <a:rPr lang="en-AU" sz="1600" i="1" dirty="0">
                <a:ea typeface="+mn-lt"/>
                <a:cs typeface="+mn-lt"/>
              </a:rPr>
              <a:t>Clinical presentation and diagnosis of multiple sclerosis</a:t>
            </a:r>
            <a:r>
              <a:rPr lang="en-AU" sz="1600" dirty="0">
                <a:ea typeface="+mn-lt"/>
                <a:cs typeface="+mn-lt"/>
              </a:rPr>
              <a:t>. Clin Med (Lond). 2020 Jul;20(4):380-383</a:t>
            </a:r>
          </a:p>
          <a:p>
            <a:r>
              <a:rPr lang="en-AU" sz="1600" dirty="0">
                <a:ea typeface="+mn-lt"/>
                <a:cs typeface="+mn-lt"/>
              </a:rPr>
              <a:t>AXELERAD, ANY DOCU, et al. TH</a:t>
            </a:r>
            <a:r>
              <a:rPr lang="en-AU" sz="1600" i="1" dirty="0">
                <a:ea typeface="+mn-lt"/>
                <a:cs typeface="+mn-lt"/>
              </a:rPr>
              <a:t>E ROLE OF PHYSICAL EXERCISE IN MULTIPLE SCLEROSIS.</a:t>
            </a:r>
            <a:r>
              <a:rPr lang="en-AU" sz="1600" dirty="0">
                <a:ea typeface="+mn-lt"/>
                <a:cs typeface="+mn-lt"/>
              </a:rPr>
              <a:t> Ovidius University Annals, Series Physical Education &amp; Sport/Science, Movement &amp; Health, 2020, 20.1.</a:t>
            </a:r>
          </a:p>
          <a:p>
            <a:r>
              <a:rPr lang="en-AU" sz="1600" dirty="0">
                <a:ea typeface="+mn-lt"/>
                <a:cs typeface="+mn-lt"/>
              </a:rPr>
              <a:t>Thompson AJ, </a:t>
            </a:r>
            <a:r>
              <a:rPr lang="en-AU" sz="1600" dirty="0" err="1">
                <a:ea typeface="+mn-lt"/>
                <a:cs typeface="+mn-lt"/>
              </a:rPr>
              <a:t>Baranzini</a:t>
            </a:r>
            <a:r>
              <a:rPr lang="en-AU" sz="1600" dirty="0">
                <a:ea typeface="+mn-lt"/>
                <a:cs typeface="+mn-lt"/>
              </a:rPr>
              <a:t> SE, Geurts J, Hemmer B, Ciccarelli O. Multiple sclerosis. Lancet. 2018 Apr 21;391(10130):1622-1636.</a:t>
            </a:r>
          </a:p>
          <a:p>
            <a:r>
              <a:rPr lang="en-AU" sz="1600" dirty="0">
                <a:ea typeface="+mn-lt"/>
                <a:cs typeface="+mn-lt"/>
              </a:rPr>
              <a:t>KUBSIK-GIDLEWSKA, Anna M., et al. </a:t>
            </a:r>
            <a:r>
              <a:rPr lang="en-AU" sz="1600" i="1" dirty="0">
                <a:ea typeface="+mn-lt"/>
                <a:cs typeface="+mn-lt"/>
              </a:rPr>
              <a:t>Rehabilitation in multiple sclerosis. </a:t>
            </a:r>
            <a:r>
              <a:rPr lang="en-AU" sz="1600" dirty="0">
                <a:ea typeface="+mn-lt"/>
                <a:cs typeface="+mn-lt"/>
              </a:rPr>
              <a:t>Advances in Clinical and Experimental Medicine, 2017, 26.4.</a:t>
            </a:r>
            <a:endParaRPr lang="pl-PL" sz="1600" dirty="0">
              <a:ea typeface="+mn-lt"/>
              <a:cs typeface="+mn-lt"/>
            </a:endParaRPr>
          </a:p>
          <a:p>
            <a:r>
              <a:rPr lang="en-AU" sz="1600" dirty="0">
                <a:ea typeface="+mn-lt"/>
                <a:cs typeface="+mn-lt"/>
              </a:rPr>
              <a:t>World Health Organization. (7 August 2023).</a:t>
            </a:r>
            <a:r>
              <a:rPr lang="en-AU" sz="1600" i="1" dirty="0">
                <a:ea typeface="+mn-lt"/>
                <a:cs typeface="+mn-lt"/>
              </a:rPr>
              <a:t>Multiple sclerosis. </a:t>
            </a:r>
            <a:r>
              <a:rPr lang="en-AU" sz="1600" dirty="0">
                <a:ea typeface="+mn-lt"/>
                <a:cs typeface="+mn-lt"/>
              </a:rPr>
              <a:t>Retrieved from  </a:t>
            </a:r>
            <a:r>
              <a:rPr lang="en-AU" sz="1600" dirty="0">
                <a:ea typeface="+mn-lt"/>
                <a:cs typeface="+mn-lt"/>
                <a:hlinkClick r:id="rId2"/>
              </a:rPr>
              <a:t>https://www.who.int/news-room/fact-sheets/detail/multiple-sclerosis</a:t>
            </a:r>
            <a:r>
              <a:rPr lang="en-AU" sz="1600" dirty="0">
                <a:ea typeface="+mn-lt"/>
                <a:cs typeface="+mn-lt"/>
              </a:rPr>
              <a:t> </a:t>
            </a:r>
            <a:endParaRPr lang="pl-PL" sz="1600" dirty="0">
              <a:ea typeface="+mn-lt"/>
              <a:cs typeface="+mn-lt"/>
            </a:endParaRPr>
          </a:p>
          <a:p>
            <a:r>
              <a:rPr lang="pl-PL" sz="1600" i="1" dirty="0">
                <a:ea typeface="+mn-lt"/>
                <a:cs typeface="+mn-lt"/>
              </a:rPr>
              <a:t>MS </a:t>
            </a:r>
            <a:r>
              <a:rPr lang="pl-PL" sz="1600" i="1" dirty="0" err="1">
                <a:ea typeface="+mn-lt"/>
                <a:cs typeface="+mn-lt"/>
              </a:rPr>
              <a:t>Society</a:t>
            </a:r>
            <a:r>
              <a:rPr lang="pl-PL" sz="1600" i="1" dirty="0">
                <a:ea typeface="+mn-lt"/>
                <a:cs typeface="+mn-lt"/>
              </a:rPr>
              <a:t> .MS and </a:t>
            </a:r>
            <a:r>
              <a:rPr lang="pl-PL" sz="1600" i="1" dirty="0" err="1">
                <a:ea typeface="+mn-lt"/>
                <a:cs typeface="+mn-lt"/>
              </a:rPr>
              <a:t>mental</a:t>
            </a:r>
            <a:r>
              <a:rPr lang="pl-PL" sz="1600" i="1" dirty="0">
                <a:ea typeface="+mn-lt"/>
                <a:cs typeface="+mn-lt"/>
              </a:rPr>
              <a:t> health(</a:t>
            </a:r>
            <a:r>
              <a:rPr lang="pl-PL" sz="1600" i="1" dirty="0" err="1">
                <a:ea typeface="+mn-lt"/>
                <a:cs typeface="+mn-lt"/>
              </a:rPr>
              <a:t>n.d</a:t>
            </a:r>
            <a:r>
              <a:rPr lang="pl-PL" sz="1600" i="1" dirty="0">
                <a:ea typeface="+mn-lt"/>
                <a:cs typeface="+mn-lt"/>
              </a:rPr>
              <a:t>)</a:t>
            </a:r>
            <a:r>
              <a:rPr lang="en-US" sz="1600" dirty="0"/>
              <a:t>, accessed </a:t>
            </a:r>
            <a:r>
              <a:rPr lang="pl-PL" sz="1600" dirty="0"/>
              <a:t>28 </a:t>
            </a:r>
            <a:r>
              <a:rPr lang="pl-PL" sz="1600" dirty="0" err="1"/>
              <a:t>November</a:t>
            </a:r>
            <a:r>
              <a:rPr lang="pl-PL" sz="1600" dirty="0"/>
              <a:t> 2023</a:t>
            </a:r>
            <a:r>
              <a:rPr lang="en-US" sz="1600" dirty="0"/>
              <a:t>, &lt;</a:t>
            </a:r>
            <a:r>
              <a:rPr lang="pl-PL" sz="1600" dirty="0"/>
              <a:t> </a:t>
            </a:r>
            <a:r>
              <a:rPr lang="pl-PL" sz="1600" dirty="0">
                <a:hlinkClick r:id="rId3"/>
              </a:rPr>
              <a:t>https://www.mssociety.org.uk/about-ms/signs-and-symptoms/mental-health</a:t>
            </a:r>
            <a:r>
              <a:rPr lang="en-US" sz="1600" dirty="0"/>
              <a:t>&gt;.</a:t>
            </a:r>
            <a:endParaRPr lang="en-AU" sz="1600" i="1" dirty="0" err="1">
              <a:cs typeface="Calibri Light"/>
            </a:endParaRPr>
          </a:p>
          <a:p>
            <a:endParaRPr lang="pl-PL" sz="13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101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 descr="Obraz zawierający Czcionka, typografia, kaligrafia, tekst&#10;&#10;Opis wygenerowany automatycznie">
            <a:extLst>
              <a:ext uri="{FF2B5EF4-FFF2-40B4-BE49-F238E27FC236}">
                <a16:creationId xmlns:a16="http://schemas.microsoft.com/office/drawing/2014/main" id="{850EE52D-8C2A-22DB-03DC-B5178CEF73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150" y="83296"/>
            <a:ext cx="5611283" cy="648324"/>
          </a:xfrm>
          <a:prstGeom prst="rect">
            <a:avLst/>
          </a:prstGeom>
        </p:spPr>
      </p:pic>
      <p:pic>
        <p:nvPicPr>
          <p:cNvPr id="28" name="Symbol zastępczy zawartości 27" descr="Obraz zawierający tekst, rysowanie, design, ilustracja&#10;&#10;Opis wygenerowany automatycznie">
            <a:extLst>
              <a:ext uri="{FF2B5EF4-FFF2-40B4-BE49-F238E27FC236}">
                <a16:creationId xmlns:a16="http://schemas.microsoft.com/office/drawing/2014/main" id="{819FABBD-A567-4F2F-B106-874DE4700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0856" y="726525"/>
            <a:ext cx="4868108" cy="5723889"/>
          </a:xfrm>
        </p:spPr>
      </p:pic>
      <p:pic>
        <p:nvPicPr>
          <p:cNvPr id="29" name="Obraz 28" descr="Obraz zawierający rysowanie, tekst, clipart, Sztuka dziecięca&#10;&#10;Opis wygenerowany automatycznie">
            <a:extLst>
              <a:ext uri="{FF2B5EF4-FFF2-40B4-BE49-F238E27FC236}">
                <a16:creationId xmlns:a16="http://schemas.microsoft.com/office/drawing/2014/main" id="{89517ED2-844A-5E94-39B7-6443407751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8722" y="1407062"/>
            <a:ext cx="5556854" cy="425705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8A11C1A-E656-BD8C-15C6-C3E8AAB167F7}"/>
              </a:ext>
            </a:extLst>
          </p:cNvPr>
          <p:cNvSpPr txBox="1"/>
          <p:nvPr/>
        </p:nvSpPr>
        <p:spPr>
          <a:xfrm>
            <a:off x="8939475" y="6589277"/>
            <a:ext cx="38725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5"/>
              </a:rPr>
              <a:t>https://www.osmosis.org/learn/Multiple_sclerosis</a:t>
            </a:r>
            <a:endParaRPr lang="pl-PL" sz="1200">
              <a:ea typeface="Calibri Light"/>
              <a:cs typeface="Calibri Light"/>
            </a:endParaRPr>
          </a:p>
          <a:p>
            <a:endParaRPr lang="en-US" sz="1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6168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6CCD50D-4608-4E02-C85C-568249E0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403" y="213783"/>
            <a:ext cx="10772775" cy="1658198"/>
          </a:xfrm>
        </p:spPr>
        <p:txBody>
          <a:bodyPr/>
          <a:lstStyle/>
          <a:p>
            <a:r>
              <a:rPr lang="en-US" sz="4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/>
              </a:rPr>
              <a:t>TYPES OF MULTIPLE SCLEROSIS</a:t>
            </a:r>
            <a:endParaRPr lang="pl-PL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Symbol zastępczy zawartości 1" descr="Obraz zawierający tekst, diagram, linia, zrzut ekranu&#10;&#10;Opis wygenerowany automatycznie">
            <a:extLst>
              <a:ext uri="{FF2B5EF4-FFF2-40B4-BE49-F238E27FC236}">
                <a16:creationId xmlns:a16="http://schemas.microsoft.com/office/drawing/2014/main" id="{3DCAAA3B-A8FD-09F1-C061-F19CDF0BD7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74085" y="1519853"/>
            <a:ext cx="7956367" cy="4714362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ED1EC04-50E5-C037-62E3-865F54983DE0}"/>
              </a:ext>
            </a:extLst>
          </p:cNvPr>
          <p:cNvSpPr txBox="1"/>
          <p:nvPr/>
        </p:nvSpPr>
        <p:spPr>
          <a:xfrm>
            <a:off x="8167008" y="6398078"/>
            <a:ext cx="40222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  <a:latin typeface="Roboto"/>
                <a:ea typeface="Roboto"/>
                <a:cs typeface="Roboto"/>
              </a:rPr>
              <a:t>Ford H. Clinical presentation and diagnosis of multiple sclerosis. Clin Med (Lond). 2020 Jul;20(4):380-383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095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146712-02BA-2D2F-8CBF-85ED3CDB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132" y="499533"/>
            <a:ext cx="4103873" cy="1090326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/>
                <a:cs typeface="Calibri Light"/>
              </a:rPr>
              <a:t>ETIOLOGY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  <a:cs typeface="Calibri Light" panose="020F0302020204030204"/>
            </a:endParaRPr>
          </a:p>
        </p:txBody>
      </p:sp>
      <p:pic>
        <p:nvPicPr>
          <p:cNvPr id="12" name="Obraz 11" descr="Flu Virus Cell transparent PNG - StickPNG">
            <a:extLst>
              <a:ext uri="{FF2B5EF4-FFF2-40B4-BE49-F238E27FC236}">
                <a16:creationId xmlns:a16="http://schemas.microsoft.com/office/drawing/2014/main" id="{C5F019AE-F1DE-407C-82A9-D21CFC3F6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881" r="-2" b="12616"/>
          <a:stretch/>
        </p:blipFill>
        <p:spPr>
          <a:xfrm>
            <a:off x="2061902" y="128080"/>
            <a:ext cx="4029863" cy="3993279"/>
          </a:xfrm>
          <a:prstGeom prst="rect">
            <a:avLst/>
          </a:prstGeom>
        </p:spPr>
      </p:pic>
      <p:pic>
        <p:nvPicPr>
          <p:cNvPr id="11" name="Obraz 10" descr="Blue Virus With Spikes transparent PNG - StickPNG">
            <a:extLst>
              <a:ext uri="{FF2B5EF4-FFF2-40B4-BE49-F238E27FC236}">
                <a16:creationId xmlns:a16="http://schemas.microsoft.com/office/drawing/2014/main" id="{721F6CDB-A661-6E45-E012-6473DA5FFB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012" r="1969" b="14"/>
          <a:stretch/>
        </p:blipFill>
        <p:spPr>
          <a:xfrm>
            <a:off x="-515451" y="2447566"/>
            <a:ext cx="4029863" cy="272955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DA5D80-6E06-8B23-110B-8C71EC01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133" y="2011680"/>
            <a:ext cx="4103872" cy="4008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ea typeface="+mn-lt"/>
                <a:cs typeface="+mn-lt"/>
              </a:rPr>
              <a:t>Immunological factors</a:t>
            </a:r>
            <a:endParaRPr lang="pl-PL" dirty="0">
              <a:cs typeface="Calibri Light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cs typeface="Calibri Light"/>
              </a:rPr>
              <a:t>Infectious agents </a:t>
            </a:r>
            <a:endParaRPr lang="pl-PL" dirty="0">
              <a:cs typeface="Calibri Light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cs typeface="Calibri Light"/>
              </a:rPr>
              <a:t>Genetics </a:t>
            </a:r>
            <a:endParaRPr lang="pl-PL" dirty="0">
              <a:ea typeface="Calibri Light"/>
              <a:cs typeface="Calibri Light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cs typeface="Calibri Light"/>
              </a:rPr>
              <a:t>Environmental </a:t>
            </a:r>
            <a:endParaRPr lang="pl-PL" dirty="0"/>
          </a:p>
        </p:txBody>
      </p:sp>
      <p:pic>
        <p:nvPicPr>
          <p:cNvPr id="4" name="Obraz 3" descr="Corona Virüs Turuncu Sarı - Pixabay'de ücretsiz resim - Pixabay">
            <a:extLst>
              <a:ext uri="{FF2B5EF4-FFF2-40B4-BE49-F238E27FC236}">
                <a16:creationId xmlns:a16="http://schemas.microsoft.com/office/drawing/2014/main" id="{A598655D-2130-1508-6B84-2A2597DF82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739" y="283668"/>
            <a:ext cx="1518558" cy="1518558"/>
          </a:xfrm>
          <a:prstGeom prst="rect">
            <a:avLst/>
          </a:prstGeom>
        </p:spPr>
      </p:pic>
      <p:pic>
        <p:nvPicPr>
          <p:cNvPr id="5" name="Obraz 4" descr="Corona Virüs Turuncu Sarı - Pixabay'de ücretsiz resim - Pixabay">
            <a:extLst>
              <a:ext uri="{FF2B5EF4-FFF2-40B4-BE49-F238E27FC236}">
                <a16:creationId xmlns:a16="http://schemas.microsoft.com/office/drawing/2014/main" id="{B75DC143-FC81-5BC8-5510-8D1430080D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00000">
            <a:off x="133346" y="5348986"/>
            <a:ext cx="734787" cy="775608"/>
          </a:xfrm>
          <a:prstGeom prst="rect">
            <a:avLst/>
          </a:prstGeom>
        </p:spPr>
      </p:pic>
      <p:pic>
        <p:nvPicPr>
          <p:cNvPr id="6" name="Obraz 5" descr="Corona Virüs Turuncu Sarı - Pixabay'de ücretsiz resim - Pixabay">
            <a:extLst>
              <a:ext uri="{FF2B5EF4-FFF2-40B4-BE49-F238E27FC236}">
                <a16:creationId xmlns:a16="http://schemas.microsoft.com/office/drawing/2014/main" id="{F6FFF700-20D9-265C-D71F-E876C8468B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85124" y="128068"/>
            <a:ext cx="680358" cy="63953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33F5435-ED80-43FB-0D70-73A12BDC1D1C}"/>
              </a:ext>
            </a:extLst>
          </p:cNvPr>
          <p:cNvSpPr txBox="1"/>
          <p:nvPr/>
        </p:nvSpPr>
        <p:spPr>
          <a:xfrm>
            <a:off x="-35337" y="6137966"/>
            <a:ext cx="617772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ea typeface="+mn-lt"/>
                <a:cs typeface="+mn-lt"/>
                <a:hlinkClick r:id="rId7"/>
              </a:rPr>
              <a:t>https://www.stickpng.com/es/img/naturaleza/virus/virus-azul</a:t>
            </a:r>
            <a:endParaRPr lang="pl-PL" sz="1000">
              <a:cs typeface="Calibri Light"/>
            </a:endParaRPr>
          </a:p>
          <a:p>
            <a:r>
              <a:rPr lang="en-US" sz="1000" dirty="0">
                <a:ea typeface="+mn-lt"/>
                <a:cs typeface="+mn-lt"/>
                <a:hlinkClick r:id="rId8"/>
              </a:rPr>
              <a:t>https://www.stickpng.com/pt-br/img/jogos/virus/virus-azul-com-tentaculos</a:t>
            </a:r>
            <a:endParaRPr lang="en-US" sz="1000">
              <a:cs typeface="Calibri Light"/>
            </a:endParaRPr>
          </a:p>
          <a:p>
            <a:r>
              <a:rPr lang="en-US" sz="1000" dirty="0">
                <a:ea typeface="+mn-lt"/>
                <a:cs typeface="+mn-lt"/>
                <a:hlinkClick r:id="rId9"/>
              </a:rPr>
              <a:t>https://www.stickpng.com/pt-br/img/pessoas/cafe-da-manha-em-ingles/virus-azul-com-espigoes</a:t>
            </a:r>
            <a:endParaRPr lang="en-US" sz="1000">
              <a:cs typeface="Calibri Light"/>
            </a:endParaRPr>
          </a:p>
          <a:p>
            <a:r>
              <a:rPr lang="en-US" sz="1000" dirty="0">
                <a:ea typeface="+mn-lt"/>
                <a:cs typeface="+mn-lt"/>
                <a:hlinkClick r:id="rId10"/>
              </a:rPr>
              <a:t>https://pixabay.com/pl/illustrations/korona-wirus-pomara%C5%84czowy-%C5%BC%C3%B3%C5%82ty-5430811/</a:t>
            </a:r>
            <a:endParaRPr lang="pl-PL" sz="1000">
              <a:cs typeface="Calibri Light" panose="020F0302020204030204"/>
            </a:endParaRPr>
          </a:p>
          <a:p>
            <a:endParaRPr lang="en-US" sz="1400" dirty="0">
              <a:cs typeface="Calibri Light"/>
            </a:endParaRPr>
          </a:p>
          <a:p>
            <a:endParaRPr lang="en-US" sz="1400" dirty="0">
              <a:cs typeface="Calibri Light"/>
            </a:endParaRPr>
          </a:p>
          <a:p>
            <a:endParaRPr lang="en-US" sz="1400" dirty="0">
              <a:cs typeface="Calibri Light"/>
            </a:endParaRPr>
          </a:p>
          <a:p>
            <a:endParaRPr lang="en-US" sz="1400" dirty="0">
              <a:cs typeface="Calibri Light"/>
            </a:endParaRPr>
          </a:p>
        </p:txBody>
      </p:sp>
      <p:pic>
        <p:nvPicPr>
          <p:cNvPr id="9" name="Obraz 8" descr="Vírus Azul com Tentáculos PNG transparente - StickPNG">
            <a:extLst>
              <a:ext uri="{FF2B5EF4-FFF2-40B4-BE49-F238E27FC236}">
                <a16:creationId xmlns:a16="http://schemas.microsoft.com/office/drawing/2014/main" id="{29EFDCD4-F7F0-832D-B3AB-4C17DFAA443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50052" y="3205922"/>
            <a:ext cx="3571460" cy="3582503"/>
          </a:xfrm>
          <a:prstGeom prst="rect">
            <a:avLst/>
          </a:prstGeom>
        </p:spPr>
      </p:pic>
      <p:pic>
        <p:nvPicPr>
          <p:cNvPr id="13" name="Obraz 12" descr="Corona Virüs Turuncu Sarı - Pixabay'de ücretsiz resim - Pixabay">
            <a:extLst>
              <a:ext uri="{FF2B5EF4-FFF2-40B4-BE49-F238E27FC236}">
                <a16:creationId xmlns:a16="http://schemas.microsoft.com/office/drawing/2014/main" id="{0D4E3466-7C71-A702-BBC9-112408F5BC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0000">
            <a:off x="6726302" y="5746551"/>
            <a:ext cx="734787" cy="7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 descr="What-Causes-Multiple-Sclerosis Genes are segments of DNA, Family History, Gender, Smoking, Geographic locatio">
            <a:extLst>
              <a:ext uri="{FF2B5EF4-FFF2-40B4-BE49-F238E27FC236}">
                <a16:creationId xmlns:a16="http://schemas.microsoft.com/office/drawing/2014/main" id="{B92BC224-D9CE-5EF7-F5D3-C897C23B2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52A56FF-04DC-7A04-6B35-A5DEBDEF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Comic Sans MS"/>
                <a:cs typeface="Calibri Light"/>
              </a:rPr>
              <a:t>ENVIRONMENTAL FACTORS</a:t>
            </a:r>
            <a:endParaRPr lang="en-US" sz="4800" b="1" dirty="0">
              <a:solidFill>
                <a:schemeClr val="tx1"/>
              </a:solidFill>
              <a:latin typeface="Comic Sans MS"/>
              <a:cs typeface="Calibri Ligh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8D7F9F3-5B21-B394-EA0C-7634AE84B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cs typeface="Calibri Light"/>
              </a:rPr>
              <a:t>Age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Gender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Geography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Vitamin D</a:t>
            </a:r>
            <a:endParaRPr lang="en-US" dirty="0">
              <a:solidFill>
                <a:schemeClr val="tx1"/>
              </a:solidFill>
              <a:cs typeface="Calibri Light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Smoking</a:t>
            </a:r>
            <a:endParaRPr lang="en-US" dirty="0">
              <a:solidFill>
                <a:schemeClr val="tx1"/>
              </a:solidFill>
              <a:cs typeface="Calibri Light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Stress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Obesity</a:t>
            </a:r>
            <a:endParaRPr lang="en-US" dirty="0">
              <a:solidFill>
                <a:schemeClr val="tx1"/>
              </a:solidFill>
              <a:cs typeface="Calibri Light"/>
            </a:endParaRPr>
          </a:p>
          <a:p>
            <a:pPr>
              <a:buFont typeface="Wingdings,Sans-Serif" pitchFamily="34" charset="0"/>
              <a:buChar char="q"/>
            </a:pPr>
            <a:endParaRPr lang="en-US" dirty="0">
              <a:solidFill>
                <a:schemeClr val="tx1"/>
              </a:solidFill>
              <a:ea typeface="Calibri Light" panose="020F0302020204030204"/>
              <a:cs typeface="Calibri Ligh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3276BE4-21A0-4262-B7C3-E993F3D7028B}"/>
              </a:ext>
            </a:extLst>
          </p:cNvPr>
          <p:cNvSpPr txBox="1"/>
          <p:nvPr/>
        </p:nvSpPr>
        <p:spPr>
          <a:xfrm>
            <a:off x="9809633" y="6353768"/>
            <a:ext cx="23796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3"/>
              </a:rPr>
              <a:t>https://www.everydayhealth.com/multiple-sclerosis/what-causes-ms/</a:t>
            </a:r>
            <a:endParaRPr lang="pl-PL" sz="1200">
              <a:ea typeface="Calibri Light"/>
              <a:cs typeface="Calibri Light"/>
            </a:endParaRPr>
          </a:p>
          <a:p>
            <a:endParaRPr lang="en-US" sz="1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5428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rysowanie, ilustracja, Sztuka dziecięca, clipart&#10;&#10;Opis wygenerowany automatycznie">
            <a:extLst>
              <a:ext uri="{FF2B5EF4-FFF2-40B4-BE49-F238E27FC236}">
                <a16:creationId xmlns:a16="http://schemas.microsoft.com/office/drawing/2014/main" id="{1644E136-9F80-1195-E039-6FD0C6824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18433" r="175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16C0A5-01AD-3A75-BCD8-EB3B6E1F38DD}"/>
              </a:ext>
            </a:extLst>
          </p:cNvPr>
          <p:cNvSpPr txBox="1"/>
          <p:nvPr/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20">
                <a:latin typeface="+mj-lt"/>
                <a:ea typeface="+mj-ea"/>
                <a:cs typeface="+mj-cs"/>
              </a:rPr>
              <a:t>SYMPTOMS OF MULTIPLE SCLEROSIS</a:t>
            </a:r>
            <a:endParaRPr lang="en-US" sz="5400" spc="-120">
              <a:latin typeface="+mj-lt"/>
              <a:ea typeface="+mj-ea"/>
              <a:cs typeface="+mj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37FC819-952F-0772-765B-560FFF1FBD8F}"/>
              </a:ext>
            </a:extLst>
          </p:cNvPr>
          <p:cNvSpPr txBox="1"/>
          <p:nvPr/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000" dirty="0"/>
              <a:t>Fatigue</a:t>
            </a:r>
            <a:endParaRPr lang="en-AU" sz="2000">
              <a:ea typeface="Calibri Light"/>
              <a:cs typeface="Calibri Light"/>
            </a:endParaRP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000" dirty="0">
                <a:ea typeface="Calibri Light"/>
                <a:cs typeface="Calibri Light"/>
              </a:rPr>
              <a:t>Spasticity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100" dirty="0">
                <a:ea typeface="Calibri Light"/>
                <a:cs typeface="Calibri Light"/>
              </a:rPr>
              <a:t>Numbness or tingling </a:t>
            </a:r>
            <a:endParaRPr lang="en-AU" sz="2000">
              <a:ea typeface="Calibri Light"/>
              <a:cs typeface="Calibri Light"/>
            </a:endParaRP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100" dirty="0">
                <a:ea typeface="Calibri Light"/>
                <a:cs typeface="Calibri Light"/>
              </a:rPr>
              <a:t>Chronic pain 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000" dirty="0">
                <a:ea typeface="Calibri Light"/>
                <a:cs typeface="Calibri Light"/>
              </a:rPr>
              <a:t>Problems with balance and coordination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000" dirty="0"/>
              <a:t>Difficulty walking</a:t>
            </a:r>
            <a:endParaRPr lang="en-AU" sz="2000" dirty="0">
              <a:ea typeface="Calibri Light"/>
              <a:cs typeface="Calibri Light"/>
            </a:endParaRP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000" dirty="0"/>
              <a:t>Vision problems</a:t>
            </a:r>
            <a:endParaRPr lang="en-AU" sz="2000" dirty="0">
              <a:ea typeface="Calibri Light"/>
              <a:cs typeface="Calibri Light"/>
            </a:endParaRP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000" dirty="0"/>
              <a:t>Bladder dysfunction </a:t>
            </a:r>
            <a:endParaRPr lang="en-AU" sz="2000" dirty="0">
              <a:ea typeface="Calibri Light"/>
              <a:cs typeface="Calibri Light"/>
            </a:endParaRP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000" dirty="0"/>
              <a:t>Problems with thinking, learning and planning</a:t>
            </a:r>
            <a:endParaRPr lang="en-AU" sz="2000" dirty="0">
              <a:ea typeface="Calibri Light" panose="020F0302020204030204"/>
              <a:cs typeface="Calibri Light" panose="020F0302020204030204"/>
            </a:endParaRP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000" dirty="0">
                <a:ea typeface="Calibri Light" panose="020F0302020204030204"/>
                <a:cs typeface="Calibri Light" panose="020F0302020204030204"/>
              </a:rPr>
              <a:t>Speech issues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Wingdings"/>
              <a:buChar char="q"/>
            </a:pPr>
            <a:r>
              <a:rPr lang="en-AU" sz="2000" dirty="0">
                <a:ea typeface="Calibri Light" panose="020F0302020204030204"/>
                <a:cs typeface="Calibri Light" panose="020F0302020204030204"/>
              </a:rPr>
              <a:t>Emotional changes 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C715B89-A7ED-70DF-1316-BB5092CD335F}"/>
              </a:ext>
            </a:extLst>
          </p:cNvPr>
          <p:cNvSpPr txBox="1"/>
          <p:nvPr/>
        </p:nvSpPr>
        <p:spPr>
          <a:xfrm>
            <a:off x="9169401" y="6561016"/>
            <a:ext cx="37494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3"/>
              </a:rPr>
              <a:t>https://careclinic.io/ms-fatigue-management/</a:t>
            </a:r>
            <a:endParaRPr lang="pl-PL" sz="1200">
              <a:ea typeface="Calibri Light"/>
              <a:cs typeface="Calibri Light"/>
            </a:endParaRPr>
          </a:p>
          <a:p>
            <a:endParaRPr lang="en-US" sz="1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07245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56E00-0A6D-A3B8-8203-CB8F005B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88" y="-3931"/>
            <a:ext cx="10772775" cy="165819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66B1BD"/>
                </a:solidFill>
                <a:latin typeface="Comic Sans MS"/>
              </a:rPr>
              <a:t>DIAGNOSIS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7C120C-CCC3-5B95-B67F-CAA73A21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758" y="1286664"/>
            <a:ext cx="5212477" cy="2310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34" charset="0"/>
              <a:buChar char="q"/>
            </a:pPr>
            <a:r>
              <a:rPr lang="en-AU" dirty="0">
                <a:cs typeface="Calibri Light" panose="020F0302020204030204"/>
              </a:rPr>
              <a:t>Medical History </a:t>
            </a:r>
          </a:p>
          <a:p>
            <a:pPr>
              <a:buFont typeface="Wingdings" pitchFamily="34" charset="0"/>
              <a:buChar char="q"/>
            </a:pPr>
            <a:r>
              <a:rPr lang="en-AU" dirty="0">
                <a:cs typeface="Calibri Light" panose="020F0302020204030204"/>
              </a:rPr>
              <a:t>Neurological </a:t>
            </a:r>
            <a:r>
              <a:rPr lang="en-AU" dirty="0">
                <a:ea typeface="+mn-lt"/>
                <a:cs typeface="+mn-lt"/>
              </a:rPr>
              <a:t>Examination</a:t>
            </a:r>
            <a:r>
              <a:rPr lang="en-AU" dirty="0">
                <a:cs typeface="Calibri Light"/>
              </a:rPr>
              <a:t> </a:t>
            </a:r>
          </a:p>
          <a:p>
            <a:pPr>
              <a:buFont typeface="Wingdings" pitchFamily="34" charset="0"/>
              <a:buChar char="q"/>
            </a:pPr>
            <a:r>
              <a:rPr lang="en-AU" dirty="0">
                <a:cs typeface="Calibri Light"/>
              </a:rPr>
              <a:t>MRI</a:t>
            </a:r>
          </a:p>
          <a:p>
            <a:pPr>
              <a:buFont typeface="Wingdings" pitchFamily="34" charset="0"/>
              <a:buChar char="q"/>
            </a:pPr>
            <a:r>
              <a:rPr lang="en-AU" dirty="0">
                <a:cs typeface="Calibri Light"/>
              </a:rPr>
              <a:t>Evoked potential</a:t>
            </a:r>
          </a:p>
          <a:p>
            <a:pPr>
              <a:buFont typeface="Wingdings" pitchFamily="34" charset="0"/>
              <a:buChar char="q"/>
            </a:pPr>
            <a:r>
              <a:rPr lang="en-AU" dirty="0">
                <a:cs typeface="Calibri Light"/>
              </a:rPr>
              <a:t>Spinal Tap</a:t>
            </a:r>
            <a:endParaRPr lang="en-AU" dirty="0">
              <a:ea typeface="Calibri Light"/>
              <a:cs typeface="Calibri Light"/>
            </a:endParaRPr>
          </a:p>
        </p:txBody>
      </p:sp>
      <p:pic>
        <p:nvPicPr>
          <p:cNvPr id="7" name="Obraz 6" descr="Obraz zawierający rysowanie, tekst, ilustracja&#10;&#10;Opis wygenerowany automatycznie">
            <a:extLst>
              <a:ext uri="{FF2B5EF4-FFF2-40B4-BE49-F238E27FC236}">
                <a16:creationId xmlns:a16="http://schemas.microsoft.com/office/drawing/2014/main" id="{CC63B663-9D29-4E64-DFE1-B6A13B64E0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513" y="-2721"/>
            <a:ext cx="2319011" cy="6863443"/>
          </a:xfrm>
          <a:prstGeom prst="rect">
            <a:avLst/>
          </a:prstGeom>
        </p:spPr>
      </p:pic>
      <p:sp>
        <p:nvSpPr>
          <p:cNvPr id="10" name="pole tekstowe 1">
            <a:extLst>
              <a:ext uri="{FF2B5EF4-FFF2-40B4-BE49-F238E27FC236}">
                <a16:creationId xmlns:a16="http://schemas.microsoft.com/office/drawing/2014/main" id="{0F67A0F8-D816-F5F9-3C0D-FFE631FAD653}"/>
              </a:ext>
            </a:extLst>
          </p:cNvPr>
          <p:cNvSpPr txBox="1"/>
          <p:nvPr/>
        </p:nvSpPr>
        <p:spPr>
          <a:xfrm>
            <a:off x="7822641" y="6520543"/>
            <a:ext cx="4965351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rgbClr val="262626"/>
                </a:solidFill>
                <a:hlinkClick r:id="rId3"/>
              </a:rPr>
              <a:t>https://multiplesclerosisnewstoday.com/multiple-sclerosis-diagnosis/</a:t>
            </a:r>
            <a:endParaRPr lang="pl-PL" sz="1200">
              <a:solidFill>
                <a:srgbClr val="000000"/>
              </a:solidFill>
              <a:ea typeface="Calibri Light"/>
              <a:cs typeface="Calibri Light" panose="020F0302020204030204"/>
            </a:endParaRPr>
          </a:p>
          <a:p>
            <a:endParaRPr lang="pl-PL" sz="1200" dirty="0">
              <a:solidFill>
                <a:srgbClr val="262626"/>
              </a:solidFill>
              <a:ea typeface="Calibri Light"/>
              <a:cs typeface="Calibri Light"/>
            </a:endParaRPr>
          </a:p>
        </p:txBody>
      </p:sp>
      <p:pic>
        <p:nvPicPr>
          <p:cNvPr id="13" name="Obraz 12" descr="Evoked potential tests in clinical diagnosis | Tidsskrift for Den norske  legeforening">
            <a:extLst>
              <a:ext uri="{FF2B5EF4-FFF2-40B4-BE49-F238E27FC236}">
                <a16:creationId xmlns:a16="http://schemas.microsoft.com/office/drawing/2014/main" id="{B5B769C4-E23C-F510-FF8D-C731B184A9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9080" y="3735121"/>
            <a:ext cx="4335234" cy="2843974"/>
          </a:xfrm>
          <a:prstGeom prst="rect">
            <a:avLst/>
          </a:prstGeom>
        </p:spPr>
      </p:pic>
      <p:pic>
        <p:nvPicPr>
          <p:cNvPr id="14" name="Obraz 13" descr="Figure 1  Test of somatosensory evoked potentials (SEP). This is a test of the sensory system whereby a peripheral nerve,…">
            <a:extLst>
              <a:ext uri="{FF2B5EF4-FFF2-40B4-BE49-F238E27FC236}">
                <a16:creationId xmlns:a16="http://schemas.microsoft.com/office/drawing/2014/main" id="{B37EC448-7A13-2DA6-9F00-D52E49F665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6400" y="154791"/>
            <a:ext cx="2743200" cy="3745345"/>
          </a:xfrm>
          <a:prstGeom prst="rect">
            <a:avLst/>
          </a:prstGeom>
        </p:spPr>
      </p:pic>
      <p:pic>
        <p:nvPicPr>
          <p:cNvPr id="15" name="Obraz 14" descr="Figure 3  Study of visually evoked potentials (VEP) where the visual pathways are examined by stimulating each eye with an…">
            <a:extLst>
              <a:ext uri="{FF2B5EF4-FFF2-40B4-BE49-F238E27FC236}">
                <a16:creationId xmlns:a16="http://schemas.microsoft.com/office/drawing/2014/main" id="{58444301-5310-0916-DFFB-1C064DED753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80615" y="3916879"/>
            <a:ext cx="3546019" cy="222192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DB96586-A7EA-1EEC-7080-49E7D72120AF}"/>
              </a:ext>
            </a:extLst>
          </p:cNvPr>
          <p:cNvSpPr txBox="1"/>
          <p:nvPr/>
        </p:nvSpPr>
        <p:spPr>
          <a:xfrm>
            <a:off x="7973018" y="6161175"/>
            <a:ext cx="42968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Sand T., Kvaløy M.B., Wader T., Hovdal</a:t>
            </a:r>
            <a:r>
              <a:rPr lang="en-US" sz="1200" dirty="0"/>
              <a:t> H. </a:t>
            </a:r>
            <a:r>
              <a:rPr lang="en-US" sz="1200" i="1" dirty="0">
                <a:ea typeface="+mn-lt"/>
                <a:cs typeface="+mn-lt"/>
              </a:rPr>
              <a:t>Evoked potential tests in clinical diagnosis,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/>
              <a:t>Tidsskr Nor </a:t>
            </a:r>
            <a:r>
              <a:rPr lang="en-US" sz="1200" err="1"/>
              <a:t>Legeforen</a:t>
            </a:r>
            <a:r>
              <a:rPr lang="en-US" sz="1200" dirty="0"/>
              <a:t> nr. 9, 2013; 133: 960 – 5</a:t>
            </a:r>
            <a:endParaRPr lang="pl-PL" sz="120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019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3057F9-537E-EB06-1CA0-F1BF1AF6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>
            <a:normAutofit/>
          </a:bodyPr>
          <a:lstStyle/>
          <a:p>
            <a:r>
              <a:rPr lang="en-US" b="1">
                <a:latin typeface="Comic Sans MS"/>
                <a:cs typeface="Calibri Light"/>
              </a:rPr>
              <a:t>TREATMENT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21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C0A98A-E260-4FF9-8124-02E1C2093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0"/>
            <a:ext cx="4572000" cy="3858768"/>
          </a:xfrm>
          <a:custGeom>
            <a:avLst/>
            <a:gdLst>
              <a:gd name="connsiteX0" fmla="*/ 0 w 4572000"/>
              <a:gd name="connsiteY0" fmla="*/ 0 h 3858768"/>
              <a:gd name="connsiteX1" fmla="*/ 4572000 w 4572000"/>
              <a:gd name="connsiteY1" fmla="*/ 0 h 3858768"/>
              <a:gd name="connsiteX2" fmla="*/ 4572000 w 4572000"/>
              <a:gd name="connsiteY2" fmla="*/ 3858768 h 3858768"/>
              <a:gd name="connsiteX3" fmla="*/ 0 w 4572000"/>
              <a:gd name="connsiteY3" fmla="*/ 3858768 h 385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3858768">
                <a:moveTo>
                  <a:pt x="0" y="0"/>
                </a:moveTo>
                <a:lnTo>
                  <a:pt x="4572000" y="0"/>
                </a:lnTo>
                <a:lnTo>
                  <a:pt x="4572000" y="3858768"/>
                </a:lnTo>
                <a:lnTo>
                  <a:pt x="0" y="3858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Evidence-based treatment - TAC - Transport Accident Commission">
            <a:extLst>
              <a:ext uri="{FF2B5EF4-FFF2-40B4-BE49-F238E27FC236}">
                <a16:creationId xmlns:a16="http://schemas.microsoft.com/office/drawing/2014/main" id="{1E90EF4B-FC52-C3B5-C9EE-3DDB161E34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476" y="316670"/>
            <a:ext cx="3351909" cy="32178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5501681-6450-4364-B43C-3273BB998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4407408"/>
            <a:ext cx="4572000" cy="2450592"/>
          </a:xfrm>
          <a:custGeom>
            <a:avLst/>
            <a:gdLst>
              <a:gd name="connsiteX0" fmla="*/ 0 w 4572000"/>
              <a:gd name="connsiteY0" fmla="*/ 0 h 2450592"/>
              <a:gd name="connsiteX1" fmla="*/ 4572000 w 4572000"/>
              <a:gd name="connsiteY1" fmla="*/ 0 h 2450592"/>
              <a:gd name="connsiteX2" fmla="*/ 4572000 w 4572000"/>
              <a:gd name="connsiteY2" fmla="*/ 2450592 h 2450592"/>
              <a:gd name="connsiteX3" fmla="*/ 0 w 4572000"/>
              <a:gd name="connsiteY3" fmla="*/ 2450592 h 24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450592">
                <a:moveTo>
                  <a:pt x="0" y="0"/>
                </a:moveTo>
                <a:lnTo>
                  <a:pt x="4572000" y="0"/>
                </a:lnTo>
                <a:lnTo>
                  <a:pt x="4572000" y="2450592"/>
                </a:lnTo>
                <a:lnTo>
                  <a:pt x="0" y="2450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TB Treatment &amp; Case Outcomes | Reported TB in the US 2021 | Data &amp;  Statistics | TB | CDC">
            <a:extLst>
              <a:ext uri="{FF2B5EF4-FFF2-40B4-BE49-F238E27FC236}">
                <a16:creationId xmlns:a16="http://schemas.microsoft.com/office/drawing/2014/main" id="{C4AB31DC-D618-2ED3-58B5-F2904522CD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0321" y="4729141"/>
            <a:ext cx="2114220" cy="181218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DE5250-2867-8D16-7678-44E1C70A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72" y="2978639"/>
            <a:ext cx="5063457" cy="27291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34" charset="0"/>
              <a:buChar char="q"/>
            </a:pPr>
            <a:r>
              <a:rPr lang="en-AU" dirty="0">
                <a:ea typeface="+mn-lt"/>
                <a:cs typeface="+mn-lt"/>
              </a:rPr>
              <a:t>Disease-Modifying Therapies (DMTs)</a:t>
            </a:r>
          </a:p>
          <a:p>
            <a:pPr>
              <a:buFont typeface="Wingdings" pitchFamily="34" charset="0"/>
              <a:buChar char="q"/>
            </a:pPr>
            <a:r>
              <a:rPr lang="en-AU" dirty="0">
                <a:ea typeface="+mn-lt"/>
                <a:cs typeface="+mn-lt"/>
              </a:rPr>
              <a:t>Symptomatic Treatment</a:t>
            </a:r>
            <a:endParaRPr lang="en-AU" dirty="0">
              <a:ea typeface="Calibri Light"/>
              <a:cs typeface="Calibri Light" panose="020F0302020204030204"/>
            </a:endParaRPr>
          </a:p>
          <a:p>
            <a:pPr>
              <a:buFont typeface="Wingdings" pitchFamily="34" charset="0"/>
              <a:buChar char="q"/>
            </a:pPr>
            <a:r>
              <a:rPr lang="en-AU" dirty="0">
                <a:ea typeface="+mn-lt"/>
                <a:cs typeface="+mn-lt"/>
              </a:rPr>
              <a:t>Rehabilitation and Physical Therapy</a:t>
            </a:r>
          </a:p>
          <a:p>
            <a:pPr>
              <a:buFont typeface="Wingdings" pitchFamily="34" charset="0"/>
              <a:buChar char="q"/>
            </a:pPr>
            <a:r>
              <a:rPr lang="en-AU" dirty="0">
                <a:ea typeface="+mn-lt"/>
                <a:cs typeface="+mn-lt"/>
              </a:rPr>
              <a:t>Dietary and Vitamin D Considerations</a:t>
            </a:r>
            <a:endParaRPr lang="en-AU" dirty="0">
              <a:cs typeface="Calibri Light" panose="020F0302020204030204"/>
            </a:endParaRPr>
          </a:p>
          <a:p>
            <a:pPr marL="0" indent="0">
              <a:buNone/>
            </a:pPr>
            <a:endParaRPr lang="pl-PL" dirty="0">
              <a:cs typeface="Calibri Light" panose="020F0302020204030204"/>
            </a:endParaRPr>
          </a:p>
          <a:p>
            <a:pPr marL="0" indent="0">
              <a:buNone/>
            </a:pPr>
            <a:endParaRPr lang="pl-PL" dirty="0">
              <a:ea typeface="+mn-lt"/>
              <a:cs typeface="+mn-lt"/>
            </a:endParaRPr>
          </a:p>
          <a:p>
            <a:pPr>
              <a:buFont typeface="Wingdings" pitchFamily="34" charset="0"/>
              <a:buChar char="q"/>
            </a:pPr>
            <a:endParaRPr lang="pl-PL" dirty="0">
              <a:cs typeface="Calibri Light" panose="020F0302020204030204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587FE86-01AB-88DF-7A16-923839C2CA1D}"/>
              </a:ext>
            </a:extLst>
          </p:cNvPr>
          <p:cNvSpPr txBox="1"/>
          <p:nvPr/>
        </p:nvSpPr>
        <p:spPr>
          <a:xfrm>
            <a:off x="7805895" y="6249098"/>
            <a:ext cx="454666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cs typeface="Calibri Light"/>
                <a:hlinkClick r:id="rId4"/>
              </a:rPr>
              <a:t>https://www.cdc.gov/tb/statistics/reports/2021/outcomes.htm</a:t>
            </a:r>
            <a:endParaRPr lang="pl-PL" sz="1200">
              <a:ea typeface="Calibri Light"/>
              <a:cs typeface="Calibri Light"/>
            </a:endParaRPr>
          </a:p>
          <a:p>
            <a:r>
              <a:rPr lang="en-US" sz="1200" dirty="0">
                <a:hlinkClick r:id="rId5"/>
              </a:rPr>
              <a:t>https://www.tac.vic.gov.au/clients/how-we-can-help/treatments-and-services/services/evidence-based-treatment</a:t>
            </a:r>
            <a:endParaRPr lang="pl-PL" sz="1200">
              <a:cs typeface="Calibri Light"/>
            </a:endParaRPr>
          </a:p>
          <a:p>
            <a:endParaRPr lang="en-US" sz="1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028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4010828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0D301B-8C29-FE0C-695A-E7420225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34" y="1031634"/>
            <a:ext cx="3648577" cy="15390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/>
                <a:cs typeface="Calibri Light"/>
              </a:rPr>
              <a:t>REHABILITATION</a:t>
            </a:r>
            <a:endParaRPr lang="pl-PL" sz="2800" dirty="0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C695B9-B21B-61F5-CA5E-A4A7B37F9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76" y="1391946"/>
            <a:ext cx="3686502" cy="3804938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AU" dirty="0">
                <a:ea typeface="+mn-lt"/>
                <a:cs typeface="+mn-lt"/>
              </a:rPr>
              <a:t>Physical Therapy</a:t>
            </a:r>
            <a:endParaRPr lang="pl-PL" dirty="0">
              <a:ea typeface="Calibri Light"/>
              <a:cs typeface="Calibri Light"/>
            </a:endParaRPr>
          </a:p>
          <a:p>
            <a:pPr>
              <a:buFont typeface="Wingdings" pitchFamily="2" charset="2"/>
              <a:buChar char="q"/>
            </a:pPr>
            <a:r>
              <a:rPr lang="en-AU" dirty="0">
                <a:ea typeface="+mn-lt"/>
                <a:cs typeface="+mn-lt"/>
              </a:rPr>
              <a:t>Occupational Therapy</a:t>
            </a:r>
            <a:endParaRPr lang="pl-PL" dirty="0">
              <a:ea typeface="Calibri Light"/>
              <a:cs typeface="Calibri Light"/>
            </a:endParaRPr>
          </a:p>
          <a:p>
            <a:pPr>
              <a:buFont typeface="Wingdings" pitchFamily="2" charset="2"/>
              <a:buChar char="q"/>
            </a:pPr>
            <a:r>
              <a:rPr lang="en-AU" dirty="0">
                <a:ea typeface="+mn-lt"/>
                <a:cs typeface="+mn-lt"/>
              </a:rPr>
              <a:t>Cognitive Rehabilitation</a:t>
            </a:r>
            <a:endParaRPr lang="pl-PL" dirty="0">
              <a:ea typeface="Calibri Light" panose="020F0302020204030204"/>
              <a:cs typeface="Calibri Light"/>
            </a:endParaRPr>
          </a:p>
          <a:p>
            <a:pPr>
              <a:buFont typeface="Wingdings" pitchFamily="2" charset="2"/>
              <a:buChar char="q"/>
            </a:pPr>
            <a:r>
              <a:rPr lang="en-AU" dirty="0">
                <a:solidFill>
                  <a:srgbClr val="262626"/>
                </a:solidFill>
                <a:ea typeface="+mn-lt"/>
                <a:cs typeface="+mn-lt"/>
              </a:rPr>
              <a:t>Assistive Devices and Adaptive Equipment</a:t>
            </a:r>
            <a:endParaRPr lang="en-AU" dirty="0"/>
          </a:p>
        </p:txBody>
      </p:sp>
      <p:pic>
        <p:nvPicPr>
          <p:cNvPr id="12" name="Obraz 11" descr="Obraz zawierający ubrania, osoba, kolano, stół&#10;&#10;Opis wygenerowany automatycznie">
            <a:extLst>
              <a:ext uri="{FF2B5EF4-FFF2-40B4-BE49-F238E27FC236}">
                <a16:creationId xmlns:a16="http://schemas.microsoft.com/office/drawing/2014/main" id="{76395638-0180-EAFE-9DDE-53EB4733F3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7665" y="914207"/>
            <a:ext cx="6889375" cy="519767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47BA2A3-BAC4-366E-4E21-F6D052B982AD}"/>
              </a:ext>
            </a:extLst>
          </p:cNvPr>
          <p:cNvSpPr txBox="1"/>
          <p:nvPr/>
        </p:nvSpPr>
        <p:spPr>
          <a:xfrm>
            <a:off x="8197935" y="6371378"/>
            <a:ext cx="43036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3"/>
              </a:rPr>
              <a:t>https://zapytajosm.pl/czy-moge-sie-meczyc-wszystko-o-sporcie-aktywnosci-fizycznej-i-rehabilitacji-w-stwardnieniu-rozsianym/</a:t>
            </a:r>
            <a:endParaRPr lang="pl-PL" sz="1200">
              <a:ea typeface="Calibri Light"/>
              <a:cs typeface="Calibri Light"/>
            </a:endParaRPr>
          </a:p>
          <a:p>
            <a:endParaRPr lang="en-US" sz="1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2413508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348</Words>
  <Application>Microsoft Office PowerPoint</Application>
  <PresentationFormat>Panoramiczny</PresentationFormat>
  <Paragraphs>130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Metropolitan</vt:lpstr>
      <vt:lpstr>Prezentacja programu PowerPoint</vt:lpstr>
      <vt:lpstr>Prezentacja programu PowerPoint</vt:lpstr>
      <vt:lpstr>TYPES OF MULTIPLE SCLEROSIS</vt:lpstr>
      <vt:lpstr>ETIOLOGY</vt:lpstr>
      <vt:lpstr>ENVIRONMENTAL FACTORS</vt:lpstr>
      <vt:lpstr>Prezentacja programu PowerPoint</vt:lpstr>
      <vt:lpstr>DIAGNOSIS</vt:lpstr>
      <vt:lpstr>TREATMENT</vt:lpstr>
      <vt:lpstr>REHABILITATION</vt:lpstr>
      <vt:lpstr>CONSULTATIONS</vt:lpstr>
      <vt:lpstr>LIFESTYLE MODIFICATIONS </vt:lpstr>
      <vt:lpstr>Counselling and Mental Health Support </vt:lpstr>
      <vt:lpstr>Quiz</vt:lpstr>
      <vt:lpstr>Dictionary 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</dc:creator>
  <cp:lastModifiedBy>dom</cp:lastModifiedBy>
  <cp:revision>1786</cp:revision>
  <dcterms:created xsi:type="dcterms:W3CDTF">2023-11-22T09:21:01Z</dcterms:created>
  <dcterms:modified xsi:type="dcterms:W3CDTF">2024-01-10T08:05:39Z</dcterms:modified>
</cp:coreProperties>
</file>