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1" r:id="rId1"/>
  </p:sldMasterIdLst>
  <p:notesMasterIdLst>
    <p:notesMasterId r:id="rId16"/>
  </p:notesMasterIdLst>
  <p:sldIdLst>
    <p:sldId id="256" r:id="rId2"/>
    <p:sldId id="259" r:id="rId3"/>
    <p:sldId id="260" r:id="rId4"/>
    <p:sldId id="265" r:id="rId5"/>
    <p:sldId id="268" r:id="rId6"/>
    <p:sldId id="269" r:id="rId7"/>
    <p:sldId id="270" r:id="rId8"/>
    <p:sldId id="271" r:id="rId9"/>
    <p:sldId id="272" r:id="rId10"/>
    <p:sldId id="273" r:id="rId11"/>
    <p:sldId id="267" r:id="rId12"/>
    <p:sldId id="264" r:id="rId13"/>
    <p:sldId id="262" r:id="rId14"/>
    <p:sldId id="263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CB"/>
    <a:srgbClr val="FFFFFF"/>
    <a:srgbClr val="7BBCDA"/>
    <a:srgbClr val="D8A4A5"/>
    <a:srgbClr val="E68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/>
    <p:restoredTop sz="95680"/>
  </p:normalViewPr>
  <p:slideViewPr>
    <p:cSldViewPr snapToGrid="0">
      <p:cViewPr varScale="1">
        <p:scale>
          <a:sx n="103" d="100"/>
          <a:sy n="103" d="100"/>
        </p:scale>
        <p:origin x="111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4:57:37.6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7EFDE-FDCE-034D-ABC6-84D351011069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9E1C4-8400-D34D-BDC2-4742946A8E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04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9E1C4-8400-D34D-BDC2-4742946A8E8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5967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9E1C4-8400-D34D-BDC2-4742946A8E81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0306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9E1C4-8400-D34D-BDC2-4742946A8E8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752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9E1C4-8400-D34D-BDC2-4742946A8E81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591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9E1C4-8400-D34D-BDC2-4742946A8E81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4814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9E1C4-8400-D34D-BDC2-4742946A8E81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168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9E1C4-8400-D34D-BDC2-4742946A8E8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39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9E1C4-8400-D34D-BDC2-4742946A8E8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7391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9E1C4-8400-D34D-BDC2-4742946A8E8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078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9E1C4-8400-D34D-BDC2-4742946A8E8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744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9E1C4-8400-D34D-BDC2-4742946A8E8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911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9E1C4-8400-D34D-BDC2-4742946A8E8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1256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9E1C4-8400-D34D-BDC2-4742946A8E8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5023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9E1C4-8400-D34D-BDC2-4742946A8E81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34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7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2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5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8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0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8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7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5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5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3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4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70" r:id="rId6"/>
    <p:sldLayoutId id="2147483765" r:id="rId7"/>
    <p:sldLayoutId id="2147483766" r:id="rId8"/>
    <p:sldLayoutId id="2147483767" r:id="rId9"/>
    <p:sldLayoutId id="2147483769" r:id="rId10"/>
    <p:sldLayoutId id="21474837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Trójwymiarowy ozdobny">
            <a:extLst>
              <a:ext uri="{FF2B5EF4-FFF2-40B4-BE49-F238E27FC236}">
                <a16:creationId xmlns:a16="http://schemas.microsoft.com/office/drawing/2014/main" id="{87112D54-35EF-94EC-069B-F294929F96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0273" r="-1" b="712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84D0664-FB94-4D0E-BDEB-18E2A67FB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pl-PL" dirty="0" err="1">
                <a:solidFill>
                  <a:schemeClr val="bg1"/>
                </a:solidFill>
              </a:rPr>
              <a:t>Kinesiology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Taping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8557916-FA38-313D-431D-839DCF5AE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pl-PL" sz="2400" dirty="0">
                <a:solidFill>
                  <a:schemeClr val="bg1"/>
                </a:solidFill>
                <a:latin typeface="Avenir Book" panose="02000503020000020003" pitchFamily="2" charset="0"/>
              </a:rPr>
              <a:t>Anna Bednarz</a:t>
            </a:r>
          </a:p>
          <a:p>
            <a:pPr algn="ctr">
              <a:lnSpc>
                <a:spcPct val="100000"/>
              </a:lnSpc>
            </a:pPr>
            <a:r>
              <a:rPr lang="pl-PL" sz="2400" dirty="0">
                <a:solidFill>
                  <a:schemeClr val="bg1"/>
                </a:solidFill>
                <a:latin typeface="Avenir Book" panose="02000503020000020003" pitchFamily="2" charset="0"/>
              </a:rPr>
              <a:t>III r. Fizjoterapia JMS</a:t>
            </a:r>
          </a:p>
          <a:p>
            <a:pPr algn="ctr">
              <a:lnSpc>
                <a:spcPct val="100000"/>
              </a:lnSpc>
            </a:pPr>
            <a:r>
              <a:rPr lang="pl-PL" sz="2400" dirty="0">
                <a:solidFill>
                  <a:schemeClr val="bg1"/>
                </a:solidFill>
                <a:latin typeface="Avenir Book" panose="02000503020000020003" pitchFamily="2" charset="0"/>
              </a:rPr>
              <a:t>2023/2024 semestr zimowy</a:t>
            </a:r>
          </a:p>
        </p:txBody>
      </p:sp>
      <p:sp>
        <p:nvSpPr>
          <p:cNvPr id="5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 descr="Obraz zawierający Grafika, logo, symbol, Czcionka&#10;&#10;Opis wygenerowany automatycznie">
            <a:extLst>
              <a:ext uri="{FF2B5EF4-FFF2-40B4-BE49-F238E27FC236}">
                <a16:creationId xmlns:a16="http://schemas.microsoft.com/office/drawing/2014/main" id="{41CAF09D-E8C1-383E-836D-BD01574C8E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10000" contrast="-5000"/>
                    </a14:imgEffect>
                  </a14:imgLayer>
                </a14:imgProps>
              </a:ext>
            </a:extLst>
          </a:blip>
          <a:srcRect l="-93" t="-91" r="92" b="90"/>
          <a:stretch/>
        </p:blipFill>
        <p:spPr>
          <a:xfrm>
            <a:off x="965035" y="853109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871C5-BBB9-A7B0-3FD5-8E03099AF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>
                <a:latin typeface="Forte Forward" pitchFamily="2" charset="0"/>
                <a:cs typeface="Forte Forward" pitchFamily="2" charset="0"/>
              </a:rPr>
              <a:t>Shapes</a:t>
            </a:r>
            <a:r>
              <a:rPr lang="pl-PL" dirty="0">
                <a:latin typeface="Forte Forward" pitchFamily="2" charset="0"/>
                <a:cs typeface="Forte Forward" pitchFamily="2" charset="0"/>
              </a:rPr>
              <a:t> of the </a:t>
            </a:r>
            <a:r>
              <a:rPr lang="pl-PL" dirty="0" err="1">
                <a:latin typeface="Forte Forward" pitchFamily="2" charset="0"/>
                <a:cs typeface="Forte Forward" pitchFamily="2" charset="0"/>
              </a:rPr>
              <a:t>dynamic</a:t>
            </a:r>
            <a:r>
              <a:rPr lang="pl-PL" dirty="0">
                <a:latin typeface="Forte Forward" pitchFamily="2" charset="0"/>
                <a:cs typeface="Forte Forward" pitchFamily="2" charset="0"/>
              </a:rPr>
              <a:t> </a:t>
            </a:r>
            <a:r>
              <a:rPr lang="pl-PL" dirty="0" err="1">
                <a:latin typeface="Forte Forward" pitchFamily="2" charset="0"/>
                <a:cs typeface="Forte Forward" pitchFamily="2" charset="0"/>
              </a:rPr>
              <a:t>taping</a:t>
            </a:r>
            <a:r>
              <a:rPr lang="pl-PL" dirty="0">
                <a:latin typeface="Forte Forward" pitchFamily="2" charset="0"/>
                <a:cs typeface="Forte Forward" pitchFamily="2" charset="0"/>
              </a:rPr>
              <a:t> </a:t>
            </a:r>
            <a:r>
              <a:rPr lang="pl-PL" dirty="0" err="1">
                <a:latin typeface="Forte Forward" pitchFamily="2" charset="0"/>
                <a:cs typeface="Forte Forward" pitchFamily="2" charset="0"/>
              </a:rPr>
              <a:t>technique</a:t>
            </a:r>
            <a:r>
              <a:rPr lang="pl-PL" dirty="0">
                <a:latin typeface="Forte Forward" pitchFamily="2" charset="0"/>
                <a:cs typeface="Forte Forward" pitchFamily="2" charset="0"/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30798B-D587-C761-0549-3D2B06250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0642"/>
            <a:ext cx="10515600" cy="4251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latin typeface="Avenir Book" panose="02000503020000020003" pitchFamily="2" charset="0"/>
              </a:rPr>
              <a:t>In the </a:t>
            </a:r>
            <a:r>
              <a:rPr lang="pl-PL" sz="2400" dirty="0" err="1">
                <a:latin typeface="Avenir Book" panose="02000503020000020003" pitchFamily="2" charset="0"/>
              </a:rPr>
              <a:t>dynamic</a:t>
            </a:r>
            <a:r>
              <a:rPr lang="pl-PL" sz="2400" dirty="0">
                <a:latin typeface="Avenir Book" panose="02000503020000020003" pitchFamily="2" charset="0"/>
              </a:rPr>
              <a:t> </a:t>
            </a:r>
            <a:r>
              <a:rPr lang="pl-PL" sz="2400" dirty="0" err="1">
                <a:latin typeface="Avenir Book" panose="02000503020000020003" pitchFamily="2" charset="0"/>
              </a:rPr>
              <a:t>taping</a:t>
            </a:r>
            <a:r>
              <a:rPr lang="pl-PL" sz="2400" dirty="0">
                <a:latin typeface="Avenir Book" panose="02000503020000020003" pitchFamily="2" charset="0"/>
              </a:rPr>
              <a:t> </a:t>
            </a:r>
            <a:r>
              <a:rPr lang="pl-PL" sz="2400" dirty="0" err="1">
                <a:latin typeface="Avenir Book" panose="02000503020000020003" pitchFamily="2" charset="0"/>
              </a:rPr>
              <a:t>technique</a:t>
            </a:r>
            <a:r>
              <a:rPr lang="pl-PL" sz="2400" dirty="0">
                <a:latin typeface="Avenir Book" panose="02000503020000020003" pitchFamily="2" charset="0"/>
              </a:rPr>
              <a:t> </a:t>
            </a:r>
            <a:r>
              <a:rPr lang="pl-PL" sz="2400" dirty="0" err="1">
                <a:latin typeface="Avenir Book" panose="02000503020000020003" pitchFamily="2" charset="0"/>
              </a:rPr>
              <a:t>may</a:t>
            </a:r>
            <a:r>
              <a:rPr lang="pl-PL" sz="2400" dirty="0">
                <a:latin typeface="Avenir Book" panose="02000503020000020003" pitchFamily="2" charset="0"/>
              </a:rPr>
              <a:t> be in the form of </a:t>
            </a:r>
            <a:r>
              <a:rPr lang="pl-PL" sz="2400" dirty="0" err="1">
                <a:latin typeface="Avenir Book" panose="02000503020000020003" pitchFamily="2" charset="0"/>
              </a:rPr>
              <a:t>letters</a:t>
            </a:r>
            <a:r>
              <a:rPr lang="pl-PL" sz="2400" dirty="0">
                <a:latin typeface="Avenir Book" panose="02000503020000020003" pitchFamily="2" charset="0"/>
              </a:rPr>
              <a:t> I, Y, X, </a:t>
            </a:r>
            <a:br>
              <a:rPr lang="pl-PL" sz="2400" dirty="0">
                <a:latin typeface="Avenir Book" panose="02000503020000020003" pitchFamily="2" charset="0"/>
              </a:rPr>
            </a:br>
            <a:r>
              <a:rPr lang="pl-PL" sz="2400" dirty="0">
                <a:latin typeface="Avenir Book" panose="02000503020000020003" pitchFamily="2" charset="0"/>
              </a:rPr>
              <a:t>Paw and Web (</a:t>
            </a:r>
            <a:r>
              <a:rPr lang="pl-PL" sz="2400" dirty="0" err="1">
                <a:latin typeface="Avenir Book" panose="02000503020000020003" pitchFamily="2" charset="0"/>
              </a:rPr>
              <a:t>Lantern</a:t>
            </a:r>
            <a:r>
              <a:rPr lang="pl-PL" sz="2400" dirty="0">
                <a:latin typeface="Avenir Book" panose="02000503020000020003" pitchFamily="2" charset="0"/>
              </a:rPr>
              <a:t>).</a:t>
            </a:r>
          </a:p>
        </p:txBody>
      </p:sp>
      <p:pic>
        <p:nvPicPr>
          <p:cNvPr id="12290" name="Picture 2" descr="Pre-cut Kinesiology Tape | Yangzhou VIOMED">
            <a:extLst>
              <a:ext uri="{FF2B5EF4-FFF2-40B4-BE49-F238E27FC236}">
                <a16:creationId xmlns:a16="http://schemas.microsoft.com/office/drawing/2014/main" id="{92E2D0EA-5983-2DC8-6552-8CEA7356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506" y="3088811"/>
            <a:ext cx="7918988" cy="33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9AB405A-FECB-3829-8797-38B9237F3CFC}"/>
              </a:ext>
            </a:extLst>
          </p:cNvPr>
          <p:cNvSpPr txBox="1"/>
          <p:nvPr/>
        </p:nvSpPr>
        <p:spPr>
          <a:xfrm>
            <a:off x="7672016" y="6642556"/>
            <a:ext cx="65867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https</a:t>
            </a:r>
            <a:r>
              <a:rPr lang="pl-P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://</a:t>
            </a:r>
            <a:r>
              <a:rPr lang="pl-PL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www.chinamedica.com</a:t>
            </a:r>
            <a:r>
              <a:rPr lang="pl-P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/</a:t>
            </a:r>
            <a:r>
              <a:rPr lang="pl-PL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wp-content</a:t>
            </a:r>
            <a:r>
              <a:rPr lang="pl-P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/</a:t>
            </a:r>
            <a:r>
              <a:rPr lang="pl-PL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uploads</a:t>
            </a:r>
            <a:r>
              <a:rPr lang="pl-P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/2020/10/</a:t>
            </a:r>
            <a:r>
              <a:rPr lang="pl-PL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pre-cut-sports-tape-shape-copy.jpg</a:t>
            </a:r>
            <a:endParaRPr lang="pl-PL" sz="8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2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9" name="Rectangle 1332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33F7868-2208-D413-0F18-A97AAA698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500">
                <a:latin typeface="Forte Forward" pitchFamily="2" charset="0"/>
                <a:cs typeface="Forte Forward" pitchFamily="2" charset="0"/>
              </a:rPr>
              <a:t>Different ways of use Kinesiology Taping </a:t>
            </a:r>
          </a:p>
        </p:txBody>
      </p:sp>
      <p:sp>
        <p:nvSpPr>
          <p:cNvPr id="1333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1263"/>
          </a:solidFill>
          <a:ln w="38100" cap="rnd">
            <a:solidFill>
              <a:srgbClr val="FF126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F2BAA8-DCD2-94C0-633C-0194A8EDD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pl-PL" sz="2400" dirty="0" err="1">
                <a:latin typeface="Avenir Book" panose="02000503020000020003" pitchFamily="2" charset="0"/>
              </a:rPr>
              <a:t>Treatment</a:t>
            </a:r>
            <a:r>
              <a:rPr lang="pl-PL" sz="2400" dirty="0">
                <a:latin typeface="Avenir Book" panose="02000503020000020003" pitchFamily="2" charset="0"/>
              </a:rPr>
              <a:t> and </a:t>
            </a:r>
            <a:r>
              <a:rPr lang="pl-PL" sz="2400" dirty="0" err="1">
                <a:latin typeface="Avenir Book" panose="02000503020000020003" pitchFamily="2" charset="0"/>
              </a:rPr>
              <a:t>prevention</a:t>
            </a:r>
            <a:r>
              <a:rPr lang="pl-PL" sz="2400" dirty="0">
                <a:latin typeface="Avenir Book" panose="02000503020000020003" pitchFamily="2" charset="0"/>
              </a:rPr>
              <a:t> of </a:t>
            </a:r>
            <a:r>
              <a:rPr lang="pl-PL" sz="2400" dirty="0" err="1">
                <a:latin typeface="Avenir Book" panose="02000503020000020003" pitchFamily="2" charset="0"/>
              </a:rPr>
              <a:t>injuries</a:t>
            </a:r>
            <a:r>
              <a:rPr lang="pl-PL" sz="2400" dirty="0">
                <a:latin typeface="Avenir Book" panose="02000503020000020003" pitchFamily="2" charset="0"/>
              </a:rPr>
              <a:t> in </a:t>
            </a:r>
            <a:r>
              <a:rPr lang="pl-PL" sz="2400" dirty="0" err="1">
                <a:latin typeface="Avenir Book" panose="02000503020000020003" pitchFamily="2" charset="0"/>
              </a:rPr>
              <a:t>sports</a:t>
            </a:r>
            <a:endParaRPr lang="pl-PL" sz="2400" dirty="0">
              <a:latin typeface="Avenir Book" panose="02000503020000020003" pitchFamily="2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pl-PL" sz="2400" dirty="0" err="1">
                <a:latin typeface="Avenir Book" panose="02000503020000020003" pitchFamily="2" charset="0"/>
              </a:rPr>
              <a:t>Reduction</a:t>
            </a:r>
            <a:r>
              <a:rPr lang="pl-PL" sz="2400" dirty="0">
                <a:latin typeface="Avenir Book" panose="02000503020000020003" pitchFamily="2" charset="0"/>
              </a:rPr>
              <a:t> of </a:t>
            </a:r>
            <a:r>
              <a:rPr lang="pl-PL" sz="2400" dirty="0" err="1">
                <a:latin typeface="Avenir Book" panose="02000503020000020003" pitchFamily="2" charset="0"/>
              </a:rPr>
              <a:t>facial</a:t>
            </a:r>
            <a:r>
              <a:rPr lang="pl-PL" sz="2400" dirty="0">
                <a:latin typeface="Avenir Book" panose="02000503020000020003" pitchFamily="2" charset="0"/>
              </a:rPr>
              <a:t> </a:t>
            </a:r>
            <a:r>
              <a:rPr lang="pl-PL" sz="2400" dirty="0" err="1">
                <a:latin typeface="Avenir Book" panose="02000503020000020003" pitchFamily="2" charset="0"/>
              </a:rPr>
              <a:t>swelling</a:t>
            </a:r>
            <a:endParaRPr lang="pl-PL" sz="2400" dirty="0">
              <a:latin typeface="Avenir Book" panose="02000503020000020003" pitchFamily="2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pl-PL" sz="2400" dirty="0" err="1">
                <a:latin typeface="Avenir Book" panose="02000503020000020003" pitchFamily="2" charset="0"/>
              </a:rPr>
              <a:t>Improving</a:t>
            </a:r>
            <a:r>
              <a:rPr lang="pl-PL" sz="2400" dirty="0">
                <a:latin typeface="Avenir Book" panose="02000503020000020003" pitchFamily="2" charset="0"/>
              </a:rPr>
              <a:t> the </a:t>
            </a:r>
            <a:r>
              <a:rPr lang="pl-PL" sz="2400" dirty="0" err="1">
                <a:latin typeface="Avenir Book" panose="02000503020000020003" pitchFamily="2" charset="0"/>
              </a:rPr>
              <a:t>appearance</a:t>
            </a:r>
            <a:r>
              <a:rPr lang="pl-PL" sz="2400" dirty="0">
                <a:latin typeface="Avenir Book" panose="02000503020000020003" pitchFamily="2" charset="0"/>
              </a:rPr>
              <a:t> of the skin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pl-PL" sz="2400" dirty="0" err="1">
                <a:latin typeface="Avenir Book" panose="02000503020000020003" pitchFamily="2" charset="0"/>
              </a:rPr>
              <a:t>Supporting</a:t>
            </a:r>
            <a:r>
              <a:rPr lang="pl-PL" sz="2400" dirty="0">
                <a:latin typeface="Avenir Book" panose="02000503020000020003" pitchFamily="2" charset="0"/>
              </a:rPr>
              <a:t> </a:t>
            </a:r>
            <a:r>
              <a:rPr lang="pl-PL" sz="2400" dirty="0" err="1">
                <a:latin typeface="Avenir Book" panose="02000503020000020003" pitchFamily="2" charset="0"/>
              </a:rPr>
              <a:t>anti-cellulite</a:t>
            </a:r>
            <a:r>
              <a:rPr lang="pl-PL" sz="2400" dirty="0">
                <a:latin typeface="Avenir Book" panose="02000503020000020003" pitchFamily="2" charset="0"/>
              </a:rPr>
              <a:t> </a:t>
            </a:r>
            <a:r>
              <a:rPr lang="pl-PL" sz="2400" dirty="0" err="1">
                <a:latin typeface="Avenir Book" panose="02000503020000020003" pitchFamily="2" charset="0"/>
              </a:rPr>
              <a:t>therapy</a:t>
            </a:r>
            <a:endParaRPr lang="pl-PL" sz="2400" dirty="0">
              <a:latin typeface="Avenir Book" panose="02000503020000020003" pitchFamily="2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pl-PL" sz="2400" dirty="0" err="1">
                <a:latin typeface="Avenir Book" panose="02000503020000020003" pitchFamily="2" charset="0"/>
              </a:rPr>
              <a:t>Improving</a:t>
            </a:r>
            <a:r>
              <a:rPr lang="pl-PL" sz="2400" dirty="0">
                <a:latin typeface="Avenir Book" panose="02000503020000020003" pitchFamily="2" charset="0"/>
              </a:rPr>
              <a:t> body </a:t>
            </a:r>
            <a:r>
              <a:rPr lang="pl-PL" sz="2400" dirty="0" err="1">
                <a:latin typeface="Avenir Book" panose="02000503020000020003" pitchFamily="2" charset="0"/>
              </a:rPr>
              <a:t>shape</a:t>
            </a:r>
            <a:endParaRPr lang="pl-PL" sz="2400" dirty="0">
              <a:latin typeface="Avenir Book" panose="02000503020000020003" pitchFamily="2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pl-PL" sz="2400" dirty="0" err="1">
                <a:latin typeface="Avenir Book" panose="02000503020000020003" pitchFamily="2" charset="0"/>
              </a:rPr>
              <a:t>Supporting</a:t>
            </a:r>
            <a:r>
              <a:rPr lang="pl-PL" sz="2400" dirty="0">
                <a:latin typeface="Avenir Book" panose="02000503020000020003" pitchFamily="2" charset="0"/>
              </a:rPr>
              <a:t> the </a:t>
            </a:r>
            <a:r>
              <a:rPr lang="pl-PL" sz="2400" dirty="0" err="1">
                <a:latin typeface="Avenir Book" panose="02000503020000020003" pitchFamily="2" charset="0"/>
              </a:rPr>
              <a:t>scar</a:t>
            </a:r>
            <a:r>
              <a:rPr lang="pl-PL" sz="2400" dirty="0">
                <a:latin typeface="Avenir Book" panose="02000503020000020003" pitchFamily="2" charset="0"/>
              </a:rPr>
              <a:t> </a:t>
            </a:r>
            <a:r>
              <a:rPr lang="pl-PL" sz="2400" dirty="0" err="1">
                <a:latin typeface="Avenir Book" panose="02000503020000020003" pitchFamily="2" charset="0"/>
              </a:rPr>
              <a:t>healing</a:t>
            </a:r>
            <a:r>
              <a:rPr lang="pl-PL" sz="2400" dirty="0">
                <a:latin typeface="Avenir Book" panose="02000503020000020003" pitchFamily="2" charset="0"/>
              </a:rPr>
              <a:t> </a:t>
            </a:r>
            <a:r>
              <a:rPr lang="pl-PL" sz="2400" dirty="0" err="1">
                <a:latin typeface="Avenir Book" panose="02000503020000020003" pitchFamily="2" charset="0"/>
              </a:rPr>
              <a:t>process</a:t>
            </a:r>
            <a:endParaRPr lang="pl-PL" sz="2400" dirty="0">
              <a:latin typeface="Avenir Book" panose="02000503020000020003" pitchFamily="2" charset="0"/>
            </a:endParaRPr>
          </a:p>
        </p:txBody>
      </p:sp>
      <p:pic>
        <p:nvPicPr>
          <p:cNvPr id="13314" name="Picture 2" descr="Kinesiology Tape Combats Wrinkles: Not Just for Sports Anymore - Spafinder">
            <a:extLst>
              <a:ext uri="{FF2B5EF4-FFF2-40B4-BE49-F238E27FC236}">
                <a16:creationId xmlns:a16="http://schemas.microsoft.com/office/drawing/2014/main" id="{FF4A3DAD-8736-A44D-735C-CBC5D33AE0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3" r="8646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4EE65C1-0196-CF8C-914B-E7EADF24EE48}"/>
              </a:ext>
            </a:extLst>
          </p:cNvPr>
          <p:cNvSpPr txBox="1"/>
          <p:nvPr/>
        </p:nvSpPr>
        <p:spPr>
          <a:xfrm>
            <a:off x="-1" y="6677126"/>
            <a:ext cx="59358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err="1">
                <a:solidFill>
                  <a:schemeClr val="bg1"/>
                </a:solidFill>
                <a:latin typeface="Avenir Book" panose="02000503020000020003" pitchFamily="2" charset="0"/>
              </a:rPr>
              <a:t>https</a:t>
            </a:r>
            <a:r>
              <a:rPr lang="pl-PL" sz="800" dirty="0">
                <a:solidFill>
                  <a:schemeClr val="bg1"/>
                </a:solidFill>
                <a:latin typeface="Avenir Book" panose="02000503020000020003" pitchFamily="2" charset="0"/>
              </a:rPr>
              <a:t>://</a:t>
            </a:r>
            <a:r>
              <a:rPr lang="pl-PL" sz="800" dirty="0" err="1">
                <a:solidFill>
                  <a:schemeClr val="bg1"/>
                </a:solidFill>
                <a:latin typeface="Avenir Book" panose="02000503020000020003" pitchFamily="2" charset="0"/>
              </a:rPr>
              <a:t>cdn.spafinder.com</a:t>
            </a:r>
            <a:r>
              <a:rPr lang="pl-PL" sz="800" dirty="0">
                <a:solidFill>
                  <a:schemeClr val="bg1"/>
                </a:solidFill>
                <a:latin typeface="Avenir Book" panose="02000503020000020003" pitchFamily="2" charset="0"/>
              </a:rPr>
              <a:t>/2021/04/iStock-1225460308-scaled.jpg</a:t>
            </a:r>
          </a:p>
        </p:txBody>
      </p:sp>
    </p:spTree>
    <p:extLst>
      <p:ext uri="{BB962C8B-B14F-4D97-AF65-F5344CB8AC3E}">
        <p14:creationId xmlns:p14="http://schemas.microsoft.com/office/powerpoint/2010/main" val="141866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4B1C69-03BF-69F3-7E2F-F39E9A4DA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Dictionary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170495-94D6-0240-9401-C1741919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5257800" cy="4251960"/>
          </a:xfrm>
        </p:spPr>
        <p:txBody>
          <a:bodyPr>
            <a:normAutofit fontScale="92500" lnSpcReduction="10000"/>
          </a:bodyPr>
          <a:lstStyle/>
          <a:p>
            <a:r>
              <a:rPr lang="pl-PL" sz="2600" b="1" dirty="0" err="1">
                <a:latin typeface="Avenir Book" panose="02000503020000020003" pitchFamily="2" charset="0"/>
              </a:rPr>
              <a:t>therapeutic</a:t>
            </a:r>
            <a:r>
              <a:rPr lang="pl-PL" sz="2600" b="1" dirty="0">
                <a:latin typeface="Avenir Book" panose="02000503020000020003" pitchFamily="2" charset="0"/>
              </a:rPr>
              <a:t> </a:t>
            </a:r>
            <a:r>
              <a:rPr lang="pl-PL" sz="2600" b="1" dirty="0" err="1">
                <a:latin typeface="Avenir Book" panose="02000503020000020003" pitchFamily="2" charset="0"/>
              </a:rPr>
              <a:t>tool</a:t>
            </a:r>
            <a:r>
              <a:rPr lang="pl-PL" sz="2600" b="1" dirty="0">
                <a:latin typeface="Avenir Book" panose="02000503020000020003" pitchFamily="2" charset="0"/>
              </a:rPr>
              <a:t> </a:t>
            </a:r>
            <a:r>
              <a:rPr lang="pl-PL" sz="2600" dirty="0">
                <a:latin typeface="Avenir Book" panose="02000503020000020003" pitchFamily="2" charset="0"/>
              </a:rPr>
              <a:t>– </a:t>
            </a:r>
            <a:r>
              <a:rPr lang="pl-PL" sz="2600" i="1" dirty="0">
                <a:latin typeface="Avenir Book" panose="02000503020000020003" pitchFamily="2" charset="0"/>
              </a:rPr>
              <a:t>narzędzie terapeutyczne</a:t>
            </a:r>
          </a:p>
          <a:p>
            <a:r>
              <a:rPr lang="pl-PL" sz="2600" b="1" dirty="0" err="1">
                <a:latin typeface="Avenir Book" panose="02000503020000020003" pitchFamily="2" charset="0"/>
              </a:rPr>
              <a:t>utilize</a:t>
            </a:r>
            <a:r>
              <a:rPr lang="pl-PL" sz="2600" dirty="0">
                <a:latin typeface="Avenir Book" panose="02000503020000020003" pitchFamily="2" charset="0"/>
              </a:rPr>
              <a:t> – </a:t>
            </a:r>
            <a:r>
              <a:rPr lang="pl-PL" sz="2600" i="1" dirty="0">
                <a:latin typeface="Avenir Book" panose="02000503020000020003" pitchFamily="2" charset="0"/>
              </a:rPr>
              <a:t>wykorzystać</a:t>
            </a:r>
          </a:p>
          <a:p>
            <a:r>
              <a:rPr lang="pl-PL" sz="2600" b="1" dirty="0" err="1">
                <a:latin typeface="Avenir Book" panose="02000503020000020003" pitchFamily="2" charset="0"/>
              </a:rPr>
              <a:t>malalignment</a:t>
            </a:r>
            <a:r>
              <a:rPr lang="pl-PL" sz="2600" dirty="0">
                <a:latin typeface="Avenir Book" panose="02000503020000020003" pitchFamily="2" charset="0"/>
              </a:rPr>
              <a:t> – </a:t>
            </a:r>
            <a:r>
              <a:rPr lang="pl-PL" sz="2600" i="1" dirty="0">
                <a:latin typeface="Avenir Book" panose="02000503020000020003" pitchFamily="2" charset="0"/>
              </a:rPr>
              <a:t>nieprawidłowe ustawienie</a:t>
            </a:r>
          </a:p>
          <a:p>
            <a:r>
              <a:rPr lang="pl-PL" sz="2600" b="1" dirty="0" err="1">
                <a:latin typeface="Avenir Book" panose="02000503020000020003" pitchFamily="2" charset="0"/>
              </a:rPr>
              <a:t>oedema</a:t>
            </a:r>
            <a:r>
              <a:rPr lang="pl-PL" sz="2600" dirty="0">
                <a:latin typeface="Avenir Book" panose="02000503020000020003" pitchFamily="2" charset="0"/>
              </a:rPr>
              <a:t> – </a:t>
            </a:r>
            <a:r>
              <a:rPr lang="pl-PL" sz="2600" i="1" dirty="0">
                <a:latin typeface="Avenir Book" panose="02000503020000020003" pitchFamily="2" charset="0"/>
              </a:rPr>
              <a:t>obrzęk</a:t>
            </a:r>
          </a:p>
          <a:p>
            <a:r>
              <a:rPr lang="pl-PL" sz="2600" b="1" dirty="0" err="1">
                <a:latin typeface="Avenir Book" panose="02000503020000020003" pitchFamily="2" charset="0"/>
              </a:rPr>
              <a:t>convolutions</a:t>
            </a:r>
            <a:r>
              <a:rPr lang="pl-PL" sz="2600" dirty="0">
                <a:latin typeface="Avenir Book" panose="02000503020000020003" pitchFamily="2" charset="0"/>
              </a:rPr>
              <a:t> – </a:t>
            </a:r>
            <a:r>
              <a:rPr lang="pl-PL" sz="2600" i="1" dirty="0">
                <a:latin typeface="Avenir Book" panose="02000503020000020003" pitchFamily="2" charset="0"/>
              </a:rPr>
              <a:t>zwoje</a:t>
            </a:r>
          </a:p>
          <a:p>
            <a:r>
              <a:rPr lang="pl-PL" sz="2600" b="1" dirty="0" err="1">
                <a:latin typeface="Avenir Book" panose="02000503020000020003" pitchFamily="2" charset="0"/>
              </a:rPr>
              <a:t>fascial</a:t>
            </a:r>
            <a:r>
              <a:rPr lang="pl-PL" sz="2600" dirty="0">
                <a:latin typeface="Avenir Book" panose="02000503020000020003" pitchFamily="2" charset="0"/>
              </a:rPr>
              <a:t> </a:t>
            </a:r>
            <a:r>
              <a:rPr lang="pl-PL" sz="2600">
                <a:latin typeface="Avenir Book" panose="02000503020000020003" pitchFamily="2" charset="0"/>
              </a:rPr>
              <a:t>– </a:t>
            </a:r>
            <a:r>
              <a:rPr lang="pl-PL" sz="2600" i="1">
                <a:latin typeface="Avenir Book" panose="02000503020000020003" pitchFamily="2" charset="0"/>
              </a:rPr>
              <a:t>powięziowy</a:t>
            </a:r>
            <a:endParaRPr lang="pl-PL" sz="2600" i="1" dirty="0">
              <a:latin typeface="Avenir Book" panose="02000503020000020003" pitchFamily="2" charset="0"/>
            </a:endParaRPr>
          </a:p>
          <a:p>
            <a:r>
              <a:rPr lang="pl-PL" sz="2600" b="1" dirty="0" err="1">
                <a:latin typeface="Avenir Book" panose="02000503020000020003" pitchFamily="2" charset="0"/>
              </a:rPr>
              <a:t>paresis</a:t>
            </a:r>
            <a:r>
              <a:rPr lang="pl-PL" sz="2600" i="1" dirty="0">
                <a:latin typeface="Avenir Book" panose="02000503020000020003" pitchFamily="2" charset="0"/>
              </a:rPr>
              <a:t> – niedowład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9CD199A2-CA20-61E2-B944-0D1743F14922}"/>
              </a:ext>
            </a:extLst>
          </p:cNvPr>
          <p:cNvSpPr txBox="1">
            <a:spLocks/>
          </p:cNvSpPr>
          <p:nvPr/>
        </p:nvSpPr>
        <p:spPr>
          <a:xfrm>
            <a:off x="6096000" y="1929384"/>
            <a:ext cx="5257800" cy="4251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2400" b="1" dirty="0" err="1">
                <a:latin typeface="Avenir Book" panose="02000503020000020003" pitchFamily="2" charset="0"/>
              </a:rPr>
              <a:t>align</a:t>
            </a:r>
            <a:r>
              <a:rPr lang="pl-PL" sz="2400" dirty="0">
                <a:latin typeface="Avenir Book" panose="02000503020000020003" pitchFamily="2" charset="0"/>
              </a:rPr>
              <a:t> – </a:t>
            </a:r>
            <a:r>
              <a:rPr lang="pl-PL" sz="2400" i="1" dirty="0">
                <a:latin typeface="Avenir Book" panose="02000503020000020003" pitchFamily="2" charset="0"/>
              </a:rPr>
              <a:t>wyrównywać</a:t>
            </a:r>
          </a:p>
          <a:p>
            <a:pPr>
              <a:lnSpc>
                <a:spcPct val="100000"/>
              </a:lnSpc>
            </a:pPr>
            <a:r>
              <a:rPr lang="pl-PL" sz="2400" b="1" dirty="0" err="1">
                <a:latin typeface="Avenir Book" panose="02000503020000020003" pitchFamily="2" charset="0"/>
              </a:rPr>
              <a:t>patterns</a:t>
            </a:r>
            <a:r>
              <a:rPr lang="pl-PL" sz="2400" dirty="0">
                <a:latin typeface="Avenir Book" panose="02000503020000020003" pitchFamily="2" charset="0"/>
              </a:rPr>
              <a:t> – </a:t>
            </a:r>
            <a:r>
              <a:rPr lang="pl-PL" sz="2400" i="1" dirty="0">
                <a:latin typeface="Avenir Book" panose="02000503020000020003" pitchFamily="2" charset="0"/>
              </a:rPr>
              <a:t>wzory</a:t>
            </a:r>
          </a:p>
          <a:p>
            <a:pPr>
              <a:lnSpc>
                <a:spcPct val="100000"/>
              </a:lnSpc>
            </a:pPr>
            <a:r>
              <a:rPr lang="pl-PL" sz="2400" b="1" dirty="0" err="1">
                <a:latin typeface="Avenir Book" panose="02000503020000020003" pitchFamily="2" charset="0"/>
              </a:rPr>
              <a:t>patch</a:t>
            </a:r>
            <a:r>
              <a:rPr lang="pl-PL" sz="2400" dirty="0">
                <a:latin typeface="Avenir Book" panose="02000503020000020003" pitchFamily="2" charset="0"/>
              </a:rPr>
              <a:t> – </a:t>
            </a:r>
            <a:r>
              <a:rPr lang="pl-PL" sz="2400" i="1" dirty="0">
                <a:latin typeface="Avenir Book" panose="02000503020000020003" pitchFamily="2" charset="0"/>
              </a:rPr>
              <a:t>plaster</a:t>
            </a:r>
          </a:p>
          <a:p>
            <a:pPr>
              <a:lnSpc>
                <a:spcPct val="100000"/>
              </a:lnSpc>
            </a:pPr>
            <a:r>
              <a:rPr lang="pl-PL" sz="2400" b="1" dirty="0" err="1">
                <a:latin typeface="Avenir Book" panose="02000503020000020003" pitchFamily="2" charset="0"/>
              </a:rPr>
              <a:t>lymph</a:t>
            </a:r>
            <a:r>
              <a:rPr lang="pl-PL" sz="2400" b="1" dirty="0">
                <a:latin typeface="Avenir Book" panose="02000503020000020003" pitchFamily="2" charset="0"/>
              </a:rPr>
              <a:t> </a:t>
            </a:r>
            <a:r>
              <a:rPr lang="pl-PL" sz="2400" b="1" dirty="0" err="1">
                <a:latin typeface="Avenir Book" panose="02000503020000020003" pitchFamily="2" charset="0"/>
              </a:rPr>
              <a:t>nodes</a:t>
            </a:r>
            <a:r>
              <a:rPr lang="pl-PL" sz="2400" b="1" dirty="0">
                <a:latin typeface="Avenir Book" panose="02000503020000020003" pitchFamily="2" charset="0"/>
              </a:rPr>
              <a:t> </a:t>
            </a:r>
            <a:r>
              <a:rPr lang="pl-PL" sz="2400" dirty="0">
                <a:latin typeface="Avenir Book" panose="02000503020000020003" pitchFamily="2" charset="0"/>
              </a:rPr>
              <a:t>– </a:t>
            </a:r>
            <a:r>
              <a:rPr lang="pl-PL" sz="2400" i="1" dirty="0">
                <a:latin typeface="Avenir Book" panose="02000503020000020003" pitchFamily="2" charset="0"/>
              </a:rPr>
              <a:t>węzły chłonne</a:t>
            </a:r>
          </a:p>
          <a:p>
            <a:pPr>
              <a:lnSpc>
                <a:spcPct val="100000"/>
              </a:lnSpc>
            </a:pPr>
            <a:r>
              <a:rPr lang="pl-PL" sz="2400" b="1" dirty="0" err="1">
                <a:latin typeface="Avenir Book" panose="02000503020000020003" pitchFamily="2" charset="0"/>
              </a:rPr>
              <a:t>remaining</a:t>
            </a:r>
            <a:r>
              <a:rPr lang="pl-PL" sz="2400" dirty="0">
                <a:latin typeface="Avenir Book" panose="02000503020000020003" pitchFamily="2" charset="0"/>
              </a:rPr>
              <a:t> – </a:t>
            </a:r>
            <a:r>
              <a:rPr lang="pl-PL" sz="2400" i="1" dirty="0">
                <a:latin typeface="Avenir Book" panose="02000503020000020003" pitchFamily="2" charset="0"/>
              </a:rPr>
              <a:t>pozostały</a:t>
            </a:r>
          </a:p>
          <a:p>
            <a:pPr>
              <a:lnSpc>
                <a:spcPct val="100000"/>
              </a:lnSpc>
            </a:pPr>
            <a:r>
              <a:rPr lang="pl-PL" sz="2400" b="1" dirty="0" err="1">
                <a:latin typeface="Avenir Book" panose="02000503020000020003" pitchFamily="2" charset="0"/>
              </a:rPr>
              <a:t>swollen</a:t>
            </a:r>
            <a:r>
              <a:rPr lang="pl-PL" sz="2400" dirty="0">
                <a:latin typeface="Avenir Book" panose="02000503020000020003" pitchFamily="2" charset="0"/>
              </a:rPr>
              <a:t> – </a:t>
            </a:r>
            <a:r>
              <a:rPr lang="pl-PL" sz="2400" i="1" dirty="0">
                <a:latin typeface="Avenir Book" panose="02000503020000020003" pitchFamily="2" charset="0"/>
              </a:rPr>
              <a:t>opuchnięty</a:t>
            </a:r>
          </a:p>
          <a:p>
            <a:pPr>
              <a:lnSpc>
                <a:spcPct val="100000"/>
              </a:lnSpc>
            </a:pPr>
            <a:r>
              <a:rPr lang="pl-PL" sz="2400" b="1" dirty="0" err="1">
                <a:latin typeface="Avenir Book" panose="02000503020000020003" pitchFamily="2" charset="0"/>
              </a:rPr>
              <a:t>analgesic</a:t>
            </a:r>
            <a:r>
              <a:rPr lang="pl-PL" sz="2400" b="1" dirty="0">
                <a:latin typeface="Avenir Book" panose="02000503020000020003" pitchFamily="2" charset="0"/>
              </a:rPr>
              <a:t> </a:t>
            </a:r>
            <a:r>
              <a:rPr lang="pl-PL" sz="2400" b="1" dirty="0" err="1">
                <a:latin typeface="Avenir Book" panose="02000503020000020003" pitchFamily="2" charset="0"/>
              </a:rPr>
              <a:t>effect</a:t>
            </a:r>
            <a:r>
              <a:rPr lang="pl-PL" sz="2400" b="1" dirty="0">
                <a:latin typeface="Avenir Book" panose="02000503020000020003" pitchFamily="2" charset="0"/>
              </a:rPr>
              <a:t> </a:t>
            </a:r>
            <a:r>
              <a:rPr lang="pl-PL" sz="2400" dirty="0">
                <a:latin typeface="Avenir Book" panose="02000503020000020003" pitchFamily="2" charset="0"/>
              </a:rPr>
              <a:t>– </a:t>
            </a:r>
            <a:r>
              <a:rPr lang="pl-PL" sz="2400" i="1" dirty="0">
                <a:latin typeface="Avenir Book" panose="02000503020000020003" pitchFamily="2" charset="0"/>
              </a:rPr>
              <a:t>działanie przeciwbólowe</a:t>
            </a:r>
          </a:p>
          <a:p>
            <a:pPr>
              <a:lnSpc>
                <a:spcPct val="100000"/>
              </a:lnSpc>
            </a:pPr>
            <a:r>
              <a:rPr lang="pl-PL" sz="2400" b="1" dirty="0" err="1">
                <a:latin typeface="Avenir Book" panose="02000503020000020003" pitchFamily="2" charset="0"/>
              </a:rPr>
              <a:t>implemented</a:t>
            </a:r>
            <a:r>
              <a:rPr lang="pl-PL" sz="2400" i="1" dirty="0">
                <a:latin typeface="Avenir Book" panose="02000503020000020003" pitchFamily="2" charset="0"/>
              </a:rPr>
              <a:t> – wdrożony</a:t>
            </a:r>
          </a:p>
        </p:txBody>
      </p:sp>
    </p:spTree>
    <p:extLst>
      <p:ext uri="{BB962C8B-B14F-4D97-AF65-F5344CB8AC3E}">
        <p14:creationId xmlns:p14="http://schemas.microsoft.com/office/powerpoint/2010/main" val="53605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655D56-8F07-A7D4-B1C4-B8B07A2A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Bibliography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4CD0C5-40AE-2538-FFE3-445F1BDF4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sz="1600" dirty="0">
                <a:latin typeface="Avenir Book" panose="02000503020000020003" pitchFamily="2" charset="0"/>
              </a:rPr>
              <a:t>Williams S., </a:t>
            </a:r>
            <a:r>
              <a:rPr lang="pl-PL" sz="1600" dirty="0" err="1">
                <a:latin typeface="Avenir Book" panose="02000503020000020003" pitchFamily="2" charset="0"/>
              </a:rPr>
              <a:t>Whatman</a:t>
            </a:r>
            <a:r>
              <a:rPr lang="pl-PL" sz="1600" dirty="0">
                <a:latin typeface="Avenir Book" panose="02000503020000020003" pitchFamily="2" charset="0"/>
              </a:rPr>
              <a:t> C., Hume P. A., &amp; </a:t>
            </a:r>
            <a:r>
              <a:rPr lang="pl-PL" sz="1600" dirty="0" err="1">
                <a:latin typeface="Avenir Book" panose="02000503020000020003" pitchFamily="2" charset="0"/>
              </a:rPr>
              <a:t>Sheerin</a:t>
            </a:r>
            <a:r>
              <a:rPr lang="pl-PL" sz="1600" dirty="0">
                <a:latin typeface="Avenir Book" panose="02000503020000020003" pitchFamily="2" charset="0"/>
              </a:rPr>
              <a:t> K. (2012). </a:t>
            </a:r>
            <a:r>
              <a:rPr lang="pl-PL" sz="1600" dirty="0" err="1">
                <a:latin typeface="Avenir Book" panose="02000503020000020003" pitchFamily="2" charset="0"/>
              </a:rPr>
              <a:t>Kinesio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Taping</a:t>
            </a:r>
            <a:r>
              <a:rPr lang="pl-PL" sz="1600" dirty="0">
                <a:latin typeface="Avenir Book" panose="02000503020000020003" pitchFamily="2" charset="0"/>
              </a:rPr>
              <a:t> in </a:t>
            </a:r>
            <a:r>
              <a:rPr lang="pl-PL" sz="1600" dirty="0" err="1">
                <a:latin typeface="Avenir Book" panose="02000503020000020003" pitchFamily="2" charset="0"/>
              </a:rPr>
              <a:t>Treatment</a:t>
            </a:r>
            <a:r>
              <a:rPr lang="pl-PL" sz="1600" dirty="0">
                <a:latin typeface="Avenir Book" panose="02000503020000020003" pitchFamily="2" charset="0"/>
              </a:rPr>
              <a:t> and </a:t>
            </a:r>
            <a:r>
              <a:rPr lang="pl-PL" sz="1600" dirty="0" err="1">
                <a:latin typeface="Avenir Book" panose="02000503020000020003" pitchFamily="2" charset="0"/>
              </a:rPr>
              <a:t>Prevention</a:t>
            </a:r>
            <a:r>
              <a:rPr lang="pl-PL" sz="1600" dirty="0">
                <a:latin typeface="Avenir Book" panose="02000503020000020003" pitchFamily="2" charset="0"/>
              </a:rPr>
              <a:t> of Sports </a:t>
            </a:r>
            <a:r>
              <a:rPr lang="pl-PL" sz="1600" dirty="0" err="1">
                <a:latin typeface="Avenir Book" panose="02000503020000020003" pitchFamily="2" charset="0"/>
              </a:rPr>
              <a:t>Injuries</a:t>
            </a:r>
            <a:r>
              <a:rPr lang="pl-PL" sz="1600" dirty="0">
                <a:latin typeface="Avenir Book" panose="02000503020000020003" pitchFamily="2" charset="0"/>
              </a:rPr>
              <a:t>. Sports </a:t>
            </a:r>
            <a:r>
              <a:rPr lang="pl-PL" sz="1600" dirty="0" err="1">
                <a:latin typeface="Avenir Book" panose="02000503020000020003" pitchFamily="2" charset="0"/>
              </a:rPr>
              <a:t>Medicine</a:t>
            </a:r>
            <a:r>
              <a:rPr lang="pl-PL" sz="1600" dirty="0">
                <a:latin typeface="Avenir Book" panose="02000503020000020003" pitchFamily="2" charset="0"/>
              </a:rPr>
              <a:t>, 42(2), 153–164. doi:10.2165/11594960-000000000-00000 </a:t>
            </a:r>
          </a:p>
          <a:p>
            <a:r>
              <a:rPr lang="pl-PL" sz="1600" dirty="0" err="1">
                <a:latin typeface="Avenir Book" panose="02000503020000020003" pitchFamily="2" charset="0"/>
              </a:rPr>
              <a:t>Kinesio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taping</a:t>
            </a:r>
            <a:r>
              <a:rPr lang="pl-PL" sz="1600" dirty="0">
                <a:latin typeface="Avenir Book" panose="02000503020000020003" pitchFamily="2" charset="0"/>
              </a:rPr>
              <a:t> - a </a:t>
            </a:r>
            <a:r>
              <a:rPr lang="pl-PL" sz="1600" dirty="0" err="1">
                <a:latin typeface="Avenir Book" panose="02000503020000020003" pitchFamily="2" charset="0"/>
              </a:rPr>
              <a:t>healing</a:t>
            </a:r>
            <a:r>
              <a:rPr lang="pl-PL" sz="1600" dirty="0">
                <a:latin typeface="Avenir Book" panose="02000503020000020003" pitchFamily="2" charset="0"/>
              </a:rPr>
              <a:t> and </a:t>
            </a:r>
            <a:r>
              <a:rPr lang="pl-PL" sz="1600" dirty="0" err="1">
                <a:latin typeface="Avenir Book" panose="02000503020000020003" pitchFamily="2" charset="0"/>
              </a:rPr>
              <a:t>supportive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method</a:t>
            </a:r>
            <a:r>
              <a:rPr lang="pl-PL" sz="1600" dirty="0">
                <a:latin typeface="Avenir Book" panose="02000503020000020003" pitchFamily="2" charset="0"/>
              </a:rPr>
              <a:t> in </a:t>
            </a:r>
            <a:r>
              <a:rPr lang="pl-PL" sz="1600" dirty="0" err="1">
                <a:latin typeface="Avenir Book" panose="02000503020000020003" pitchFamily="2" charset="0"/>
              </a:rPr>
              <a:t>various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fields</a:t>
            </a:r>
            <a:r>
              <a:rPr lang="pl-PL" sz="1600" dirty="0">
                <a:latin typeface="Avenir Book" panose="02000503020000020003" pitchFamily="2" charset="0"/>
              </a:rPr>
              <a:t> of </a:t>
            </a:r>
            <a:r>
              <a:rPr lang="pl-PL" sz="1600" dirty="0" err="1">
                <a:latin typeface="Avenir Book" panose="02000503020000020003" pitchFamily="2" charset="0"/>
              </a:rPr>
              <a:t>medicine</a:t>
            </a:r>
            <a:r>
              <a:rPr lang="pl-PL" sz="1600" dirty="0">
                <a:latin typeface="Avenir Book" panose="02000503020000020003" pitchFamily="2" charset="0"/>
              </a:rPr>
              <a:t>, </a:t>
            </a:r>
            <a:r>
              <a:rPr lang="pl-PL" sz="1600" dirty="0" err="1">
                <a:latin typeface="Avenir Book" panose="02000503020000020003" pitchFamily="2" charset="0"/>
              </a:rPr>
              <a:t>dentistry</a:t>
            </a:r>
            <a:r>
              <a:rPr lang="pl-PL" sz="1600" dirty="0">
                <a:latin typeface="Avenir Book" panose="02000503020000020003" pitchFamily="2" charset="0"/>
              </a:rPr>
              <a:t>, sport and </a:t>
            </a:r>
            <a:r>
              <a:rPr lang="pl-PL" sz="1600" dirty="0" err="1">
                <a:latin typeface="Avenir Book" panose="02000503020000020003" pitchFamily="2" charset="0"/>
              </a:rPr>
              <a:t>physiotherapy</a:t>
            </a:r>
            <a:r>
              <a:rPr lang="pl-PL" sz="1600" dirty="0">
                <a:latin typeface="Avenir Book" panose="02000503020000020003" pitchFamily="2" charset="0"/>
              </a:rPr>
              <a:t>. </a:t>
            </a:r>
            <a:r>
              <a:rPr lang="pl-PL" sz="1600" dirty="0" err="1">
                <a:latin typeface="Avenir Book" panose="02000503020000020003" pitchFamily="2" charset="0"/>
              </a:rPr>
              <a:t>June</a:t>
            </a:r>
            <a:r>
              <a:rPr lang="pl-PL" sz="1600" dirty="0">
                <a:latin typeface="Avenir Book" panose="02000503020000020003" pitchFamily="2" charset="0"/>
              </a:rPr>
              <a:t> 2021. </a:t>
            </a:r>
            <a:r>
              <a:rPr lang="pl-PL" sz="1600" dirty="0" err="1">
                <a:latin typeface="Avenir Book" panose="02000503020000020003" pitchFamily="2" charset="0"/>
              </a:rPr>
              <a:t>Baltic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Journal</a:t>
            </a:r>
            <a:r>
              <a:rPr lang="pl-PL" sz="1600" dirty="0">
                <a:latin typeface="Avenir Book" panose="02000503020000020003" pitchFamily="2" charset="0"/>
              </a:rPr>
              <a:t> of </a:t>
            </a:r>
            <a:r>
              <a:rPr lang="pl-PL" sz="1600" dirty="0" err="1">
                <a:latin typeface="Avenir Book" panose="02000503020000020003" pitchFamily="2" charset="0"/>
              </a:rPr>
              <a:t>Health</a:t>
            </a:r>
            <a:r>
              <a:rPr lang="pl-PL" sz="1600" dirty="0">
                <a:latin typeface="Avenir Book" panose="02000503020000020003" pitchFamily="2" charset="0"/>
              </a:rPr>
              <a:t> and </a:t>
            </a:r>
            <a:r>
              <a:rPr lang="pl-PL" sz="1600" dirty="0" err="1">
                <a:latin typeface="Avenir Book" panose="02000503020000020003" pitchFamily="2" charset="0"/>
              </a:rPr>
              <a:t>Physical</a:t>
            </a:r>
            <a:r>
              <a:rPr lang="pl-PL" sz="1600" dirty="0">
                <a:latin typeface="Avenir Book" panose="02000503020000020003" pitchFamily="2" charset="0"/>
              </a:rPr>
              <a:t> Activity 13(2):11-25. DOI:10.29359/BJHPA.13.2.02</a:t>
            </a:r>
          </a:p>
          <a:p>
            <a:r>
              <a:rPr lang="pl-PL" sz="1600" dirty="0">
                <a:latin typeface="Avenir Book" panose="02000503020000020003" pitchFamily="2" charset="0"/>
              </a:rPr>
              <a:t>Yang </a:t>
            </a:r>
            <a:r>
              <a:rPr lang="pl-PL" sz="1600" dirty="0" err="1">
                <a:latin typeface="Avenir Book" panose="02000503020000020003" pitchFamily="2" charset="0"/>
              </a:rPr>
              <a:t>Jae</a:t>
            </a:r>
            <a:r>
              <a:rPr lang="pl-PL" sz="1600" dirty="0">
                <a:latin typeface="Avenir Book" panose="02000503020000020003" pitchFamily="2" charset="0"/>
              </a:rPr>
              <a:t>-Man and Jung-</a:t>
            </a:r>
            <a:r>
              <a:rPr lang="pl-PL" sz="1600" dirty="0" err="1">
                <a:latin typeface="Avenir Book" panose="02000503020000020003" pitchFamily="2" charset="0"/>
              </a:rPr>
              <a:t>Hoon</a:t>
            </a:r>
            <a:r>
              <a:rPr lang="pl-PL" sz="1600" dirty="0">
                <a:latin typeface="Avenir Book" panose="02000503020000020003" pitchFamily="2" charset="0"/>
              </a:rPr>
              <a:t> Lee. "</a:t>
            </a:r>
            <a:r>
              <a:rPr lang="pl-PL" sz="1600" dirty="0" err="1">
                <a:latin typeface="Avenir Book" panose="02000503020000020003" pitchFamily="2" charset="0"/>
              </a:rPr>
              <a:t>Is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kinesio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taping</a:t>
            </a:r>
            <a:r>
              <a:rPr lang="pl-PL" sz="1600" dirty="0">
                <a:latin typeface="Avenir Book" panose="02000503020000020003" pitchFamily="2" charset="0"/>
              </a:rPr>
              <a:t> to </a:t>
            </a:r>
            <a:r>
              <a:rPr lang="pl-PL" sz="1600" dirty="0" err="1">
                <a:latin typeface="Avenir Book" panose="02000503020000020003" pitchFamily="2" charset="0"/>
              </a:rPr>
              <a:t>generate</a:t>
            </a:r>
            <a:r>
              <a:rPr lang="pl-PL" sz="1600" dirty="0">
                <a:latin typeface="Avenir Book" panose="02000503020000020003" pitchFamily="2" charset="0"/>
              </a:rPr>
              <a:t> skin </a:t>
            </a:r>
            <a:r>
              <a:rPr lang="pl-PL" sz="1600" dirty="0" err="1">
                <a:latin typeface="Avenir Book" panose="02000503020000020003" pitchFamily="2" charset="0"/>
              </a:rPr>
              <a:t>convolutions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effective</a:t>
            </a:r>
            <a:r>
              <a:rPr lang="pl-PL" sz="1600" dirty="0">
                <a:latin typeface="Avenir Book" panose="02000503020000020003" pitchFamily="2" charset="0"/>
              </a:rPr>
              <a:t> for </a:t>
            </a:r>
            <a:r>
              <a:rPr lang="pl-PL" sz="1600" dirty="0" err="1">
                <a:latin typeface="Avenir Book" panose="02000503020000020003" pitchFamily="2" charset="0"/>
              </a:rPr>
              <a:t>increasing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local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blood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circulation</a:t>
            </a:r>
            <a:r>
              <a:rPr lang="pl-PL" sz="1600" dirty="0">
                <a:latin typeface="Avenir Book" panose="02000503020000020003" pitchFamily="2" charset="0"/>
              </a:rPr>
              <a:t>?." </a:t>
            </a:r>
            <a:r>
              <a:rPr lang="pl-PL" sz="1600" dirty="0" err="1">
                <a:latin typeface="Avenir Book" panose="02000503020000020003" pitchFamily="2" charset="0"/>
              </a:rPr>
              <a:t>Medical</a:t>
            </a:r>
            <a:r>
              <a:rPr lang="pl-PL" sz="1600" dirty="0">
                <a:latin typeface="Avenir Book" panose="02000503020000020003" pitchFamily="2" charset="0"/>
              </a:rPr>
              <a:t> science monitor: </a:t>
            </a:r>
            <a:r>
              <a:rPr lang="pl-PL" sz="1600" dirty="0" err="1">
                <a:latin typeface="Avenir Book" panose="02000503020000020003" pitchFamily="2" charset="0"/>
              </a:rPr>
              <a:t>international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medical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journal</a:t>
            </a:r>
            <a:r>
              <a:rPr lang="pl-PL" sz="1600" dirty="0">
                <a:latin typeface="Avenir Book" panose="02000503020000020003" pitchFamily="2" charset="0"/>
              </a:rPr>
              <a:t> of </a:t>
            </a:r>
            <a:r>
              <a:rPr lang="pl-PL" sz="1600" dirty="0" err="1">
                <a:latin typeface="Avenir Book" panose="02000503020000020003" pitchFamily="2" charset="0"/>
              </a:rPr>
              <a:t>experimental</a:t>
            </a:r>
            <a:r>
              <a:rPr lang="pl-PL" sz="1600" dirty="0">
                <a:latin typeface="Avenir Book" panose="02000503020000020003" pitchFamily="2" charset="0"/>
              </a:rPr>
              <a:t> and </a:t>
            </a:r>
            <a:r>
              <a:rPr lang="pl-PL" sz="1600" dirty="0" err="1">
                <a:latin typeface="Avenir Book" panose="02000503020000020003" pitchFamily="2" charset="0"/>
              </a:rPr>
              <a:t>clinical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research</a:t>
            </a:r>
            <a:r>
              <a:rPr lang="pl-PL" sz="1600" dirty="0">
                <a:latin typeface="Avenir Book" panose="02000503020000020003" pitchFamily="2" charset="0"/>
              </a:rPr>
              <a:t> 24 (2018): 288.</a:t>
            </a:r>
          </a:p>
          <a:p>
            <a:r>
              <a:rPr lang="pl-PL" sz="1600" dirty="0">
                <a:latin typeface="Avenir Book" panose="02000503020000020003" pitchFamily="2" charset="0"/>
              </a:rPr>
              <a:t>Daszkiewicz Maciej, "</a:t>
            </a:r>
            <a:r>
              <a:rPr lang="pl-PL" sz="1600" dirty="0" err="1">
                <a:latin typeface="Avenir Book" panose="02000503020000020003" pitchFamily="2" charset="0"/>
              </a:rPr>
              <a:t>Aesthetic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Cosmetology</a:t>
            </a:r>
            <a:r>
              <a:rPr lang="pl-PL" sz="1600" dirty="0">
                <a:latin typeface="Avenir Book" panose="02000503020000020003" pitchFamily="2" charset="0"/>
              </a:rPr>
              <a:t> and </a:t>
            </a:r>
            <a:r>
              <a:rPr lang="pl-PL" sz="1600" dirty="0" err="1">
                <a:latin typeface="Avenir Book" panose="02000503020000020003" pitchFamily="2" charset="0"/>
              </a:rPr>
              <a:t>Medicine</a:t>
            </a:r>
            <a:r>
              <a:rPr lang="pl-PL" sz="1600" dirty="0">
                <a:latin typeface="Avenir Book" panose="02000503020000020003" pitchFamily="2" charset="0"/>
              </a:rPr>
              <a:t>” ISSN 2719-3241 | Index Copernicus 80.34 | 6/2020 (vol. 9)</a:t>
            </a:r>
          </a:p>
          <a:p>
            <a:r>
              <a:rPr lang="pl-PL" sz="1600" dirty="0" err="1">
                <a:latin typeface="Avenir Book" panose="02000503020000020003" pitchFamily="2" charset="0"/>
              </a:rPr>
              <a:t>Lietz</a:t>
            </a:r>
            <a:r>
              <a:rPr lang="pl-PL" sz="1600" dirty="0">
                <a:latin typeface="Avenir Book" panose="02000503020000020003" pitchFamily="2" charset="0"/>
              </a:rPr>
              <a:t>-Kijak Danuta, et al. "The </a:t>
            </a:r>
            <a:r>
              <a:rPr lang="pl-PL" sz="1600" dirty="0" err="1">
                <a:latin typeface="Avenir Book" panose="02000503020000020003" pitchFamily="2" charset="0"/>
              </a:rPr>
              <a:t>impact</a:t>
            </a:r>
            <a:r>
              <a:rPr lang="pl-PL" sz="1600" dirty="0">
                <a:latin typeface="Avenir Book" panose="02000503020000020003" pitchFamily="2" charset="0"/>
              </a:rPr>
              <a:t> of the </a:t>
            </a:r>
            <a:r>
              <a:rPr lang="pl-PL" sz="1600" dirty="0" err="1">
                <a:latin typeface="Avenir Book" panose="02000503020000020003" pitchFamily="2" charset="0"/>
              </a:rPr>
              <a:t>use</a:t>
            </a:r>
            <a:r>
              <a:rPr lang="pl-PL" sz="1600" dirty="0">
                <a:latin typeface="Avenir Book" panose="02000503020000020003" pitchFamily="2" charset="0"/>
              </a:rPr>
              <a:t> of </a:t>
            </a:r>
            <a:r>
              <a:rPr lang="pl-PL" sz="1600" dirty="0" err="1">
                <a:latin typeface="Avenir Book" panose="02000503020000020003" pitchFamily="2" charset="0"/>
              </a:rPr>
              <a:t>kinesio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taping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method</a:t>
            </a:r>
            <a:r>
              <a:rPr lang="pl-PL" sz="1600" dirty="0">
                <a:latin typeface="Avenir Book" panose="02000503020000020003" pitchFamily="2" charset="0"/>
              </a:rPr>
              <a:t> on the </a:t>
            </a:r>
            <a:r>
              <a:rPr lang="pl-PL" sz="1600" dirty="0" err="1">
                <a:latin typeface="Avenir Book" panose="02000503020000020003" pitchFamily="2" charset="0"/>
              </a:rPr>
              <a:t>reduction</a:t>
            </a:r>
            <a:r>
              <a:rPr lang="pl-PL" sz="1600" dirty="0">
                <a:latin typeface="Avenir Book" panose="02000503020000020003" pitchFamily="2" charset="0"/>
              </a:rPr>
              <a:t> of </a:t>
            </a:r>
            <a:r>
              <a:rPr lang="pl-PL" sz="1600" dirty="0" err="1">
                <a:latin typeface="Avenir Book" panose="02000503020000020003" pitchFamily="2" charset="0"/>
              </a:rPr>
              <a:t>swelling</a:t>
            </a:r>
            <a:r>
              <a:rPr lang="pl-PL" sz="1600" dirty="0">
                <a:latin typeface="Avenir Book" panose="02000503020000020003" pitchFamily="2" charset="0"/>
              </a:rPr>
              <a:t> in </a:t>
            </a:r>
            <a:r>
              <a:rPr lang="pl-PL" sz="1600" dirty="0" err="1">
                <a:latin typeface="Avenir Book" panose="02000503020000020003" pitchFamily="2" charset="0"/>
              </a:rPr>
              <a:t>patients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after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orthognathic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surgery</a:t>
            </a:r>
            <a:r>
              <a:rPr lang="pl-PL" sz="1600" dirty="0">
                <a:latin typeface="Avenir Book" panose="02000503020000020003" pitchFamily="2" charset="0"/>
              </a:rPr>
              <a:t>: a pilot </a:t>
            </a:r>
            <a:r>
              <a:rPr lang="pl-PL" sz="1600" dirty="0" err="1">
                <a:latin typeface="Avenir Book" panose="02000503020000020003" pitchFamily="2" charset="0"/>
              </a:rPr>
              <a:t>study</a:t>
            </a:r>
            <a:r>
              <a:rPr lang="pl-PL" sz="1600" dirty="0">
                <a:latin typeface="Avenir Book" panose="02000503020000020003" pitchFamily="2" charset="0"/>
              </a:rPr>
              <a:t>." </a:t>
            </a:r>
            <a:r>
              <a:rPr lang="pl-PL" sz="1600" dirty="0" err="1">
                <a:latin typeface="Avenir Book" panose="02000503020000020003" pitchFamily="2" charset="0"/>
              </a:rPr>
              <a:t>Medical</a:t>
            </a:r>
            <a:r>
              <a:rPr lang="pl-PL" sz="1600" dirty="0">
                <a:latin typeface="Avenir Book" panose="02000503020000020003" pitchFamily="2" charset="0"/>
              </a:rPr>
              <a:t> science monitor: </a:t>
            </a:r>
            <a:r>
              <a:rPr lang="pl-PL" sz="1600" dirty="0" err="1">
                <a:latin typeface="Avenir Book" panose="02000503020000020003" pitchFamily="2" charset="0"/>
              </a:rPr>
              <a:t>international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medical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journal</a:t>
            </a:r>
            <a:r>
              <a:rPr lang="pl-PL" sz="1600" dirty="0">
                <a:latin typeface="Avenir Book" panose="02000503020000020003" pitchFamily="2" charset="0"/>
              </a:rPr>
              <a:t> of </a:t>
            </a:r>
            <a:r>
              <a:rPr lang="pl-PL" sz="1600" dirty="0" err="1">
                <a:latin typeface="Avenir Book" panose="02000503020000020003" pitchFamily="2" charset="0"/>
              </a:rPr>
              <a:t>experimental</a:t>
            </a:r>
            <a:r>
              <a:rPr lang="pl-PL" sz="1600" dirty="0">
                <a:latin typeface="Avenir Book" panose="02000503020000020003" pitchFamily="2" charset="0"/>
              </a:rPr>
              <a:t> and </a:t>
            </a:r>
            <a:r>
              <a:rPr lang="pl-PL" sz="1600" dirty="0" err="1">
                <a:latin typeface="Avenir Book" panose="02000503020000020003" pitchFamily="2" charset="0"/>
              </a:rPr>
              <a:t>clinical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research</a:t>
            </a:r>
            <a:r>
              <a:rPr lang="pl-PL" sz="1600" dirty="0">
                <a:latin typeface="Avenir Book" panose="02000503020000020003" pitchFamily="2" charset="0"/>
              </a:rPr>
              <a:t> 24 (2018): 3736.</a:t>
            </a:r>
          </a:p>
          <a:p>
            <a:r>
              <a:rPr lang="pl-PL" sz="1600" dirty="0">
                <a:latin typeface="Avenir Book" panose="02000503020000020003" pitchFamily="2" charset="0"/>
              </a:rPr>
              <a:t>Wilk Tomasz, Magdalena </a:t>
            </a:r>
            <a:r>
              <a:rPr lang="pl-PL" sz="1600" dirty="0" err="1">
                <a:latin typeface="Avenir Book" panose="02000503020000020003" pitchFamily="2" charset="0"/>
              </a:rPr>
              <a:t>Nieweglowska</a:t>
            </a:r>
            <a:r>
              <a:rPr lang="pl-PL" sz="1600" dirty="0">
                <a:latin typeface="Avenir Book" panose="02000503020000020003" pitchFamily="2" charset="0"/>
              </a:rPr>
              <a:t>-Wilk and </a:t>
            </a:r>
            <a:r>
              <a:rPr lang="pl-PL" sz="1600" dirty="0" err="1">
                <a:latin typeface="Avenir Book" panose="02000503020000020003" pitchFamily="2" charset="0"/>
              </a:rPr>
              <a:t>Radoslaw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Spiewak</a:t>
            </a:r>
            <a:r>
              <a:rPr lang="pl-PL" sz="1600" dirty="0">
                <a:latin typeface="Avenir Book" panose="02000503020000020003" pitchFamily="2" charset="0"/>
              </a:rPr>
              <a:t>. "</a:t>
            </a:r>
            <a:r>
              <a:rPr lang="pl-PL" sz="1600" dirty="0" err="1">
                <a:latin typeface="Avenir Book" panose="02000503020000020003" pitchFamily="2" charset="0"/>
              </a:rPr>
              <a:t>Kinesiology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taping</a:t>
            </a:r>
            <a:r>
              <a:rPr lang="pl-PL" sz="1600" dirty="0">
                <a:latin typeface="Avenir Book" panose="02000503020000020003" pitchFamily="2" charset="0"/>
              </a:rPr>
              <a:t> in </a:t>
            </a:r>
            <a:r>
              <a:rPr lang="pl-PL" sz="1600" dirty="0" err="1">
                <a:latin typeface="Avenir Book" panose="02000503020000020003" pitchFamily="2" charset="0"/>
              </a:rPr>
              <a:t>cellulite</a:t>
            </a:r>
            <a:r>
              <a:rPr lang="pl-PL" sz="1600" dirty="0">
                <a:latin typeface="Avenir Book" panose="02000503020000020003" pitchFamily="2" charset="0"/>
              </a:rPr>
              <a:t>: A </a:t>
            </a:r>
            <a:r>
              <a:rPr lang="pl-PL" sz="1600" dirty="0" err="1">
                <a:latin typeface="Avenir Book" panose="02000503020000020003" pitchFamily="2" charset="0"/>
              </a:rPr>
              <a:t>proposal</a:t>
            </a:r>
            <a:r>
              <a:rPr lang="pl-PL" sz="1600" dirty="0">
                <a:latin typeface="Avenir Book" panose="02000503020000020003" pitchFamily="2" charset="0"/>
              </a:rPr>
              <a:t> for a </a:t>
            </a:r>
            <a:r>
              <a:rPr lang="pl-PL" sz="1600" dirty="0" err="1">
                <a:latin typeface="Avenir Book" panose="02000503020000020003" pitchFamily="2" charset="0"/>
              </a:rPr>
              <a:t>novel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treatment</a:t>
            </a:r>
            <a:r>
              <a:rPr lang="pl-PL" sz="1600" dirty="0">
                <a:latin typeface="Avenir Book" panose="02000503020000020003" pitchFamily="2" charset="0"/>
              </a:rPr>
              <a:t> and report of </a:t>
            </a:r>
            <a:r>
              <a:rPr lang="pl-PL" sz="1600" dirty="0" err="1">
                <a:latin typeface="Avenir Book" panose="02000503020000020003" pitchFamily="2" charset="0"/>
              </a:rPr>
              <a:t>first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results</a:t>
            </a:r>
            <a:r>
              <a:rPr lang="pl-PL" sz="1600" dirty="0">
                <a:latin typeface="Avenir Book" panose="02000503020000020003" pitchFamily="2" charset="0"/>
              </a:rPr>
              <a:t>." </a:t>
            </a:r>
            <a:r>
              <a:rPr lang="pl-PL" sz="1600" dirty="0" err="1">
                <a:latin typeface="Avenir Book" panose="02000503020000020003" pitchFamily="2" charset="0"/>
              </a:rPr>
              <a:t>Estetol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Med</a:t>
            </a:r>
            <a:r>
              <a:rPr lang="pl-PL" sz="1600" dirty="0">
                <a:latin typeface="Avenir Book" panose="02000503020000020003" pitchFamily="2" charset="0"/>
              </a:rPr>
              <a:t> </a:t>
            </a:r>
            <a:r>
              <a:rPr lang="pl-PL" sz="1600" dirty="0" err="1">
                <a:latin typeface="Avenir Book" panose="02000503020000020003" pitchFamily="2" charset="0"/>
              </a:rPr>
              <a:t>Kosmetol</a:t>
            </a:r>
            <a:r>
              <a:rPr lang="pl-PL" sz="1600" dirty="0">
                <a:latin typeface="Avenir Book" panose="02000503020000020003" pitchFamily="2" charset="0"/>
              </a:rPr>
              <a:t> 2.4 (2012): 115-117.</a:t>
            </a:r>
          </a:p>
          <a:p>
            <a:endParaRPr lang="pl-PL" sz="1600" dirty="0">
              <a:latin typeface="Avenir Book" panose="02000503020000020003" pitchFamily="2" charset="0"/>
            </a:endParaRPr>
          </a:p>
          <a:p>
            <a:endParaRPr lang="pl-PL" sz="16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1D536C-693D-4911-B3E3-277E6CA0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ACC7FC-0DA0-46D9-BEDF-149E4AB32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D5BD1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64B81933-AB75-CB89-3D9B-FC6B66C98F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75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7980F8E-E9FE-BBC7-87AF-805D630CE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2552" cy="4069080"/>
          </a:xfrm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Thank you for your attention!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1886631C-CD62-4E60-A5E7-767EEAEB4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723FD4F-8431-2504-9D92-C642AC79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900" dirty="0" err="1">
                <a:latin typeface="Forte Forward" pitchFamily="2" charset="0"/>
                <a:cs typeface="Forte Forward" pitchFamily="2" charset="0"/>
              </a:rPr>
              <a:t>What</a:t>
            </a:r>
            <a:r>
              <a:rPr lang="pl-PL" sz="3900" dirty="0">
                <a:latin typeface="Forte Forward" pitchFamily="2" charset="0"/>
                <a:cs typeface="Forte Forward" pitchFamily="2" charset="0"/>
              </a:rPr>
              <a:t> </a:t>
            </a:r>
            <a:r>
              <a:rPr lang="pl-PL" sz="3900" dirty="0" err="1">
                <a:latin typeface="Forte Forward" pitchFamily="2" charset="0"/>
                <a:cs typeface="Forte Forward" pitchFamily="2" charset="0"/>
              </a:rPr>
              <a:t>is</a:t>
            </a:r>
            <a:r>
              <a:rPr lang="pl-PL" sz="3900" dirty="0">
                <a:latin typeface="Forte Forward" pitchFamily="2" charset="0"/>
                <a:cs typeface="Forte Forward" pitchFamily="2" charset="0"/>
              </a:rPr>
              <a:t> </a:t>
            </a:r>
            <a:r>
              <a:rPr lang="pl-PL" sz="3900" dirty="0" err="1">
                <a:latin typeface="Forte Forward" pitchFamily="2" charset="0"/>
                <a:cs typeface="Forte Forward" pitchFamily="2" charset="0"/>
              </a:rPr>
              <a:t>kinesiology</a:t>
            </a:r>
            <a:r>
              <a:rPr lang="pl-PL" sz="3900" dirty="0">
                <a:latin typeface="Forte Forward" pitchFamily="2" charset="0"/>
                <a:cs typeface="Forte Forward" pitchFamily="2" charset="0"/>
              </a:rPr>
              <a:t> </a:t>
            </a:r>
            <a:r>
              <a:rPr lang="pl-PL" sz="3900" dirty="0" err="1">
                <a:latin typeface="Forte Forward" pitchFamily="2" charset="0"/>
                <a:cs typeface="Forte Forward" pitchFamily="2" charset="0"/>
              </a:rPr>
              <a:t>taping</a:t>
            </a:r>
            <a:r>
              <a:rPr lang="pl-PL" sz="3900" dirty="0">
                <a:latin typeface="Forte Forward" pitchFamily="2" charset="0"/>
                <a:cs typeface="Forte Forward" pitchFamily="2" charset="0"/>
              </a:rPr>
              <a:t>?</a:t>
            </a:r>
          </a:p>
        </p:txBody>
      </p:sp>
      <p:sp>
        <p:nvSpPr>
          <p:cNvPr id="2057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2AD94"/>
          </a:solidFill>
          <a:ln w="38100" cap="rnd">
            <a:solidFill>
              <a:srgbClr val="F2AD9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243803-2AEA-7D82-D71B-2AEAB926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It's</a:t>
            </a:r>
            <a:r>
              <a:rPr lang="pl-PL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 a </a:t>
            </a:r>
            <a:r>
              <a:rPr lang="pl-PL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thin</a:t>
            </a:r>
            <a:r>
              <a:rPr lang="pl-PL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, </a:t>
            </a:r>
            <a:r>
              <a:rPr lang="pl-PL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flexible</a:t>
            </a:r>
            <a:r>
              <a:rPr lang="pl-PL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 </a:t>
            </a:r>
            <a:r>
              <a:rPr lang="pl-PL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tape</a:t>
            </a:r>
            <a:r>
              <a:rPr lang="pl-PL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 </a:t>
            </a:r>
            <a:r>
              <a:rPr lang="pl-PL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that</a:t>
            </a:r>
            <a:r>
              <a:rPr lang="pl-PL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 </a:t>
            </a:r>
            <a:r>
              <a:rPr lang="pl-PL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is</a:t>
            </a:r>
            <a:r>
              <a:rPr lang="pl-PL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 </a:t>
            </a:r>
            <a:r>
              <a:rPr lang="pl-PL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meant</a:t>
            </a:r>
            <a:r>
              <a:rPr lang="pl-PL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 to </a:t>
            </a:r>
            <a:r>
              <a:rPr lang="pl-PL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relieve</a:t>
            </a:r>
            <a:r>
              <a:rPr lang="pl-PL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 </a:t>
            </a:r>
            <a:r>
              <a:rPr lang="pl-PL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pain</a:t>
            </a:r>
            <a:r>
              <a:rPr lang="pl-PL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, </a:t>
            </a:r>
            <a:r>
              <a:rPr lang="pl-PL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reduce</a:t>
            </a:r>
            <a:r>
              <a:rPr lang="pl-PL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 </a:t>
            </a:r>
            <a:r>
              <a:rPr lang="pl-PL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swelling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ogle Sans"/>
              </a:rPr>
              <a:t>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oogle Sans"/>
              </a:rPr>
              <a:t>or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ogle Sans"/>
              </a:rPr>
              <a:t> </a:t>
            </a:r>
            <a:r>
              <a:rPr lang="pl-PL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inflammation</a:t>
            </a:r>
            <a:r>
              <a:rPr lang="pl-PL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, and </a:t>
            </a:r>
            <a:r>
              <a:rPr lang="pl-PL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provide</a:t>
            </a:r>
            <a:r>
              <a:rPr lang="pl-PL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 </a:t>
            </a:r>
            <a:r>
              <a:rPr lang="pl-PL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support</a:t>
            </a:r>
            <a:r>
              <a:rPr lang="pl-PL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 to </a:t>
            </a:r>
            <a:r>
              <a:rPr lang="pl-PL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joints</a:t>
            </a:r>
            <a:r>
              <a:rPr lang="pl-PL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 and </a:t>
            </a:r>
            <a:r>
              <a:rPr lang="pl-PL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muscles</a:t>
            </a:r>
            <a:r>
              <a:rPr lang="pl-PL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. The </a:t>
            </a:r>
            <a:r>
              <a:rPr lang="pl-PL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concept</a:t>
            </a:r>
            <a:r>
              <a:rPr lang="pl-PL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 was </a:t>
            </a:r>
            <a:r>
              <a:rPr lang="pl-PL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introduced</a:t>
            </a:r>
            <a:r>
              <a:rPr lang="pl-PL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 in the 1970s </a:t>
            </a:r>
            <a:br>
              <a:rPr lang="pl-PL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</a:br>
            <a:r>
              <a:rPr lang="pl-PL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by Dr </a:t>
            </a:r>
            <a:r>
              <a:rPr lang="pl-PL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Kenzo</a:t>
            </a:r>
            <a:r>
              <a:rPr lang="pl-PL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 </a:t>
            </a:r>
            <a:r>
              <a:rPr lang="pl-PL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Kase</a:t>
            </a:r>
            <a:r>
              <a:rPr lang="pl-PL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.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9" name="Ink 205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059" name="Ink 205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Amazon.com: 3-Pack Kinesiology Tape Pro Athletic Sports. Knee, Ankle,  Muscle, Kinetic Sport Dynamic, Physical Therapy. Strong-Rock Breathable h2o  Resist Cotton.Roll,Uncut,2in x 16.4ft.Bulk k Multi-Coloured : Health &amp;  Household">
            <a:extLst>
              <a:ext uri="{FF2B5EF4-FFF2-40B4-BE49-F238E27FC236}">
                <a16:creationId xmlns:a16="http://schemas.microsoft.com/office/drawing/2014/main" id="{48C82C15-0CD6-AACB-A87A-F78C64D0B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020230"/>
            <a:ext cx="5458968" cy="481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2F3AD30-1BEC-069D-9B44-A5970974477A}"/>
              </a:ext>
            </a:extLst>
          </p:cNvPr>
          <p:cNvSpPr txBox="1"/>
          <p:nvPr/>
        </p:nvSpPr>
        <p:spPr>
          <a:xfrm>
            <a:off x="7590772" y="5999967"/>
            <a:ext cx="3967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err="1">
                <a:latin typeface="Avenir Book" panose="02000503020000020003" pitchFamily="2" charset="0"/>
              </a:rPr>
              <a:t>https</a:t>
            </a:r>
            <a:r>
              <a:rPr lang="pl-PL" sz="800" dirty="0">
                <a:latin typeface="Avenir Book" panose="02000503020000020003" pitchFamily="2" charset="0"/>
              </a:rPr>
              <a:t>://</a:t>
            </a:r>
            <a:r>
              <a:rPr lang="pl-PL" sz="800" dirty="0" err="1">
                <a:latin typeface="Avenir Book" panose="02000503020000020003" pitchFamily="2" charset="0"/>
              </a:rPr>
              <a:t>m.media-amazon.com</a:t>
            </a:r>
            <a:r>
              <a:rPr lang="pl-PL" sz="800" dirty="0">
                <a:latin typeface="Avenir Book" panose="02000503020000020003" pitchFamily="2" charset="0"/>
              </a:rPr>
              <a:t>/</a:t>
            </a:r>
            <a:r>
              <a:rPr lang="pl-PL" sz="800" dirty="0" err="1">
                <a:latin typeface="Avenir Book" panose="02000503020000020003" pitchFamily="2" charset="0"/>
              </a:rPr>
              <a:t>images</a:t>
            </a:r>
            <a:r>
              <a:rPr lang="pl-PL" sz="800" dirty="0">
                <a:latin typeface="Avenir Book" panose="02000503020000020003" pitchFamily="2" charset="0"/>
              </a:rPr>
              <a:t>/I/81bjfRT0I7L._AC_UF1000,1000_QL80_.jpg</a:t>
            </a:r>
          </a:p>
        </p:txBody>
      </p:sp>
    </p:spTree>
    <p:extLst>
      <p:ext uri="{BB962C8B-B14F-4D97-AF65-F5344CB8AC3E}">
        <p14:creationId xmlns:p14="http://schemas.microsoft.com/office/powerpoint/2010/main" val="35643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54" name="Rectangle 315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BA2FCC-61CA-8322-6962-48F377357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5600" dirty="0" err="1">
                <a:latin typeface="Forte Forward" panose="020F0502020204030204" pitchFamily="34" charset="0"/>
                <a:cs typeface="Forte Forward" panose="020F0502020204030204" pitchFamily="34" charset="0"/>
              </a:rPr>
              <a:t>Kinesiology</a:t>
            </a:r>
            <a:r>
              <a:rPr lang="pl-PL" sz="5600" dirty="0">
                <a:latin typeface="Forte Forward" panose="020F0502020204030204" pitchFamily="34" charset="0"/>
                <a:cs typeface="Forte Forward" panose="020F0502020204030204" pitchFamily="34" charset="0"/>
              </a:rPr>
              <a:t> </a:t>
            </a:r>
            <a:r>
              <a:rPr lang="pl-PL" sz="5600" dirty="0" err="1">
                <a:latin typeface="Forte Forward" panose="020F0502020204030204" pitchFamily="34" charset="0"/>
                <a:cs typeface="Forte Forward" panose="020F0502020204030204" pitchFamily="34" charset="0"/>
              </a:rPr>
              <a:t>taping</a:t>
            </a:r>
            <a:r>
              <a:rPr lang="pl-PL" sz="5600" dirty="0">
                <a:latin typeface="Forte Forward" panose="020F0502020204030204" pitchFamily="34" charset="0"/>
                <a:cs typeface="Forte Forward" panose="020F0502020204030204" pitchFamily="34" charset="0"/>
              </a:rPr>
              <a:t> </a:t>
            </a:r>
            <a:r>
              <a:rPr lang="pl-PL" sz="5600" dirty="0" err="1">
                <a:latin typeface="Forte Forward" panose="020F0502020204030204" pitchFamily="34" charset="0"/>
                <a:cs typeface="Forte Forward" panose="020F0502020204030204" pitchFamily="34" charset="0"/>
              </a:rPr>
              <a:t>techniques</a:t>
            </a:r>
            <a:endParaRPr lang="pl-PL" sz="5600" dirty="0">
              <a:latin typeface="Forte Forward" panose="020F0502020204030204" pitchFamily="34" charset="0"/>
              <a:cs typeface="Forte Forward" panose="020F0502020204030204" pitchFamily="34" charset="0"/>
            </a:endParaRPr>
          </a:p>
        </p:txBody>
      </p:sp>
      <p:sp>
        <p:nvSpPr>
          <p:cNvPr id="315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4964A"/>
          </a:solidFill>
          <a:ln w="38100" cap="rnd">
            <a:solidFill>
              <a:srgbClr val="D4964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BA0926-9379-B08C-E043-9744680D4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pl-PL" dirty="0" err="1">
                <a:latin typeface="Avenir Book" panose="02000503020000020003" pitchFamily="2" charset="0"/>
              </a:rPr>
              <a:t>Muscle</a:t>
            </a:r>
            <a:r>
              <a:rPr lang="pl-PL" dirty="0">
                <a:latin typeface="Avenir Book" panose="02000503020000020003" pitchFamily="2" charset="0"/>
              </a:rPr>
              <a:t> </a:t>
            </a:r>
            <a:r>
              <a:rPr lang="pl-PL" dirty="0" err="1">
                <a:latin typeface="Avenir Book" panose="02000503020000020003" pitchFamily="2" charset="0"/>
              </a:rPr>
              <a:t>technique</a:t>
            </a:r>
            <a:endParaRPr lang="pl-PL" dirty="0">
              <a:latin typeface="Avenir Book" panose="02000503020000020003" pitchFamily="2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pl-PL" dirty="0" err="1">
                <a:latin typeface="Avenir Book" panose="02000503020000020003" pitchFamily="2" charset="0"/>
              </a:rPr>
              <a:t>Ligament</a:t>
            </a:r>
            <a:r>
              <a:rPr lang="pl-PL" dirty="0">
                <a:latin typeface="Avenir Book" panose="02000503020000020003" pitchFamily="2" charset="0"/>
              </a:rPr>
              <a:t> </a:t>
            </a:r>
            <a:r>
              <a:rPr lang="pl-PL" dirty="0" err="1">
                <a:latin typeface="Avenir Book" panose="02000503020000020003" pitchFamily="2" charset="0"/>
              </a:rPr>
              <a:t>technique</a:t>
            </a:r>
            <a:endParaRPr lang="pl-PL" dirty="0">
              <a:latin typeface="Avenir Book" panose="02000503020000020003" pitchFamily="2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pl-PL" dirty="0" err="1">
                <a:latin typeface="Avenir Book" panose="02000503020000020003" pitchFamily="2" charset="0"/>
              </a:rPr>
              <a:t>Fascial</a:t>
            </a:r>
            <a:r>
              <a:rPr lang="pl-PL" dirty="0">
                <a:latin typeface="Avenir Book" panose="02000503020000020003" pitchFamily="2" charset="0"/>
              </a:rPr>
              <a:t> </a:t>
            </a:r>
            <a:r>
              <a:rPr lang="pl-PL" dirty="0" err="1">
                <a:latin typeface="Avenir Book" panose="02000503020000020003" pitchFamily="2" charset="0"/>
              </a:rPr>
              <a:t>techique</a:t>
            </a:r>
            <a:endParaRPr lang="pl-PL" dirty="0">
              <a:latin typeface="Avenir Book" panose="02000503020000020003" pitchFamily="2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pl-PL" dirty="0" err="1">
                <a:latin typeface="Avenir Book" panose="02000503020000020003" pitchFamily="2" charset="0"/>
              </a:rPr>
              <a:t>Correction</a:t>
            </a:r>
            <a:r>
              <a:rPr lang="pl-PL" dirty="0">
                <a:latin typeface="Avenir Book" panose="02000503020000020003" pitchFamily="2" charset="0"/>
              </a:rPr>
              <a:t> </a:t>
            </a:r>
            <a:r>
              <a:rPr lang="pl-PL" dirty="0" err="1">
                <a:latin typeface="Avenir Book" panose="02000503020000020003" pitchFamily="2" charset="0"/>
              </a:rPr>
              <a:t>technique</a:t>
            </a:r>
            <a:endParaRPr lang="pl-PL" dirty="0">
              <a:latin typeface="Avenir Book" panose="02000503020000020003" pitchFamily="2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pl-PL" dirty="0" err="1">
                <a:latin typeface="Avenir Book" panose="02000503020000020003" pitchFamily="2" charset="0"/>
              </a:rPr>
              <a:t>Lymphatic</a:t>
            </a:r>
            <a:r>
              <a:rPr lang="pl-PL" dirty="0">
                <a:latin typeface="Avenir Book" panose="02000503020000020003" pitchFamily="2" charset="0"/>
              </a:rPr>
              <a:t> </a:t>
            </a:r>
            <a:r>
              <a:rPr lang="pl-PL" dirty="0" err="1">
                <a:latin typeface="Avenir Book" panose="02000503020000020003" pitchFamily="2" charset="0"/>
              </a:rPr>
              <a:t>technique</a:t>
            </a:r>
            <a:endParaRPr lang="pl-PL" dirty="0">
              <a:latin typeface="Avenir Book" panose="02000503020000020003" pitchFamily="2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pl-PL" dirty="0" err="1">
                <a:latin typeface="Avenir Book" panose="02000503020000020003" pitchFamily="2" charset="0"/>
              </a:rPr>
              <a:t>Functional</a:t>
            </a:r>
            <a:r>
              <a:rPr lang="pl-PL" dirty="0">
                <a:latin typeface="Avenir Book" panose="02000503020000020003" pitchFamily="2" charset="0"/>
              </a:rPr>
              <a:t> </a:t>
            </a:r>
            <a:r>
              <a:rPr lang="pl-PL" dirty="0" err="1">
                <a:latin typeface="Avenir Book" panose="02000503020000020003" pitchFamily="2" charset="0"/>
              </a:rPr>
              <a:t>technique</a:t>
            </a:r>
            <a:endParaRPr lang="pl-PL" dirty="0">
              <a:latin typeface="Avenir Book" panose="02000503020000020003" pitchFamily="2" charset="0"/>
            </a:endParaRPr>
          </a:p>
        </p:txBody>
      </p:sp>
      <p:pic>
        <p:nvPicPr>
          <p:cNvPr id="3076" name="Picture 4" descr="Kinesiotaping – szybki powrót do formy | New Level Sport">
            <a:extLst>
              <a:ext uri="{FF2B5EF4-FFF2-40B4-BE49-F238E27FC236}">
                <a16:creationId xmlns:a16="http://schemas.microsoft.com/office/drawing/2014/main" id="{75E73F48-8B20-44E6-809E-F2050BC4C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1" r="37943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F2F84D6-714E-014F-6B5F-31C1761F7DBC}"/>
              </a:ext>
            </a:extLst>
          </p:cNvPr>
          <p:cNvSpPr txBox="1"/>
          <p:nvPr/>
        </p:nvSpPr>
        <p:spPr>
          <a:xfrm>
            <a:off x="-1" y="6693453"/>
            <a:ext cx="493525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https</a:t>
            </a:r>
            <a:r>
              <a:rPr lang="pl-P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://</a:t>
            </a:r>
            <a:r>
              <a:rPr lang="pl-PL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newlevelsport.pl</a:t>
            </a:r>
            <a:r>
              <a:rPr lang="pl-P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/</a:t>
            </a:r>
            <a:r>
              <a:rPr lang="pl-PL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wp-content</a:t>
            </a:r>
            <a:r>
              <a:rPr lang="pl-P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/</a:t>
            </a:r>
            <a:r>
              <a:rPr lang="pl-PL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uploads</a:t>
            </a:r>
            <a:r>
              <a:rPr lang="pl-P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/2023/10/</a:t>
            </a:r>
            <a:r>
              <a:rPr lang="pl-PL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kinesiotaping</a:t>
            </a:r>
            <a:r>
              <a:rPr lang="pl-P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-szybki-</a:t>
            </a:r>
            <a:r>
              <a:rPr lang="pl-PL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powrot</a:t>
            </a:r>
            <a:r>
              <a:rPr lang="pl-P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-do-</a:t>
            </a:r>
            <a:r>
              <a:rPr lang="pl-PL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formy.png</a:t>
            </a:r>
            <a:endParaRPr lang="pl-PL" sz="8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>
              <a:spcAft>
                <a:spcPts val="600"/>
              </a:spcAft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86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0" name="Rectangle 615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43DF10B-A4F4-F649-05E2-5395A0DC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6100">
                <a:latin typeface="Cooper Black" panose="0208090404030B020404" pitchFamily="18" charset="0"/>
                <a:cs typeface="ADLaM Display" panose="020F0502020204030204" pitchFamily="34" charset="0"/>
              </a:rPr>
              <a:t>Muscle technique</a:t>
            </a:r>
          </a:p>
        </p:txBody>
      </p:sp>
      <p:sp>
        <p:nvSpPr>
          <p:cNvPr id="616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DAAE81"/>
          </a:solidFill>
          <a:ln w="38100" cap="rnd">
            <a:solidFill>
              <a:srgbClr val="DAAE8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5FED8F-77A6-B6BD-1F9A-3A3F7F50D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>
                <a:latin typeface="Avenir Book" panose="02000503020000020003" pitchFamily="2" charset="0"/>
              </a:rPr>
              <a:t>It is known that it supports or weakens muscle work. </a:t>
            </a:r>
          </a:p>
        </p:txBody>
      </p:sp>
      <p:pic>
        <p:nvPicPr>
          <p:cNvPr id="6150" name="Picture 6" descr="Spidertech - Premium Kinesiology Tape">
            <a:extLst>
              <a:ext uri="{FF2B5EF4-FFF2-40B4-BE49-F238E27FC236}">
                <a16:creationId xmlns:a16="http://schemas.microsoft.com/office/drawing/2014/main" id="{22B4D42F-28AB-B144-524B-3F1FE2704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2" r="-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77345C5-BE54-EECC-FC6F-FBF45411A52E}"/>
              </a:ext>
            </a:extLst>
          </p:cNvPr>
          <p:cNvSpPr txBox="1"/>
          <p:nvPr/>
        </p:nvSpPr>
        <p:spPr>
          <a:xfrm>
            <a:off x="7538178" y="6642556"/>
            <a:ext cx="47516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 err="1">
                <a:solidFill>
                  <a:schemeClr val="bg1"/>
                </a:solidFill>
                <a:latin typeface="Avenir Book" panose="02000503020000020003" pitchFamily="2" charset="0"/>
              </a:rPr>
              <a:t>https</a:t>
            </a:r>
            <a:r>
              <a:rPr lang="pl-PL" sz="800" dirty="0">
                <a:solidFill>
                  <a:schemeClr val="bg1"/>
                </a:solidFill>
                <a:latin typeface="Avenir Book" panose="02000503020000020003" pitchFamily="2" charset="0"/>
              </a:rPr>
              <a:t>://</a:t>
            </a:r>
            <a:r>
              <a:rPr lang="pl-PL" sz="800" dirty="0" err="1">
                <a:solidFill>
                  <a:schemeClr val="bg1"/>
                </a:solidFill>
                <a:latin typeface="Avenir Book" panose="02000503020000020003" pitchFamily="2" charset="0"/>
              </a:rPr>
              <a:t>spidertech.com</a:t>
            </a:r>
            <a:r>
              <a:rPr lang="pl-PL" sz="800" dirty="0">
                <a:solidFill>
                  <a:schemeClr val="bg1"/>
                </a:solidFill>
                <a:latin typeface="Avenir Book" panose="02000503020000020003" pitchFamily="2" charset="0"/>
              </a:rPr>
              <a:t>/</a:t>
            </a:r>
            <a:r>
              <a:rPr lang="pl-PL" sz="800" dirty="0" err="1">
                <a:solidFill>
                  <a:schemeClr val="bg1"/>
                </a:solidFill>
                <a:latin typeface="Avenir Book" panose="02000503020000020003" pitchFamily="2" charset="0"/>
              </a:rPr>
              <a:t>cdn</a:t>
            </a:r>
            <a:r>
              <a:rPr lang="pl-PL" sz="800" dirty="0">
                <a:solidFill>
                  <a:schemeClr val="bg1"/>
                </a:solidFill>
                <a:latin typeface="Avenir Book" panose="02000503020000020003" pitchFamily="2" charset="0"/>
              </a:rPr>
              <a:t>/shop/</a:t>
            </a:r>
            <a:r>
              <a:rPr lang="pl-PL" sz="800" dirty="0" err="1">
                <a:solidFill>
                  <a:schemeClr val="bg1"/>
                </a:solidFill>
                <a:latin typeface="Avenir Book" panose="02000503020000020003" pitchFamily="2" charset="0"/>
              </a:rPr>
              <a:t>files</a:t>
            </a:r>
            <a:r>
              <a:rPr lang="pl-PL" sz="800" dirty="0">
                <a:solidFill>
                  <a:schemeClr val="bg1"/>
                </a:solidFill>
                <a:latin typeface="Avenir Book" panose="02000503020000020003" pitchFamily="2" charset="0"/>
              </a:rPr>
              <a:t>/LOWERBACKPROCUTONMODEL_600x.png?v=1695311702</a:t>
            </a:r>
          </a:p>
        </p:txBody>
      </p:sp>
    </p:spTree>
    <p:extLst>
      <p:ext uri="{BB962C8B-B14F-4D97-AF65-F5344CB8AC3E}">
        <p14:creationId xmlns:p14="http://schemas.microsoft.com/office/powerpoint/2010/main" val="2258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B1736C6-9F94-7894-B575-3369C168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6100">
                <a:latin typeface="Cooper Black" panose="0208090404030B020404" pitchFamily="18" charset="0"/>
              </a:rPr>
              <a:t>Ligament technique</a:t>
            </a:r>
          </a:p>
        </p:txBody>
      </p:sp>
      <p:sp>
        <p:nvSpPr>
          <p:cNvPr id="717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33379"/>
          </a:solidFill>
          <a:ln w="38100" cap="rnd">
            <a:solidFill>
              <a:srgbClr val="C3337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B49290-9EE5-6506-2356-C08BD9C2D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main function of this technique is the lifting effect it has on the ligaments.</a:t>
            </a:r>
            <a:r>
              <a:rPr lang="pl-PL" dirty="0">
                <a:effectLst/>
              </a:rPr>
              <a:t> </a:t>
            </a:r>
            <a:endParaRPr lang="pl-PL" dirty="0"/>
          </a:p>
        </p:txBody>
      </p:sp>
      <p:pic>
        <p:nvPicPr>
          <p:cNvPr id="7170" name="Picture 2" descr="Kinesiology Sports Tape, Synthetic 5 metres precut roll, lasts up to 7  days, latex free medical grade glue">
            <a:extLst>
              <a:ext uri="{FF2B5EF4-FFF2-40B4-BE49-F238E27FC236}">
                <a16:creationId xmlns:a16="http://schemas.microsoft.com/office/drawing/2014/main" id="{E70AC527-D431-D758-F2BC-2A62ADFBD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8" r="-1" b="2402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25C1488-2FE1-F250-8144-C27040835D8F}"/>
              </a:ext>
            </a:extLst>
          </p:cNvPr>
          <p:cNvSpPr txBox="1"/>
          <p:nvPr/>
        </p:nvSpPr>
        <p:spPr>
          <a:xfrm>
            <a:off x="5465594" y="6642556"/>
            <a:ext cx="68323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 err="1">
                <a:latin typeface="Avenir Book" panose="02000503020000020003" pitchFamily="2" charset="0"/>
              </a:rPr>
              <a:t>https</a:t>
            </a:r>
            <a:r>
              <a:rPr lang="pl-PL" sz="800" dirty="0">
                <a:latin typeface="Avenir Book" panose="02000503020000020003" pitchFamily="2" charset="0"/>
              </a:rPr>
              <a:t>://</a:t>
            </a:r>
            <a:r>
              <a:rPr lang="pl-PL" sz="800" dirty="0" err="1">
                <a:latin typeface="Avenir Book" panose="02000503020000020003" pitchFamily="2" charset="0"/>
              </a:rPr>
              <a:t>cdn.shopify.com</a:t>
            </a:r>
            <a:r>
              <a:rPr lang="pl-PL" sz="800" dirty="0">
                <a:latin typeface="Avenir Book" panose="02000503020000020003" pitchFamily="2" charset="0"/>
              </a:rPr>
              <a:t>/s/</a:t>
            </a:r>
            <a:r>
              <a:rPr lang="pl-PL" sz="800" dirty="0" err="1">
                <a:latin typeface="Avenir Book" panose="02000503020000020003" pitchFamily="2" charset="0"/>
              </a:rPr>
              <a:t>files</a:t>
            </a:r>
            <a:r>
              <a:rPr lang="pl-PL" sz="800" dirty="0">
                <a:latin typeface="Avenir Book" panose="02000503020000020003" pitchFamily="2" charset="0"/>
              </a:rPr>
              <a:t>/1/0257/8012/5758/t/3/</a:t>
            </a:r>
            <a:r>
              <a:rPr lang="pl-PL" sz="800" dirty="0" err="1">
                <a:latin typeface="Avenir Book" panose="02000503020000020003" pitchFamily="2" charset="0"/>
              </a:rPr>
              <a:t>assets</a:t>
            </a:r>
            <a:r>
              <a:rPr lang="pl-PL" sz="800" dirty="0">
                <a:latin typeface="Avenir Book" panose="02000503020000020003" pitchFamily="2" charset="0"/>
              </a:rPr>
              <a:t>/zooomy-1608045667shutterstock-523189852-1250_1080x1080.jpg?v=1608045668</a:t>
            </a:r>
          </a:p>
        </p:txBody>
      </p:sp>
    </p:spTree>
    <p:extLst>
      <p:ext uri="{BB962C8B-B14F-4D97-AF65-F5344CB8AC3E}">
        <p14:creationId xmlns:p14="http://schemas.microsoft.com/office/powerpoint/2010/main" val="17821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20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A4FD318-6D80-FB6C-F61D-C960FD2F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942" y="329184"/>
            <a:ext cx="644993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5600" dirty="0" err="1">
                <a:latin typeface="Cooper Black" panose="0208090404030B020404" pitchFamily="18" charset="0"/>
              </a:rPr>
              <a:t>Fascial</a:t>
            </a:r>
            <a:r>
              <a:rPr lang="pl-PL" sz="5600" dirty="0">
                <a:latin typeface="Cooper Black" panose="0208090404030B020404" pitchFamily="18" charset="0"/>
              </a:rPr>
              <a:t> </a:t>
            </a:r>
            <a:r>
              <a:rPr lang="pl-PL" sz="5600" dirty="0" err="1">
                <a:latin typeface="Cooper Black" panose="0208090404030B020404" pitchFamily="18" charset="0"/>
              </a:rPr>
              <a:t>technique</a:t>
            </a:r>
            <a:endParaRPr lang="pl-PL" sz="5600" dirty="0">
              <a:latin typeface="Cooper Black" panose="0208090404030B020404" pitchFamily="18" charset="0"/>
            </a:endParaRPr>
          </a:p>
        </p:txBody>
      </p:sp>
      <p:sp>
        <p:nvSpPr>
          <p:cNvPr id="820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09D8F3"/>
          </a:solidFill>
          <a:ln w="38100" cap="rnd">
            <a:solidFill>
              <a:srgbClr val="09D8F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E5D898-83E2-C290-BF57-7B6B067F1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purpose of this technique is to correct the positioning of fascia.</a:t>
            </a:r>
            <a:endParaRPr lang="pl-PL" dirty="0">
              <a:latin typeface="Avenir Book" panose="02000503020000020003" pitchFamily="2" charset="0"/>
            </a:endParaRPr>
          </a:p>
        </p:txBody>
      </p:sp>
      <p:pic>
        <p:nvPicPr>
          <p:cNvPr id="8194" name="Picture 2" descr="KINESIOTAPING - Studio Mangraviti">
            <a:extLst>
              <a:ext uri="{FF2B5EF4-FFF2-40B4-BE49-F238E27FC236}">
                <a16:creationId xmlns:a16="http://schemas.microsoft.com/office/drawing/2014/main" id="{FED187E6-AD74-BB56-F24B-63654D31D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B4757E6-6894-40B7-6C51-3B91F137D777}"/>
              </a:ext>
            </a:extLst>
          </p:cNvPr>
          <p:cNvSpPr txBox="1"/>
          <p:nvPr/>
        </p:nvSpPr>
        <p:spPr>
          <a:xfrm>
            <a:off x="-1" y="6642546"/>
            <a:ext cx="66669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err="1">
                <a:latin typeface="Avenir Book" panose="02000503020000020003" pitchFamily="2" charset="0"/>
              </a:rPr>
              <a:t>https</a:t>
            </a:r>
            <a:r>
              <a:rPr lang="pl-PL" sz="800" dirty="0">
                <a:latin typeface="Avenir Book" panose="02000503020000020003" pitchFamily="2" charset="0"/>
              </a:rPr>
              <a:t>://</a:t>
            </a:r>
            <a:r>
              <a:rPr lang="pl-PL" sz="800" dirty="0" err="1">
                <a:latin typeface="Avenir Book" panose="02000503020000020003" pitchFamily="2" charset="0"/>
              </a:rPr>
              <a:t>www.studiomangraviti.it</a:t>
            </a:r>
            <a:r>
              <a:rPr lang="pl-PL" sz="800" dirty="0">
                <a:latin typeface="Avenir Book" panose="02000503020000020003" pitchFamily="2" charset="0"/>
              </a:rPr>
              <a:t>/</a:t>
            </a:r>
            <a:r>
              <a:rPr lang="pl-PL" sz="800" dirty="0" err="1">
                <a:latin typeface="Avenir Book" panose="02000503020000020003" pitchFamily="2" charset="0"/>
              </a:rPr>
              <a:t>wp</a:t>
            </a:r>
            <a:r>
              <a:rPr lang="pl-PL" sz="800" dirty="0">
                <a:latin typeface="Avenir Book" panose="02000503020000020003" pitchFamily="2" charset="0"/>
              </a:rPr>
              <a:t>/</a:t>
            </a:r>
            <a:r>
              <a:rPr lang="pl-PL" sz="800" dirty="0" err="1">
                <a:latin typeface="Avenir Book" panose="02000503020000020003" pitchFamily="2" charset="0"/>
              </a:rPr>
              <a:t>wp-content</a:t>
            </a:r>
            <a:r>
              <a:rPr lang="pl-PL" sz="800" dirty="0">
                <a:latin typeface="Avenir Book" panose="02000503020000020003" pitchFamily="2" charset="0"/>
              </a:rPr>
              <a:t>/</a:t>
            </a:r>
            <a:r>
              <a:rPr lang="pl-PL" sz="800" dirty="0" err="1">
                <a:latin typeface="Avenir Book" panose="02000503020000020003" pitchFamily="2" charset="0"/>
              </a:rPr>
              <a:t>uploads</a:t>
            </a:r>
            <a:r>
              <a:rPr lang="pl-PL" sz="800" dirty="0">
                <a:latin typeface="Avenir Book" panose="02000503020000020003" pitchFamily="2" charset="0"/>
              </a:rPr>
              <a:t>/2019/05/kinesio-taping-699x1024.jpg</a:t>
            </a:r>
          </a:p>
        </p:txBody>
      </p:sp>
    </p:spTree>
    <p:extLst>
      <p:ext uri="{BB962C8B-B14F-4D97-AF65-F5344CB8AC3E}">
        <p14:creationId xmlns:p14="http://schemas.microsoft.com/office/powerpoint/2010/main" val="154312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9" name="Rectangle 922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796C12D-D4D2-7A6B-0A9F-E3EA813D4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5600" dirty="0" err="1">
                <a:latin typeface="Cooper Black" panose="0208090404030B020404" pitchFamily="18" charset="0"/>
              </a:rPr>
              <a:t>Correction</a:t>
            </a:r>
            <a:r>
              <a:rPr lang="pl-PL" sz="5600" dirty="0">
                <a:latin typeface="Cooper Black" panose="0208090404030B020404" pitchFamily="18" charset="0"/>
              </a:rPr>
              <a:t> </a:t>
            </a:r>
            <a:r>
              <a:rPr lang="pl-PL" sz="5600" dirty="0" err="1">
                <a:latin typeface="Cooper Black" panose="0208090404030B020404" pitchFamily="18" charset="0"/>
              </a:rPr>
              <a:t>technique</a:t>
            </a:r>
            <a:endParaRPr lang="pl-PL" sz="5600" dirty="0">
              <a:latin typeface="Cooper Black" panose="0208090404030B020404" pitchFamily="18" charset="0"/>
            </a:endParaRPr>
          </a:p>
        </p:txBody>
      </p:sp>
      <p:sp>
        <p:nvSpPr>
          <p:cNvPr id="923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64683"/>
          </a:solidFill>
          <a:ln w="38100" cap="rnd">
            <a:solidFill>
              <a:srgbClr val="E6468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D2C8CA-64A1-1AC6-0667-86624268E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known to increase the elasticity of tissue, causing a neutral positioning of muscles, joints and ligaments. </a:t>
            </a:r>
            <a:endParaRPr lang="pl-PL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4" name="Picture 8" descr="531 Kinesio Tape Shoulder Stock Photos - Free &amp; Royalty-Free Stock Photos  from Dreamstime">
            <a:extLst>
              <a:ext uri="{FF2B5EF4-FFF2-40B4-BE49-F238E27FC236}">
                <a16:creationId xmlns:a16="http://schemas.microsoft.com/office/drawing/2014/main" id="{B1DE37DE-DED9-8B6C-BC8D-EA417A292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09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960284C-9256-6B48-3CD8-20B20F549AB6}"/>
              </a:ext>
            </a:extLst>
          </p:cNvPr>
          <p:cNvSpPr txBox="1"/>
          <p:nvPr/>
        </p:nvSpPr>
        <p:spPr>
          <a:xfrm>
            <a:off x="-1" y="6642546"/>
            <a:ext cx="7764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err="1">
                <a:latin typeface="Avenir Book" panose="02000503020000020003" pitchFamily="2" charset="0"/>
              </a:rPr>
              <a:t>https</a:t>
            </a:r>
            <a:r>
              <a:rPr lang="pl-PL" sz="800" dirty="0">
                <a:latin typeface="Avenir Book" panose="02000503020000020003" pitchFamily="2" charset="0"/>
              </a:rPr>
              <a:t>://</a:t>
            </a:r>
            <a:r>
              <a:rPr lang="pl-PL" sz="800" dirty="0" err="1">
                <a:latin typeface="Avenir Book" panose="02000503020000020003" pitchFamily="2" charset="0"/>
              </a:rPr>
              <a:t>thumbs.dreamstime.com</a:t>
            </a:r>
            <a:r>
              <a:rPr lang="pl-PL" sz="800" dirty="0">
                <a:latin typeface="Avenir Book" panose="02000503020000020003" pitchFamily="2" charset="0"/>
              </a:rPr>
              <a:t>/b/kinesio-tape-female-shoulder-isolated-white-background-rehabilitation-physiotherapy-67346088.jpg</a:t>
            </a:r>
          </a:p>
        </p:txBody>
      </p:sp>
    </p:spTree>
    <p:extLst>
      <p:ext uri="{BB962C8B-B14F-4D97-AF65-F5344CB8AC3E}">
        <p14:creationId xmlns:p14="http://schemas.microsoft.com/office/powerpoint/2010/main" val="327066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B649978-1BBF-29AA-748E-14C7587E9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6894576" cy="1784538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sz="5600" dirty="0" err="1">
                <a:latin typeface="Cooper Black" panose="0208090404030B020404" pitchFamily="18" charset="0"/>
              </a:rPr>
              <a:t>Lymphatic</a:t>
            </a:r>
            <a:r>
              <a:rPr lang="pl-PL" sz="5600" dirty="0">
                <a:latin typeface="Cooper Black" panose="0208090404030B020404" pitchFamily="18" charset="0"/>
              </a:rPr>
              <a:t> </a:t>
            </a:r>
            <a:r>
              <a:rPr lang="pl-PL" sz="5600" dirty="0" err="1">
                <a:latin typeface="Cooper Black" panose="0208090404030B020404" pitchFamily="18" charset="0"/>
              </a:rPr>
              <a:t>drainage</a:t>
            </a:r>
            <a:r>
              <a:rPr lang="pl-PL" sz="5600" dirty="0">
                <a:latin typeface="Cooper Black" panose="0208090404030B020404" pitchFamily="18" charset="0"/>
              </a:rPr>
              <a:t> </a:t>
            </a:r>
            <a:r>
              <a:rPr lang="pl-PL" sz="5600" dirty="0" err="1">
                <a:latin typeface="Cooper Black" panose="0208090404030B020404" pitchFamily="18" charset="0"/>
              </a:rPr>
              <a:t>technique</a:t>
            </a:r>
            <a:endParaRPr lang="pl-PL" sz="5600" dirty="0">
              <a:latin typeface="Cooper Black" panose="0208090404030B020404" pitchFamily="18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1B3CB"/>
          </a:solidFill>
          <a:ln w="38100" cap="rnd">
            <a:solidFill>
              <a:srgbClr val="21B3C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B4A384-A270-4615-3B18-0318FADBF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8307"/>
            <a:ext cx="6894576" cy="3485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implemented to reduce swelling and to improve proper lymphatic circulation.</a:t>
            </a:r>
            <a:endParaRPr lang="pl-P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Kinesio Taping Application - Circulatory/Lymphatic Correction - Kinesio Tape">
            <a:extLst>
              <a:ext uri="{FF2B5EF4-FFF2-40B4-BE49-F238E27FC236}">
                <a16:creationId xmlns:a16="http://schemas.microsoft.com/office/drawing/2014/main" id="{0080DF24-32C6-E6D8-1992-8CAC5A5A9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8" t="3512" r="3504" b="4078"/>
          <a:stretch/>
        </p:blipFill>
        <p:spPr bwMode="auto">
          <a:xfrm>
            <a:off x="7643144" y="-38950"/>
            <a:ext cx="4657344" cy="6955485"/>
          </a:xfrm>
          <a:custGeom>
            <a:avLst/>
            <a:gdLst/>
            <a:ahLst/>
            <a:cxnLst/>
            <a:rect l="l" t="t" r="r" b="b"/>
            <a:pathLst>
              <a:path w="4050601" h="6858000">
                <a:moveTo>
                  <a:pt x="26697" y="0"/>
                </a:moveTo>
                <a:lnTo>
                  <a:pt x="4050601" y="0"/>
                </a:lnTo>
                <a:lnTo>
                  <a:pt x="4050601" y="6858000"/>
                </a:lnTo>
                <a:lnTo>
                  <a:pt x="28376" y="6858000"/>
                </a:lnTo>
                <a:lnTo>
                  <a:pt x="28782" y="6851321"/>
                </a:lnTo>
                <a:cubicBezTo>
                  <a:pt x="31911" y="6730915"/>
                  <a:pt x="35027" y="6610471"/>
                  <a:pt x="38157" y="6489990"/>
                </a:cubicBezTo>
                <a:cubicBezTo>
                  <a:pt x="38284" y="6484913"/>
                  <a:pt x="39171" y="6479963"/>
                  <a:pt x="39171" y="6474886"/>
                </a:cubicBezTo>
                <a:cubicBezTo>
                  <a:pt x="48166" y="6361042"/>
                  <a:pt x="53107" y="6247198"/>
                  <a:pt x="18899" y="6136019"/>
                </a:cubicBezTo>
                <a:cubicBezTo>
                  <a:pt x="15871" y="6125573"/>
                  <a:pt x="14262" y="6114773"/>
                  <a:pt x="14084" y="6103909"/>
                </a:cubicBezTo>
                <a:cubicBezTo>
                  <a:pt x="12413" y="6006983"/>
                  <a:pt x="16644" y="5910056"/>
                  <a:pt x="26754" y="5813650"/>
                </a:cubicBezTo>
                <a:cubicBezTo>
                  <a:pt x="31949" y="5754507"/>
                  <a:pt x="26754" y="5694475"/>
                  <a:pt x="43478" y="5635967"/>
                </a:cubicBezTo>
                <a:cubicBezTo>
                  <a:pt x="50864" y="5606890"/>
                  <a:pt x="55109" y="5577103"/>
                  <a:pt x="56147" y="5547125"/>
                </a:cubicBezTo>
                <a:cubicBezTo>
                  <a:pt x="59948" y="5474529"/>
                  <a:pt x="38537" y="5406248"/>
                  <a:pt x="18139" y="5337713"/>
                </a:cubicBezTo>
                <a:cubicBezTo>
                  <a:pt x="7370" y="5301414"/>
                  <a:pt x="-5426" y="5264355"/>
                  <a:pt x="2429" y="5226280"/>
                </a:cubicBezTo>
                <a:cubicBezTo>
                  <a:pt x="16707" y="5167720"/>
                  <a:pt x="24854" y="5107828"/>
                  <a:pt x="26754" y="5047581"/>
                </a:cubicBezTo>
                <a:cubicBezTo>
                  <a:pt x="26754" y="5004937"/>
                  <a:pt x="16365" y="4963181"/>
                  <a:pt x="20039" y="4920664"/>
                </a:cubicBezTo>
                <a:cubicBezTo>
                  <a:pt x="28211" y="4838181"/>
                  <a:pt x="30238" y="4755203"/>
                  <a:pt x="26121" y="4672415"/>
                </a:cubicBezTo>
                <a:cubicBezTo>
                  <a:pt x="26095" y="4639315"/>
                  <a:pt x="29846" y="4606317"/>
                  <a:pt x="37270" y="4574054"/>
                </a:cubicBezTo>
                <a:cubicBezTo>
                  <a:pt x="46506" y="4517120"/>
                  <a:pt x="48419" y="4459246"/>
                  <a:pt x="42971" y="4401829"/>
                </a:cubicBezTo>
                <a:cubicBezTo>
                  <a:pt x="37016" y="4335324"/>
                  <a:pt x="19279" y="4269835"/>
                  <a:pt x="14845" y="4203331"/>
                </a:cubicBezTo>
                <a:cubicBezTo>
                  <a:pt x="7876" y="4093167"/>
                  <a:pt x="17759" y="3983003"/>
                  <a:pt x="27514" y="3873347"/>
                </a:cubicBezTo>
                <a:cubicBezTo>
                  <a:pt x="35116" y="3803010"/>
                  <a:pt x="37143" y="3732178"/>
                  <a:pt x="33596" y="3661523"/>
                </a:cubicBezTo>
                <a:cubicBezTo>
                  <a:pt x="29161" y="3605426"/>
                  <a:pt x="22193" y="3549329"/>
                  <a:pt x="20926" y="3493232"/>
                </a:cubicBezTo>
                <a:cubicBezTo>
                  <a:pt x="18646" y="3392967"/>
                  <a:pt x="19532" y="3292703"/>
                  <a:pt x="25360" y="3192439"/>
                </a:cubicBezTo>
                <a:cubicBezTo>
                  <a:pt x="28274" y="3142180"/>
                  <a:pt x="32962" y="3092429"/>
                  <a:pt x="34989" y="3041789"/>
                </a:cubicBezTo>
                <a:cubicBezTo>
                  <a:pt x="37016" y="2991149"/>
                  <a:pt x="41071" y="2940002"/>
                  <a:pt x="29542" y="2890377"/>
                </a:cubicBezTo>
                <a:cubicBezTo>
                  <a:pt x="10030" y="2805978"/>
                  <a:pt x="24347" y="2721959"/>
                  <a:pt x="28528" y="2637813"/>
                </a:cubicBezTo>
                <a:cubicBezTo>
                  <a:pt x="31062" y="2585523"/>
                  <a:pt x="46266" y="2531964"/>
                  <a:pt x="32836" y="2481198"/>
                </a:cubicBezTo>
                <a:cubicBezTo>
                  <a:pt x="11677" y="2401621"/>
                  <a:pt x="25487" y="2323694"/>
                  <a:pt x="32836" y="2245386"/>
                </a:cubicBezTo>
                <a:cubicBezTo>
                  <a:pt x="41311" y="2171280"/>
                  <a:pt x="39816" y="2096361"/>
                  <a:pt x="28401" y="2022648"/>
                </a:cubicBezTo>
                <a:cubicBezTo>
                  <a:pt x="14084" y="1949518"/>
                  <a:pt x="14084" y="1874307"/>
                  <a:pt x="28401" y="1801178"/>
                </a:cubicBezTo>
                <a:cubicBezTo>
                  <a:pt x="40260" y="1740816"/>
                  <a:pt x="41628" y="1678868"/>
                  <a:pt x="32455" y="1618037"/>
                </a:cubicBezTo>
                <a:cubicBezTo>
                  <a:pt x="26247" y="1574505"/>
                  <a:pt x="15098" y="1531226"/>
                  <a:pt x="13578" y="1487694"/>
                </a:cubicBezTo>
                <a:cubicBezTo>
                  <a:pt x="10436" y="1396656"/>
                  <a:pt x="12298" y="1305517"/>
                  <a:pt x="19153" y="1214696"/>
                </a:cubicBezTo>
                <a:cubicBezTo>
                  <a:pt x="27134" y="1111259"/>
                  <a:pt x="42464" y="1008202"/>
                  <a:pt x="31822" y="904004"/>
                </a:cubicBezTo>
                <a:cubicBezTo>
                  <a:pt x="28148" y="868213"/>
                  <a:pt x="20673" y="832549"/>
                  <a:pt x="19913" y="796632"/>
                </a:cubicBezTo>
                <a:cubicBezTo>
                  <a:pt x="18266" y="729366"/>
                  <a:pt x="17505" y="662989"/>
                  <a:pt x="21306" y="593565"/>
                </a:cubicBezTo>
                <a:cubicBezTo>
                  <a:pt x="25107" y="524142"/>
                  <a:pt x="39550" y="453703"/>
                  <a:pt x="29795" y="385549"/>
                </a:cubicBezTo>
                <a:cubicBezTo>
                  <a:pt x="20039" y="317394"/>
                  <a:pt x="26374" y="250382"/>
                  <a:pt x="32709" y="183497"/>
                </a:cubicBezTo>
                <a:cubicBezTo>
                  <a:pt x="35750" y="151705"/>
                  <a:pt x="37809" y="120261"/>
                  <a:pt x="37254" y="889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1F9E9F7-EB8B-2D5A-601A-ADF1DB12C8AE}"/>
              </a:ext>
            </a:extLst>
          </p:cNvPr>
          <p:cNvSpPr txBox="1"/>
          <p:nvPr/>
        </p:nvSpPr>
        <p:spPr>
          <a:xfrm>
            <a:off x="6447295" y="6701091"/>
            <a:ext cx="88495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err="1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</a:rPr>
              <a:t>https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</a:rPr>
              <a:t>://</a:t>
            </a:r>
            <a:r>
              <a:rPr lang="pl-PL" sz="800" dirty="0" err="1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</a:rPr>
              <a:t>kinesiotaping.com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</a:rPr>
              <a:t>/</a:t>
            </a:r>
            <a:r>
              <a:rPr lang="pl-PL" sz="800" dirty="0" err="1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</a:rPr>
              <a:t>wp-content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</a:rPr>
              <a:t>/</a:t>
            </a:r>
            <a:r>
              <a:rPr lang="pl-PL" sz="800" dirty="0" err="1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</a:rPr>
              <a:t>uploads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</a:rPr>
              <a:t>/2021/02/Kinesio-Tape-AH-2014-Spring-Featured-Kinesio-Applications-03.jpg</a:t>
            </a:r>
          </a:p>
        </p:txBody>
      </p:sp>
    </p:spTree>
    <p:extLst>
      <p:ext uri="{BB962C8B-B14F-4D97-AF65-F5344CB8AC3E}">
        <p14:creationId xmlns:p14="http://schemas.microsoft.com/office/powerpoint/2010/main" val="53144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DF48AB9-FB09-DF49-2A99-00A3EEA2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100" dirty="0" err="1">
                <a:latin typeface="Cooper Black" panose="0208090404030B020404" pitchFamily="18" charset="0"/>
              </a:rPr>
              <a:t>Functional</a:t>
            </a:r>
            <a:r>
              <a:rPr lang="pl-PL" sz="4100" dirty="0">
                <a:latin typeface="Cooper Black" panose="0208090404030B020404" pitchFamily="18" charset="0"/>
              </a:rPr>
              <a:t> </a:t>
            </a:r>
            <a:r>
              <a:rPr lang="pl-PL" sz="4100" dirty="0" err="1">
                <a:latin typeface="Cooper Black" panose="0208090404030B020404" pitchFamily="18" charset="0"/>
              </a:rPr>
              <a:t>movement</a:t>
            </a:r>
            <a:r>
              <a:rPr lang="pl-PL" sz="4100" dirty="0">
                <a:latin typeface="Cooper Black" panose="0208090404030B020404" pitchFamily="18" charset="0"/>
              </a:rPr>
              <a:t> </a:t>
            </a:r>
            <a:r>
              <a:rPr lang="pl-PL" sz="4100" dirty="0" err="1">
                <a:latin typeface="Cooper Black" panose="0208090404030B020404" pitchFamily="18" charset="0"/>
              </a:rPr>
              <a:t>technique</a:t>
            </a:r>
            <a:endParaRPr lang="pl-PL" sz="4100" dirty="0">
              <a:latin typeface="Cooper Black" panose="0208090404030B020404" pitchFamily="18" charset="0"/>
            </a:endParaRPr>
          </a:p>
        </p:txBody>
      </p:sp>
      <p:sp>
        <p:nvSpPr>
          <p:cNvPr id="1127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50B65"/>
          </a:solidFill>
          <a:ln w="38100" cap="rnd">
            <a:solidFill>
              <a:srgbClr val="F50B6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DFC1ED-0AD6-C47F-BBF7-11787D657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supports muscle paresis and dysfunctions of the upper and lower limbs, which improves their mobility.</a:t>
            </a:r>
            <a:r>
              <a:rPr lang="pl-PL" dirty="0">
                <a:effectLst/>
              </a:rPr>
              <a:t> </a:t>
            </a:r>
            <a:endParaRPr lang="pl-PL" dirty="0"/>
          </a:p>
        </p:txBody>
      </p:sp>
      <p:pic>
        <p:nvPicPr>
          <p:cNvPr id="11270" name="Picture 6" descr="Benefits of Kinesiology Tape | Orthopedics Associates">
            <a:extLst>
              <a:ext uri="{FF2B5EF4-FFF2-40B4-BE49-F238E27FC236}">
                <a16:creationId xmlns:a16="http://schemas.microsoft.com/office/drawing/2014/main" id="{3B201F83-0453-3182-EE96-0A33E1C7B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20806" b="19931"/>
          <a:stretch/>
        </p:blipFill>
        <p:spPr bwMode="auto">
          <a:xfrm rot="2957853">
            <a:off x="4461857" y="2292507"/>
            <a:ext cx="8398931" cy="363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ED029FC-64BB-35A7-5378-68F34F708E8B}"/>
              </a:ext>
            </a:extLst>
          </p:cNvPr>
          <p:cNvSpPr txBox="1"/>
          <p:nvPr/>
        </p:nvSpPr>
        <p:spPr>
          <a:xfrm>
            <a:off x="7477467" y="6642556"/>
            <a:ext cx="9422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err="1">
                <a:latin typeface="Avenir Book" panose="02000503020000020003" pitchFamily="2" charset="0"/>
              </a:rPr>
              <a:t>https</a:t>
            </a:r>
            <a:r>
              <a:rPr lang="pl-PL" sz="800" dirty="0">
                <a:latin typeface="Avenir Book" panose="02000503020000020003" pitchFamily="2" charset="0"/>
              </a:rPr>
              <a:t>://wp02-media.cdn.ihealthspot.com/</a:t>
            </a:r>
            <a:r>
              <a:rPr lang="pl-PL" sz="800" dirty="0" err="1">
                <a:latin typeface="Avenir Book" panose="02000503020000020003" pitchFamily="2" charset="0"/>
              </a:rPr>
              <a:t>wp-content</a:t>
            </a:r>
            <a:r>
              <a:rPr lang="pl-PL" sz="800" dirty="0">
                <a:latin typeface="Avenir Book" panose="02000503020000020003" pitchFamily="2" charset="0"/>
              </a:rPr>
              <a:t>/</a:t>
            </a:r>
            <a:r>
              <a:rPr lang="pl-PL" sz="800" dirty="0" err="1">
                <a:latin typeface="Avenir Book" panose="02000503020000020003" pitchFamily="2" charset="0"/>
              </a:rPr>
              <a:t>uploads</a:t>
            </a:r>
            <a:r>
              <a:rPr lang="pl-PL" sz="800" dirty="0">
                <a:latin typeface="Avenir Book" panose="02000503020000020003" pitchFamily="2" charset="0"/>
              </a:rPr>
              <a:t>/</a:t>
            </a:r>
            <a:r>
              <a:rPr lang="pl-PL" sz="800" dirty="0" err="1">
                <a:latin typeface="Avenir Book" panose="02000503020000020003" pitchFamily="2" charset="0"/>
              </a:rPr>
              <a:t>sites</a:t>
            </a:r>
            <a:r>
              <a:rPr lang="pl-PL" sz="800" dirty="0">
                <a:latin typeface="Avenir Book" panose="02000503020000020003" pitchFamily="2" charset="0"/>
              </a:rPr>
              <a:t>/201/2018/08/</a:t>
            </a:r>
            <a:r>
              <a:rPr lang="pl-PL" sz="800" dirty="0" err="1">
                <a:latin typeface="Avenir Book" panose="02000503020000020003" pitchFamily="2" charset="0"/>
              </a:rPr>
              <a:t>kinesiologytape.jpg</a:t>
            </a:r>
            <a:endParaRPr lang="pl-PL" sz="8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4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21652</TotalTime>
  <Words>724</Words>
  <Application>Microsoft Office PowerPoint</Application>
  <PresentationFormat>Panoramiczny</PresentationFormat>
  <Paragraphs>83</Paragraphs>
  <Slides>14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SketchyVTI</vt:lpstr>
      <vt:lpstr>Kinesiology Taping</vt:lpstr>
      <vt:lpstr>What is kinesiology taping?</vt:lpstr>
      <vt:lpstr>Kinesiology taping techniques</vt:lpstr>
      <vt:lpstr>Muscle technique</vt:lpstr>
      <vt:lpstr>Ligament technique</vt:lpstr>
      <vt:lpstr>Fascial technique</vt:lpstr>
      <vt:lpstr>Correction technique</vt:lpstr>
      <vt:lpstr>Lymphatic drainage technique</vt:lpstr>
      <vt:lpstr>Functional movement technique</vt:lpstr>
      <vt:lpstr>Shapes of the dynamic taping technique </vt:lpstr>
      <vt:lpstr>Different ways of use Kinesiology Taping </vt:lpstr>
      <vt:lpstr>Dictionary</vt:lpstr>
      <vt:lpstr>Bibliography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Kinesiology Taping</dc:title>
  <dc:creator>Anna Bednarz</dc:creator>
  <cp:lastModifiedBy>Anna Bednarz</cp:lastModifiedBy>
  <cp:revision>7</cp:revision>
  <dcterms:created xsi:type="dcterms:W3CDTF">2023-11-02T14:10:49Z</dcterms:created>
  <dcterms:modified xsi:type="dcterms:W3CDTF">2024-01-10T08:05:28Z</dcterms:modified>
</cp:coreProperties>
</file>