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8" r:id="rId4"/>
    <p:sldId id="266" r:id="rId5"/>
    <p:sldId id="265" r:id="rId6"/>
    <p:sldId id="259" r:id="rId7"/>
    <p:sldId id="260" r:id="rId8"/>
    <p:sldId id="257" r:id="rId9"/>
    <p:sldId id="264" r:id="rId10"/>
    <p:sldId id="267" r:id="rId11"/>
    <p:sldId id="270" r:id="rId12"/>
    <p:sldId id="263" r:id="rId13"/>
    <p:sldId id="262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30.4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1 440 24575,'43'0'0,"57"-1"0,-90 0 0,0 0 0,0-1 0,0 0 0,0-1 0,-1 0 0,1 0 0,14-9 0,-19 9 0,0-1 0,0 0 0,-1-1 0,1 1 0,-1-1 0,7-9 0,11-13 0,-10 15 0,-1-1 0,-1 0 0,0-1 0,0 0 0,-2-1 0,1 0 0,10-29 0,-1 9 0,-14 30 0,-1 0 0,0 0 0,-1-1 0,1 1 0,-1-1 0,0 0 0,-1 1 0,2-8 0,0-25 0,-2 22 0,1 1 0,0 0 0,4-16 0,-4 96 0,-1 14 0,-3 66 0,-5-92 0,4-35 0,-2 33 0,-9 66 0,13-101 0,-1 0 0,-1-1 0,-6 25 0,4-24 0,2-1 0,0 1 0,-2 27 0,6 31-1365,-1-61-5461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5:10.9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 24575,'17'2'0,"1"0"0,-1 0 0,0 2 0,0 0 0,0 1 0,0 1 0,-1 0 0,20 11 0,-20-11 0,0 0 0,0-2 0,1 0 0,0-1 0,0 0 0,0-1 0,0-1 0,0-1 0,30-3 0,-43 3 0,0-1 0,0 0 0,0 0 0,-1 0 0,1 0 0,0 0 0,-1-1 0,1 1 0,-1-1 0,1 0 0,-1 0 0,0 0 0,0-1 0,0 1 0,0-1 0,0 0 0,-1 0 0,1 0 0,-1 0 0,0 0 0,4-7 0,-4 8 0,0-1 0,1 1 0,-1 0 0,0 0 0,1 0 0,-1 0 0,1 0 0,0 1 0,3-2 0,-3 1 0,-1 1 0,1-1 0,-1 1 0,1-1 0,-1 0 0,1 0 0,-1 0 0,0 0 0,0 0 0,2-3 0,-4 5 0,0-1 0,0 1 0,1-1 0,-1 1 0,0 0 0,0-1 0,1 1 0,-1-1 0,0 1 0,1 0 0,-1-1 0,0 1 0,1 0 0,-1-1 0,1 1 0,-1 0 0,0-1 0,1 1 0,-1 0 0,1 0 0,-1 0 0,1-1 0,-1 1 0,1 0 0,-1 0 0,1 0 0,-1 0 0,1 0 0,-1 0 0,1 0 0,-1 0 0,1 0 0,0 0 0,-1 0 0,1 1 0,0-1 0,0 1 0,0 0 0,1 0 0,-1 1 0,0-1 0,0 0 0,0 1 0,0-1 0,0 1 0,0-1 0,0 1 0,0 1 0,3 7 0,0-1 0,-1 1 0,2 11 0,-3 0 0,0-1 0,-2 28 0,0-29 0,0-1 0,1 1 0,5 24 0,-2-15 0,-1 1 0,-1-1 0,-4 53 0,1-17 0,-1-2 0,4 68 0,-1-123 0,1 0 0,0 0 0,1 0 0,-1 0 0,1 0 0,1 0 0,-1 0 0,1-1 0,9 11 0,-8-11 0,-1 0 0,0 0 0,0 0 0,-1 1 0,0-1 0,0 1 0,0 0 0,-1 0 0,0 0 0,2 12 0,-3 24-1365,-2-31-5461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5:12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616 15 24575,'-43'-12'0,"12"10"0,0 2 0,0 1 0,1 1 0,-1 2 0,-53 13 0,66-13 0,-13 2 0,1 2 0,-47 19 0,58-19 49,5 0-226,-1-2 0,-1 0 0,1 0 1,-1-1-1,0-1 0,0-1 1,-19 2-1,19-5-6649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5:25.2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16 24575,'-15'-1'0,"1"0"0,-16-5 0,21 4 0,0 0 0,0 1 0,0 0 0,0 0 0,0 1 0,0 0 0,-17 3 0,23-2 0,1 0 0,-1 0 0,1 0 0,0 0 0,0 1 0,0-1 0,0 1 0,0 0 0,0 0 0,0-1 0,0 1 0,1 0 0,-1 1 0,1-1 0,-1 0 0,1 0 0,0 1 0,-2 3 0,-1 7 0,0-1 0,-3 20 0,4-20 0,-1 14 0,2 0 0,0 0 0,2 0 0,4 42 0,-4-64 0,1 0 0,-1 0 0,1 0 0,0 0 0,0 0 0,0 0 0,1 0 0,-1 0 0,1-1 0,0 1 0,0 0 0,0-1 0,0 0 0,1 1 0,-1-1 0,1 0 0,0 0 0,0-1 0,0 1 0,0-1 0,1 1 0,-1-1 0,1 0 0,-1 0 0,1 0 0,0-1 0,-1 1 0,6 0 0,0 1 0,-1 1 0,1 0 0,-1 1 0,0-1 0,-1 1 0,1 1 0,6 6 0,9 5 0,110 79 0,-100-75 0,13 10 0,-17-8 0,-12-10 0,-1 1 0,0 0 0,-1 2 0,18 21 0,-26-28 0,0 1 0,-1-1 0,-1 1 0,0 0 0,0 0 0,-1 1 0,0 0 0,0-1 0,-2 1 0,4 20 0,-6-29 0,0 0 0,0 0 0,0 0 0,-1 0 0,1 0 0,0 0 0,-1 0 0,0 0 0,1 0 0,-1 0 0,0 0 0,0 0 0,0-1 0,0 1 0,0 0 0,-1 0 0,0 1 0,-1 0 0,-1 0 0,1-1 0,0 1 0,-1-1 0,0 0 0,1 1 0,-9 2 0,2-2 0,-1 1 0,1-2 0,-1 1 0,0-2 0,-18 2 0,10-2 0,0-1 0,0-1 0,1 0 0,-1-2 0,0 0 0,1-1 0,0-1 0,0 0 0,0-2 0,-23-11 0,35 15 0,-74-42 0,72 40 0,1-1 0,0 0 0,0 0 0,0 0 0,1-1 0,0 0 0,0 0 0,-4-8 0,8 11 0,0-1 0,0 1 0,1 0 0,-1-1 0,1 1 0,0-1 0,1 1 0,-1-10 0,3-41 0,0 21 0,-2 11 0,1 1 0,5-24 0,-5 38 0,1 1 0,0 0 0,0 0 0,0 0 0,1 0 0,1 1 0,-1-1 0,1 1 0,0 0 0,6-8 0,67-61 0,-53 53 0,25-35 0,-37 45 0,-1-1 0,0-1 0,-1 1 0,0-2 0,12-25 0,-17 31 0,-1-1 0,0 0 0,-1 1 0,0-2 0,0 1 0,-1 0 0,-1 0 0,0-1 0,0 1 0,-2-17 0,1 26 0,0-1 0,-1 0 0,1 1 0,-1-1 0,1 1 0,-1-1 0,0 1 0,0-1 0,0 1 0,0 0 0,0-1 0,0 1 0,0 0 0,0 0 0,0-1 0,0 1 0,-1 0 0,1 0 0,0 0 0,-1 1 0,1-1 0,-1 0 0,1 1 0,-1-1 0,0 0 0,1 1 0,-1 0 0,1-1 0,-1 1 0,-2 0 0,-7-1 0,-1 0 0,1 1 0,-17 2 0,9 0 0,4-2-1365,1 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5:5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406 18 24575,'5'6'0,"0"1"0,-1-1 0,1 0 0,-1 1 0,-1 0 0,1 0 0,-1 0 0,0 1 0,-1-1 0,0 0 0,0 1 0,1 13 0,-2 61 0,-2-72 0,0-1 0,0 1 0,-1-1 0,-1 1 0,1-1 0,-6 13 0,6-20 0,1 1 0,-1-1 0,0 0 0,0 0 0,0 1 0,0-1 0,0 0 0,0-1 0,-1 1 0,1 0 0,0-1 0,-1 1 0,0-1 0,1 0 0,-1 0 0,0 0 0,1 0 0,-1 0 0,0 0 0,0-1 0,-4 1 0,-8 0 0,-1-1 0,-29-2 0,15 0 0,23 2 0,0 0 0,0 0 0,0-1 0,0 0 0,1-1 0,-1 0 0,-10-3 0,13 3 0,0 0 0,1-1 0,-1 1 0,1-1 0,-1 0 0,1 1 0,0-2 0,0 1 0,0 0 0,1 0 0,-1-1 0,1 0 0,-3-4 0,-9-17 0,2 5 0,1-1 0,-9-26 0,18 42 0,0 0 0,0 0 0,1 0 0,0 0 0,0 0 0,0-1 0,1 1 0,0 0 0,0 0 0,0-1 0,1 1 0,-1 0 0,1 0 0,1 0 0,1-8 0,-1 11 0,-1-1 0,1 1 0,-1 0 0,1 0 0,0 0 0,0 0 0,0 0 0,0 0 0,0 0 0,0 0 0,0 1 0,1-1 0,-1 1 0,1-1 0,-1 1 0,1 0 0,-1 0 0,1 1 0,0-1 0,5-1 0,5 1 0,1 0 0,-1 0 0,17 2 0,7 0 0,11-9 0,-32 5 0,1 0 0,19 0 0,-32 3 0,0 0 0,0 0 0,0 0 0,0 1 0,0 0 0,0 0 0,0 0 0,0 0 0,0 0 0,0 1 0,0 0 0,0 0 0,5 3 0,-8-3 0,1 0 0,0 0 0,-1 0 0,1 0 0,-1 0 0,0 0 0,0 1 0,0-1 0,0 0 0,0 1 0,0-1 0,0 0 0,-1 1 0,0-1 0,1 1 0,-1 4 0,-2 47 0,1-32 0,-1 12 0,-8 54 0,-3 12 0,6-36 0,6-46 0,-1-1 0,0 0 0,-1 0 0,-8 22 0,5-20 0,1 0 0,1 0 0,0 1 0,1-1 0,2 1 0,0 32 0,1-43 0,0 1 0,-1-1 0,0 1 0,-1-1 0,0 1 0,-6 16 0,7-23 0,0 0 0,0 0 0,-1 0 0,1-1 0,-1 1 0,1 0 0,-1-1 0,0 0 0,0 1 0,-1-1 0,1 0 0,0 0 0,-1 0 0,1 0 0,-1 0 0,1-1 0,-1 1 0,0-1 0,0 1 0,0-1 0,0 0 0,0 0 0,0-1 0,-4 1 0,-36 2 0,-77-7 0,108 2-136,1-1-1,-1 0 1,0 0-1,1-1 1,0-1-1,0 0 1,0 0-1,0-1 0,-16-13 1,18 12-6690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00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1 395 24575,'6'0'0,"0"-1"0,0 0 0,0 0 0,0 0 0,-1-1 0,1 1 0,0-2 0,-1 1 0,1-1 0,8-5 0,-5 2 0,0 0 0,0-1 0,-1-1 0,14-15 0,-3-1 0,-2-1 0,20-38 0,-24 40 0,0 0 0,1 2 0,1 0 0,20-21 0,-1-2 0,-21 24 0,-9 15 0,4-6 0,-5 13 0,-1 7 0,-3 3 0,0 0 0,-1 0 0,0 0 0,-8 21 0,6-18 0,0 0 0,-2 23 0,-2 24 0,4-29 0,-1 40 0,6 216-1365,-1-276-5461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6:12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0 132 24575,'2'17'0,"1"1"0,0-1 0,1 0 0,1 0 0,0 0 0,11 21 0,1 5 0,24 83 0,-34-108 0,1 0 0,1-1 0,1 0 0,0-1 0,1 0 0,15 16 0,-20-27 0,1-1 0,0 1 0,0-1 0,0 0 0,0-1 0,1 0 0,-1 0 0,1-1 0,0 1 0,0-2 0,0 1 0,11 0 0,-16-2 0,-1 0 0,0 0 0,1 0 0,-1 0 0,0 0 0,1-1 0,-1 1 0,0-1 0,0 0 0,1 1 0,-1-1 0,0 0 0,0 0 0,0-1 0,0 1 0,0 0 0,0-1 0,0 1 0,0-1 0,-1 1 0,1-1 0,-1 0 0,1 0 0,1-3 0,1-3 0,0 0 0,-1 0 0,0-1 0,-1 1 0,2-12 0,4-13 0,-3 20 0,-1 0 0,-1 0 0,0-1 0,-1 1 0,-1-1 0,0-19 0,-1-13 0,1 9 0,-2 0 0,-8-50 0,5 61 0,4 21 0,0 0 0,-1 0 0,1 0 0,-1 0 0,0 0 0,-1 0 0,1 0 0,-1 0 0,0 0 0,-1 0 0,1 1 0,-1-1 0,1 1 0,-1 0 0,-1 0 0,-3-4 0,-5-2 0,7 5 0,0 1 0,0 0 0,0 0 0,0 0 0,0 1 0,-1 0 0,0 0 0,0 0 0,0 1 0,0 0 0,0 0 0,0 0 0,-11 0 0,-32-5 0,38 5 0,1 1 0,-1 0 0,0 0 0,-16 1 0,23 1 0,0-1 0,0 1 0,1 0 0,-1 1 0,0-1 0,0 0 0,1 1 0,-1 0 0,1 0 0,-1 0 0,1 0 0,0 1 0,0-1 0,0 1 0,0 0 0,-3 4 0,2-2 0,0 1 0,0 0 0,1 0 0,-1 0 0,2 0 0,-1 1 0,0-1 0,-1 11 0,-1 4 0,-1 31 0,6-49 0,-2 9-1365,-1-2-5461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33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649 0 24575,'-592'0'0,"548"6"-1365,32-3-5461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39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78 270 24575,'-3'0'0,"0"0"0,-1-1 0,1 1 0,0-1 0,0 1 0,0-1 0,0 0 0,0 0 0,0 0 0,0-1 0,1 1 0,-1-1 0,0 0 0,1 1 0,-1-1 0,1 0 0,-1 0 0,1-1 0,0 1 0,0 0 0,0-1 0,0 1 0,1-1 0,-1 0 0,1 0 0,-1 0 0,1 1 0,0-1 0,0 0 0,-1-6 0,1 3 0,0 0 0,0 0 0,1 0 0,-1 0 0,2 0 0,-1 0 0,0 0 0,1 0 0,0 0 0,1 0 0,-1 0 0,1 0 0,0 0 0,1 1 0,4-8 0,-3 5 0,3-3 0,1 0 0,16-20 0,-20 27 0,0 0 0,0 1 0,1-1 0,0 1 0,-1 0 0,1 1 0,0-1 0,0 1 0,11-4 0,2 2 0,-1 1 0,1 1 0,-1 1 0,1 0 0,0 1 0,25 4 0,-39-4 0,-1 1 0,1 1 0,-1-1 0,1 1 0,-1-1 0,0 1 0,0 0 0,0 0 0,0 0 0,0 1 0,0-1 0,0 1 0,-1-1 0,1 1 0,2 4 0,6 8 0,15 27 0,-24-39 0,3 7 0,-2 1 0,1-1 0,-1 1 0,0 0 0,-1 0 0,1 13 0,-2-12 0,3 27 0,-4 75 0,-1-49 0,0-55 0,0 0 0,-1 0 0,0 0 0,-1 0 0,0-1 0,0 1 0,-1-1 0,-9 16 0,6-10 0,0 0 0,-5 17 0,7-19 0,-1 0 0,-1-1 0,0 0 0,0 0 0,-1-1 0,-17 20 0,5-7 0,-116 139 0,128-154 0,0 0 0,-1-1 0,0-1 0,0 1 0,-1-1 0,0-1 0,-12 6 0,21-11 0,1-1 0,-1 1 0,0-1 0,1 1 0,-1-1 0,0 0 0,0 1 0,1-1 0,-1 0 0,0 0 0,0 0 0,0 0 0,1 0 0,-1 1 0,0-1 0,0-1 0,0 1 0,1 0 0,-1 0 0,0 0 0,0 0 0,1 0 0,-1-1 0,-1 0 0,1 1 0,1-1 0,-1 0 0,1 1 0,0-1 0,-1 0 0,1 0 0,0 0 0,0 1 0,0-1 0,-1 0 0,1 0 0,0 0 0,0 1 0,0-1 0,0 0 0,0 0 0,1 0 0,-1 0 0,0 0 0,1-5 0,1 1 0,0 0 0,-1 0 0,2 0 0,-1 0 0,4-5 0,-1 3 0,0 1 0,0 0 0,0 0 0,1 0 0,0 1 0,0 0 0,1 0 0,-1 0 0,1 1 0,0 0 0,0 0 0,13-4 0,-7 4 0,1 1 0,0 0 0,0 1 0,0 1 0,0 0 0,18 1 0,-10 1 0,0-1 0,38 5 0,-52-4 0,1 1 0,-1 1 0,1-1 0,-1 1 0,0 1 0,0 0 0,12 8 0,63 47 0,27 17 0,-101-70-80,0-1 0,1 0-1,0-1 1,0 0 0,0-1-1,1 0 1,-1-1 0,1 0-1,-1 0 1,1-1 0,0 0 0,-1-1-1,1-1 1,0 0 0,-1 0-1,13-3 1,-11 1-6746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46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0 24575,'44'14'0,"-31"-11"0,-1 0 0,1 0 0,-1 2 0,0-1 0,0 2 0,0 0 0,0 0 0,-1 1 0,11 9 0,-21-15 0,0 1 0,0 0 0,0 0 0,0-1 0,0 1 0,-1 0 0,1 0 0,-1 0 0,1 0 0,-1 0 0,0 0 0,1 0 0,-1 0 0,0-1 0,-1 5 0,3 14 0,1-12 0,1 0 0,0 0 0,1-1 0,-1 0 0,1 0 0,0 0 0,11 10 0,-10-11 0,-1 0 0,1 0 0,-2 0 0,1 0 0,-1 1 0,0 0 0,0 0 0,5 14 0,-9-20 0,1 0 0,-1 1 0,0-1 0,1 1 0,-1-1 0,0 1 0,0-1 0,0 0 0,0 1 0,0-1 0,0 1 0,-1-1 0,1 0 0,0 1 0,-1-1 0,1 1 0,-1-1 0,1 0 0,-1 0 0,0 1 0,1-1 0,-1 0 0,0 0 0,0 0 0,0 0 0,-1 1 0,-2 1 0,0 0 0,-1-1 0,1 1 0,-1-1 0,1 0 0,-7 1 0,-10 6 0,7-4 0,1 0 0,-1-1 0,1 0 0,-1-2 0,0 1 0,0-2 0,-1 1 0,-26-3 0,37 1 0,1 0 0,-1 0 0,1 1 0,-1-1 0,1 1 0,-1 0 0,1 0 0,0 0 0,-1 0 0,-3 3 0,6-4 0,1 1 0,-1-1 0,1 0 0,0 0 0,-1 1 0,1-1 0,0 1 0,-1-1 0,1 0 0,0 1 0,-1-1 0,1 1 0,0-1 0,0 1 0,-1-1 0,1 0 0,0 1 0,0-1 0,0 1 0,0-1 0,0 1 0,0-1 0,-1 1 0,1 0 0,1-1 0,-1 2 0,0-1 0,1 0 0,0 0 0,-1 1 0,1-1 0,0 0 0,0 0 0,0 0 0,0 0 0,0 0 0,0 0 0,0 0 0,0 0 0,1 0 0,1 1 0,18 10 0,32 13 0,-39-19 0,0 0 0,-1 1 0,1 0 0,-1 1 0,-1 1 0,19 15 0,-25-18 0,1-1 0,0 0 0,0-1 0,0 1 0,1-1 0,0-1 0,11 5 0,-10-5 0,1 1 0,-2 0 0,1 0 0,0 1 0,11 9 0,-6-2 0,0-1 0,20 12 0,-34-22 0,0 0 0,-1 1 0,1-1 0,0 1 0,-1-1 0,1 0 0,-1 1 0,0-1 0,1 0 0,-1 0 0,0 0 0,0 1 0,0-1 0,-1 1 0,-6 12 0,6-7 0,1 0 0,0-1 0,0 1 0,1 0 0,0 0 0,0 8 0,1-8 0,-1-1 0,0 0 0,0 1 0,0-1 0,-1 0 0,-3 13 0,3-18 0,0 0 0,1 1 0,-1-1 0,0 0 0,0 0 0,0 0 0,0 0 0,0 0 0,0 0 0,0 0 0,0 0 0,0 0 0,-1 0 0,1-1 0,0 1 0,-1-1 0,1 1 0,0-1 0,-3 1 0,-34 5 0,9-2 0,15 1 0,0-1 0,0-1 0,0 0 0,-1-1 0,-27 0 0,-224-3-1365,253 1-5461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50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199 0 24575,'-1'1'0,"0"-1"0,0 0 0,0 0 0,0 1 0,0-1 0,1 1 0,-1-1 0,0 1 0,0-1 0,0 1 0,1-1 0,-1 1 0,0 0 0,1-1 0,-1 1 0,1 0 0,-1 0 0,1-1 0,-1 1 0,1 0 0,-1 0 0,1 0 0,0 0 0,-1 1 0,-7 26 0,6-22 0,-10 32 0,-34 70 0,37-88 0,4-6 0,0 0 0,1 0 0,1 1 0,1-1 0,0 1 0,1 0 0,0 19 0,-1 13 0,0-33 0,-1 0 0,0-1 0,-1 1 0,-7 15 0,4-13 0,-7 34 0,13-46 0,0 1 0,0 0 0,-1 0 0,1-1 0,-1 1 0,-1-1 0,1 0 0,0 0 0,-1 0 0,0 0 0,-4 5 0,6-8 0,0 0 0,0 0 0,1 0 0,-1 0 0,1 0 0,-1 0 0,1 0 0,-1 0 0,1 0 0,0 0 0,-1 0 0,1 0 0,0 0 0,0 0 0,0 0 0,0 0 0,0 0 0,0 0 0,0 1 0,0-1 0,0 0 0,0 0 0,1 2 0,0-1 0,1 1 0,-1-1 0,1 1 0,-1-1 0,1 0 0,0 0 0,0 0 0,-1 0 0,5 3 0,1 0 0,0 0 0,0-1 0,1 0 0,-1 0 0,15 5 0,4-3 0,-1-1 0,1 0 0,0-3 0,0 0 0,39-2 0,200 0-1365,-253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52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0 24575,'-1'26'0,"-1"0"0,-6 29 0,3-18 0,3 1 0,3 62 0,1-27 0,-2 45-1365,0-105-5461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58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 24575,'0'34'0,"-1"-12"0,0 0 0,2 0 0,1 0 0,1-1 0,0 1 0,10 30 0,-6-15 0,-7-32 0,1-1 0,0 1 0,-1-1 0,2 1 0,-1-1 0,3 8 0,-3-10 0,0-1 0,0 1 0,0-1 0,1 0 0,-1 0 0,0 1 0,0-1 0,1 0 0,-1 0 0,1 0 0,-1 0 0,1-1 0,-1 1 0,1 0 0,-1 0 0,1-1 0,0 0 0,-1 1 0,1-1 0,0 0 0,0 1 0,2-1 0,118-2 0,9 2 0,-127 1 0,0 0 0,-1 0 0,0 0 0,1 0 0,-1 1 0,0-1 0,1 1 0,-1 0 0,0 0 0,-1 1 0,1-1 0,0 0 0,0 1 0,-1 0 0,0-1 0,1 1 0,2 6 0,-1-4 0,0 0 0,0 0 0,1 0 0,-1-1 0,7 5 0,-9-8 0,0 0 0,0 1 0,0 0 0,0-1 0,0 1 0,0 0 0,0 0 0,0 0 0,-1 0 0,1 0 0,-1 0 0,1 0 0,-1 1 0,0-1 0,0 0 0,0 1 0,0-1 0,-1 1 0,1-1 0,-1 1 0,1 0 0,-1-1 0,0 1 0,0-1 0,0 1 0,0 0 0,-1-1 0,1 1 0,-1-1 0,0 4 0,-2 2 0,-1 0 0,0 0 0,0-1 0,-1 0 0,1 0 0,-2 0 0,1-1 0,-8 8 0,8-9 0,1 1 0,-1 1 0,1-1 0,0 1 0,1-1 0,-6 14 0,-4 8 0,10-24 0,0 0 0,0-1 0,0 1 0,-1-1 0,1 0 0,-1 0 0,0 0 0,0-1 0,0 1 0,0-1 0,0 0 0,0 0 0,-1 0 0,1 0 0,-9 1 0,7-1 0,-1 0 0,1 0 0,-1 1 0,1 0 0,0 1 0,-11 7 0,13-8 0,0 0 0,-1 0 0,1-1 0,-1 1 0,0-1 0,1 0 0,-1 0 0,0-1 0,0 1 0,-1-1 0,1 0 0,-8 0 0,-9 0 0,-38-3 0,17 0 0,31 2 56,5 1-2,0-1-1,0-1 0,0 1 1,-12-3-1,18 3-98,0 0-1,0-1 0,0 1 1,0-1-1,0 1 0,0 0 1,0-1-1,0 1 1,0-1-1,0 0 0,0 1 1,0-1-1,0 0 0,1 0 1,-1 0-1,0 1 1,0-1-1,1 0 0,-1 0 1,1 0-1,-1 0 0,1 0 1,-1 0-1,1 0 1,0 0-1,-1 0 0,1 0 1,0 0-1,0-1 0,0 1 1,0 0-1,0 0 0,0 0 1,0 0-1,0 0 1,0-2-1,2-6-6780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4:59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24575,'8'2'0,"-1"-1"0,1 1 0,0 0 0,-1 0 0,0 1 0,0 0 0,14 7 0,9 5 0,4-1 0,-20-8 0,0 0 0,1-1 0,-1 0 0,1-1 0,0 0 0,0-2 0,27 2 0,17-4-1365,-46-1-5461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7T19:25:05.9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 16 24575,'-9'-1'0,"0"0"0,1 0 0,-12-4 0,-21-2 0,34 7 0,-58-1 0,59 2 0,0-1 0,0 1 0,0 1 0,0-1 0,0 1 0,1 0 0,-1 1 0,-8 4 0,9-4 0,-1 1 0,0 0 0,1 0 0,0 1 0,0 0 0,0 0 0,1 0 0,0 0 0,0 1 0,0-1 0,0 1 0,1 0 0,0 0 0,0 1 0,1-1 0,0 1 0,0-1 0,0 1 0,1 0 0,0-1 0,0 9 0,-10 61 0,4-30 0,-3 84 0,10-104 0,-1-10 0,1-1 0,0 1 0,1 0 0,1-1 0,1 1 0,0-1 0,1 1 0,10 25 0,-8-31 0,-1 0 0,2 0 0,-1-1 0,2 1 0,-1-1 0,13 11 0,57 42 0,-27-24 0,-46-35 0,1 1 0,0-1 0,-1 0 0,1-1 0,0 1 0,1-1 0,-1 0 0,0 0 0,1-1 0,-1 0 0,7 1 0,-9-1 0,-1-1 0,1 0 0,-1 0 0,0 0 0,1 0 0,-1-1 0,1 1 0,-1-1 0,0 1 0,1-1 0,-1 0 0,0 0 0,1 0 0,-1 0 0,0 0 0,0-1 0,0 1 0,0-1 0,0 1 0,-1-1 0,1 0 0,0 1 0,-1-1 0,1 0 0,-1 0 0,1 0 0,0-4 0,23-43 0,22-54 0,-43 90 0,0-1 0,0 1 0,-1-1 0,-1 0 0,-1 0 0,1-17 0,-2-10 0,-2-49 0,2 89 0,0-1 0,-1 0 0,1 0 0,-1 1 0,0-1 0,1 0 0,-1 1 0,0-1 0,0 1 0,0-1 0,0 1 0,0-1 0,-1 1 0,1 0 0,0 0 0,0-1 0,-1 1 0,1 0 0,-1 0 0,1 0 0,-1 1 0,0-1 0,1 0 0,-1 0 0,0 1 0,1-1 0,-1 1 0,0 0 0,0-1 0,0 1 0,-3 0 0,-7 0 0,0 0 0,0 0 0,-19 3 0,24-2 0,-68 15 0,67-14 0,1 1 0,0 0 0,0 0 0,0 1 0,0 0 0,1 0 0,-1 0 0,1 1 0,0 0 0,-7 8 0,-8 5 0,17-15 0,1 0 0,1 0 0,-1 1 0,0-1 0,1 1 0,-1-1 0,1 1 0,0 0 0,0 0 0,1 0 0,-1 0 0,1 0 0,0 0 0,0 0 0,0 0 0,0 6 0,0 9 0,1 0 0,3 29 0,-1-5 0,-2-29-1365,0-1-5461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777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232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528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827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9099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506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585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99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317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25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64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08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210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4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76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44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28C-808E-4BFF-BBF2-59E2DE28B571}" type="datetimeFigureOut">
              <a:rPr lang="pl-PL" smtClean="0"/>
              <a:t>10.01.2024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3FD13E-050F-4CD8-8054-C516EC3D7B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37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3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customXml" Target="../ink/ink5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customXml" Target="../ink/ink13.xml"/><Relationship Id="rId30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9F6AD5B-7BCA-31DB-C9CA-61B6F561C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8" r="4085" b="763"/>
          <a:stretch/>
        </p:blipFill>
        <p:spPr>
          <a:xfrm>
            <a:off x="4054441" y="-8467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EA6D6AB-ED5C-3C71-C2A0-1A7473278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4" y="2167984"/>
            <a:ext cx="4392990" cy="880016"/>
          </a:xfrm>
        </p:spPr>
        <p:txBody>
          <a:bodyPr>
            <a:normAutofit/>
          </a:bodyPr>
          <a:lstStyle/>
          <a:p>
            <a:pPr algn="ctr"/>
            <a:r>
              <a:rPr lang="pl-PL" sz="4800" dirty="0"/>
              <a:t>HIPPOTHERAPY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B905F93-ED34-BCE2-F11A-6BE6F2656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786" y="3036083"/>
            <a:ext cx="5262031" cy="151940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600" dirty="0"/>
              <a:t>Prepared by:</a:t>
            </a:r>
          </a:p>
          <a:p>
            <a:pPr algn="l"/>
            <a:r>
              <a:rPr lang="en-US" sz="1600" dirty="0"/>
              <a:t> </a:t>
            </a:r>
            <a:r>
              <a:rPr lang="pl-PL" sz="1600" dirty="0"/>
              <a:t>Eliza </a:t>
            </a:r>
            <a:r>
              <a:rPr lang="pl-PL" sz="1600" dirty="0" err="1"/>
              <a:t>Kalukin</a:t>
            </a:r>
            <a:r>
              <a:rPr lang="pl-PL" sz="1600" dirty="0"/>
              <a:t> </a:t>
            </a:r>
          </a:p>
          <a:p>
            <a:pPr algn="l"/>
            <a:r>
              <a:rPr lang="en-US" sz="1600" dirty="0"/>
              <a:t>3rd</a:t>
            </a:r>
            <a:r>
              <a:rPr lang="pl-PL" sz="1600" dirty="0"/>
              <a:t> </a:t>
            </a:r>
            <a:r>
              <a:rPr lang="en-US" sz="1600" dirty="0"/>
              <a:t>year of </a:t>
            </a:r>
            <a:r>
              <a:rPr lang="pl-PL" sz="1600" dirty="0" err="1"/>
              <a:t>Physiotherapy</a:t>
            </a:r>
            <a:r>
              <a:rPr lang="pl-PL" sz="1600" dirty="0"/>
              <a:t> </a:t>
            </a:r>
          </a:p>
          <a:p>
            <a:pPr algn="l"/>
            <a:r>
              <a:rPr lang="en-US" sz="1600" dirty="0"/>
              <a:t>20</a:t>
            </a:r>
            <a:r>
              <a:rPr lang="pl-PL" sz="1600" dirty="0"/>
              <a:t>23</a:t>
            </a:r>
            <a:r>
              <a:rPr lang="en-US" sz="1600" dirty="0"/>
              <a:t>/20</a:t>
            </a:r>
            <a:r>
              <a:rPr lang="pl-PL" sz="1600" dirty="0"/>
              <a:t>24</a:t>
            </a:r>
          </a:p>
          <a:p>
            <a:r>
              <a:rPr lang="pl-PL" sz="1600" dirty="0"/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8A5FDB7-DD5C-7C03-AD61-92C17B6EAA23}"/>
              </a:ext>
            </a:extLst>
          </p:cNvPr>
          <p:cNvSpPr txBox="1"/>
          <p:nvPr/>
        </p:nvSpPr>
        <p:spPr>
          <a:xfrm>
            <a:off x="1659174" y="88702"/>
            <a:ext cx="3189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University of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Rzeszów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Faculty of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</a:rPr>
              <a:t>Medicine</a:t>
            </a:r>
            <a:endParaRPr lang="pl-PL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D64B19B-84B5-A3FA-3F63-F02269114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67"/>
            <a:ext cx="1628216" cy="164201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CCACBCC-351A-058D-84D3-3F17C6C6ED8E}"/>
              </a:ext>
            </a:extLst>
          </p:cNvPr>
          <p:cNvSpPr txBox="1"/>
          <p:nvPr/>
        </p:nvSpPr>
        <p:spPr>
          <a:xfrm>
            <a:off x="4176479" y="6628265"/>
            <a:ext cx="52620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https://cdn.vectorstock.com/i/preview-1x/24/03/hippotherapy-isometric-vector-38562403.jpg</a:t>
            </a:r>
          </a:p>
        </p:txBody>
      </p:sp>
    </p:spTree>
    <p:extLst>
      <p:ext uri="{BB962C8B-B14F-4D97-AF65-F5344CB8AC3E}">
        <p14:creationId xmlns:p14="http://schemas.microsoft.com/office/powerpoint/2010/main" val="14816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E2E1C3-06ED-F48E-A8C3-1E4E0F5C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Example</a:t>
            </a:r>
            <a:r>
              <a:rPr lang="pl-PL" dirty="0"/>
              <a:t> </a:t>
            </a:r>
            <a:r>
              <a:rPr lang="pl-PL" dirty="0" err="1"/>
              <a:t>Exercises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B97A32F-801E-4236-11D6-E2A23A7D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282" y="1186544"/>
            <a:ext cx="5808516" cy="5555972"/>
          </a:xfrm>
          <a:prstGeom prst="rect">
            <a:avLst/>
          </a:prstGeom>
        </p:spPr>
      </p:pic>
      <p:grpSp>
        <p:nvGrpSpPr>
          <p:cNvPr id="38" name="Grupa 37">
            <a:extLst>
              <a:ext uri="{FF2B5EF4-FFF2-40B4-BE49-F238E27FC236}">
                <a16:creationId xmlns:a16="http://schemas.microsoft.com/office/drawing/2014/main" id="{CE32A6D8-94B9-C98D-900A-16F06F890F6A}"/>
              </a:ext>
            </a:extLst>
          </p:cNvPr>
          <p:cNvGrpSpPr/>
          <p:nvPr/>
        </p:nvGrpSpPr>
        <p:grpSpPr>
          <a:xfrm>
            <a:off x="2556980" y="1367598"/>
            <a:ext cx="266400" cy="285480"/>
            <a:chOff x="2556980" y="1367598"/>
            <a:chExt cx="266400" cy="28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6" name="Pismo odręczne 35">
                  <a:extLst>
                    <a:ext uri="{FF2B5EF4-FFF2-40B4-BE49-F238E27FC236}">
                      <a16:creationId xmlns:a16="http://schemas.microsoft.com/office/drawing/2014/main" id="{9472102A-4805-2CFB-DDBA-FF82C37124B6}"/>
                    </a:ext>
                  </a:extLst>
                </p14:cNvPr>
                <p14:cNvContentPartPr/>
                <p14:nvPr/>
              </p14:nvContentPartPr>
              <p14:xfrm>
                <a:off x="2556980" y="1367598"/>
                <a:ext cx="160200" cy="285480"/>
              </p14:xfrm>
            </p:contentPart>
          </mc:Choice>
          <mc:Fallback xmlns="">
            <p:pic>
              <p:nvPicPr>
                <p:cNvPr id="36" name="Pismo odręczne 35">
                  <a:extLst>
                    <a:ext uri="{FF2B5EF4-FFF2-40B4-BE49-F238E27FC236}">
                      <a16:creationId xmlns:a16="http://schemas.microsoft.com/office/drawing/2014/main" id="{9472102A-4805-2CFB-DDBA-FF82C37124B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8340" y="1358598"/>
                  <a:ext cx="1778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7" name="Pismo odręczne 36">
                  <a:extLst>
                    <a:ext uri="{FF2B5EF4-FFF2-40B4-BE49-F238E27FC236}">
                      <a16:creationId xmlns:a16="http://schemas.microsoft.com/office/drawing/2014/main" id="{CE2C7A44-7C8C-817F-ADCB-B36D4494F2F4}"/>
                    </a:ext>
                  </a:extLst>
                </p14:cNvPr>
                <p14:cNvContentPartPr/>
                <p14:nvPr/>
              </p14:nvContentPartPr>
              <p14:xfrm>
                <a:off x="2589380" y="1632198"/>
                <a:ext cx="234000" cy="3600"/>
              </p14:xfrm>
            </p:contentPart>
          </mc:Choice>
          <mc:Fallback xmlns="">
            <p:pic>
              <p:nvPicPr>
                <p:cNvPr id="37" name="Pismo odręczne 36">
                  <a:extLst>
                    <a:ext uri="{FF2B5EF4-FFF2-40B4-BE49-F238E27FC236}">
                      <a16:creationId xmlns:a16="http://schemas.microsoft.com/office/drawing/2014/main" id="{CE2C7A44-7C8C-817F-ADCB-B36D4494F2F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580740" y="1623198"/>
                  <a:ext cx="251640" cy="2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EAF4608A-FC68-3F7F-5DB4-A2CC893B658D}"/>
                  </a:ext>
                </a:extLst>
              </p14:cNvPr>
              <p14:cNvContentPartPr/>
              <p14:nvPr/>
            </p14:nvContentPartPr>
            <p14:xfrm>
              <a:off x="5384060" y="1348878"/>
              <a:ext cx="288000" cy="363600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EAF4608A-FC68-3F7F-5DB4-A2CC893B658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5060" y="1340238"/>
                <a:ext cx="3056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44418EE1-5DB2-2C28-8060-FB17EA91C636}"/>
                  </a:ext>
                </a:extLst>
              </p14:cNvPr>
              <p14:cNvContentPartPr/>
              <p14:nvPr/>
            </p14:nvContentPartPr>
            <p14:xfrm>
              <a:off x="2531060" y="2477210"/>
              <a:ext cx="183960" cy="29304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44418EE1-5DB2-2C28-8060-FB17EA91C6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2060" y="2468210"/>
                <a:ext cx="201600" cy="31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upa 42">
            <a:extLst>
              <a:ext uri="{FF2B5EF4-FFF2-40B4-BE49-F238E27FC236}">
                <a16:creationId xmlns:a16="http://schemas.microsoft.com/office/drawing/2014/main" id="{E11DFF61-2E56-C874-9229-9014F49A74F5}"/>
              </a:ext>
            </a:extLst>
          </p:cNvPr>
          <p:cNvGrpSpPr/>
          <p:nvPr/>
        </p:nvGrpSpPr>
        <p:grpSpPr>
          <a:xfrm>
            <a:off x="5409620" y="2482610"/>
            <a:ext cx="198720" cy="361440"/>
            <a:chOff x="5409620" y="2482610"/>
            <a:chExt cx="198720" cy="36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1" name="Pismo odręczne 40">
                  <a:extLst>
                    <a:ext uri="{FF2B5EF4-FFF2-40B4-BE49-F238E27FC236}">
                      <a16:creationId xmlns:a16="http://schemas.microsoft.com/office/drawing/2014/main" id="{EF23D418-6FE9-9DD8-354E-3D577714CC04}"/>
                    </a:ext>
                  </a:extLst>
                </p14:cNvPr>
                <p14:cNvContentPartPr/>
                <p14:nvPr/>
              </p14:nvContentPartPr>
              <p14:xfrm>
                <a:off x="5409620" y="2482610"/>
                <a:ext cx="198720" cy="255600"/>
              </p14:xfrm>
            </p:contentPart>
          </mc:Choice>
          <mc:Fallback xmlns="">
            <p:pic>
              <p:nvPicPr>
                <p:cNvPr id="41" name="Pismo odręczne 40">
                  <a:extLst>
                    <a:ext uri="{FF2B5EF4-FFF2-40B4-BE49-F238E27FC236}">
                      <a16:creationId xmlns:a16="http://schemas.microsoft.com/office/drawing/2014/main" id="{EF23D418-6FE9-9DD8-354E-3D577714CC0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00980" y="2473610"/>
                  <a:ext cx="2163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2" name="Pismo odręczne 41">
                  <a:extLst>
                    <a:ext uri="{FF2B5EF4-FFF2-40B4-BE49-F238E27FC236}">
                      <a16:creationId xmlns:a16="http://schemas.microsoft.com/office/drawing/2014/main" id="{CAB2D66B-BB46-60B9-912F-FA0C0D0146F6}"/>
                    </a:ext>
                  </a:extLst>
                </p14:cNvPr>
                <p14:cNvContentPartPr/>
                <p14:nvPr/>
              </p14:nvContentPartPr>
              <p14:xfrm>
                <a:off x="5501060" y="2668730"/>
                <a:ext cx="6840" cy="175320"/>
              </p14:xfrm>
            </p:contentPart>
          </mc:Choice>
          <mc:Fallback xmlns="">
            <p:pic>
              <p:nvPicPr>
                <p:cNvPr id="42" name="Pismo odręczne 41">
                  <a:extLst>
                    <a:ext uri="{FF2B5EF4-FFF2-40B4-BE49-F238E27FC236}">
                      <a16:creationId xmlns:a16="http://schemas.microsoft.com/office/drawing/2014/main" id="{CAB2D66B-BB46-60B9-912F-FA0C0D0146F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92060" y="2659730"/>
                  <a:ext cx="2448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upa 45">
            <a:extLst>
              <a:ext uri="{FF2B5EF4-FFF2-40B4-BE49-F238E27FC236}">
                <a16:creationId xmlns:a16="http://schemas.microsoft.com/office/drawing/2014/main" id="{84439A93-A898-EBC5-8803-8447EF89931C}"/>
              </a:ext>
            </a:extLst>
          </p:cNvPr>
          <p:cNvGrpSpPr/>
          <p:nvPr/>
        </p:nvGrpSpPr>
        <p:grpSpPr>
          <a:xfrm>
            <a:off x="2554100" y="3482020"/>
            <a:ext cx="179640" cy="267480"/>
            <a:chOff x="2554100" y="3482020"/>
            <a:chExt cx="17964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4" name="Pismo odręczne 43">
                  <a:extLst>
                    <a:ext uri="{FF2B5EF4-FFF2-40B4-BE49-F238E27FC236}">
                      <a16:creationId xmlns:a16="http://schemas.microsoft.com/office/drawing/2014/main" id="{D1958875-5D34-8977-C86E-FAE78DEA04EE}"/>
                    </a:ext>
                  </a:extLst>
                </p14:cNvPr>
                <p14:cNvContentPartPr/>
                <p14:nvPr/>
              </p14:nvContentPartPr>
              <p14:xfrm>
                <a:off x="2554100" y="3492460"/>
                <a:ext cx="179640" cy="257040"/>
              </p14:xfrm>
            </p:contentPart>
          </mc:Choice>
          <mc:Fallback xmlns="">
            <p:pic>
              <p:nvPicPr>
                <p:cNvPr id="44" name="Pismo odręczne 43">
                  <a:extLst>
                    <a:ext uri="{FF2B5EF4-FFF2-40B4-BE49-F238E27FC236}">
                      <a16:creationId xmlns:a16="http://schemas.microsoft.com/office/drawing/2014/main" id="{D1958875-5D34-8977-C86E-FAE78DEA04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45460" y="3483820"/>
                  <a:ext cx="1972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5" name="Pismo odręczne 44">
                  <a:extLst>
                    <a:ext uri="{FF2B5EF4-FFF2-40B4-BE49-F238E27FC236}">
                      <a16:creationId xmlns:a16="http://schemas.microsoft.com/office/drawing/2014/main" id="{3C129D85-34B2-493B-F495-C8DB4BD3E688}"/>
                    </a:ext>
                  </a:extLst>
                </p14:cNvPr>
                <p14:cNvContentPartPr/>
                <p14:nvPr/>
              </p14:nvContentPartPr>
              <p14:xfrm>
                <a:off x="2573180" y="3482020"/>
                <a:ext cx="127440" cy="32760"/>
              </p14:xfrm>
            </p:contentPart>
          </mc:Choice>
          <mc:Fallback xmlns="">
            <p:pic>
              <p:nvPicPr>
                <p:cNvPr id="45" name="Pismo odręczne 44">
                  <a:extLst>
                    <a:ext uri="{FF2B5EF4-FFF2-40B4-BE49-F238E27FC236}">
                      <a16:creationId xmlns:a16="http://schemas.microsoft.com/office/drawing/2014/main" id="{3C129D85-34B2-493B-F495-C8DB4BD3E68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64180" y="3473020"/>
                  <a:ext cx="145080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97800639-1B1C-B2E5-6B8C-00DDECFD60B4}"/>
                  </a:ext>
                </a:extLst>
              </p14:cNvPr>
              <p14:cNvContentPartPr/>
              <p14:nvPr/>
            </p14:nvContentPartPr>
            <p14:xfrm>
              <a:off x="5416460" y="3534940"/>
              <a:ext cx="155520" cy="288360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97800639-1B1C-B2E5-6B8C-00DDECFD60B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07820" y="3525940"/>
                <a:ext cx="173160" cy="30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upa 49">
            <a:extLst>
              <a:ext uri="{FF2B5EF4-FFF2-40B4-BE49-F238E27FC236}">
                <a16:creationId xmlns:a16="http://schemas.microsoft.com/office/drawing/2014/main" id="{CD3BCDF4-D951-3BF1-569D-CB3C10718FC8}"/>
              </a:ext>
            </a:extLst>
          </p:cNvPr>
          <p:cNvGrpSpPr/>
          <p:nvPr/>
        </p:nvGrpSpPr>
        <p:grpSpPr>
          <a:xfrm>
            <a:off x="2551580" y="4529897"/>
            <a:ext cx="319320" cy="323280"/>
            <a:chOff x="2551580" y="4529897"/>
            <a:chExt cx="31932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8" name="Pismo odręczne 47">
                  <a:extLst>
                    <a:ext uri="{FF2B5EF4-FFF2-40B4-BE49-F238E27FC236}">
                      <a16:creationId xmlns:a16="http://schemas.microsoft.com/office/drawing/2014/main" id="{95894083-C8C3-1349-C59A-177434E6691F}"/>
                    </a:ext>
                  </a:extLst>
                </p14:cNvPr>
                <p14:cNvContentPartPr/>
                <p14:nvPr/>
              </p14:nvContentPartPr>
              <p14:xfrm>
                <a:off x="2551580" y="4529897"/>
                <a:ext cx="229320" cy="323280"/>
              </p14:xfrm>
            </p:contentPart>
          </mc:Choice>
          <mc:Fallback xmlns="">
            <p:pic>
              <p:nvPicPr>
                <p:cNvPr id="48" name="Pismo odręczne 47">
                  <a:extLst>
                    <a:ext uri="{FF2B5EF4-FFF2-40B4-BE49-F238E27FC236}">
                      <a16:creationId xmlns:a16="http://schemas.microsoft.com/office/drawing/2014/main" id="{95894083-C8C3-1349-C59A-177434E6691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542940" y="4520897"/>
                  <a:ext cx="2469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9" name="Pismo odręczne 48">
                  <a:extLst>
                    <a:ext uri="{FF2B5EF4-FFF2-40B4-BE49-F238E27FC236}">
                      <a16:creationId xmlns:a16="http://schemas.microsoft.com/office/drawing/2014/main" id="{E1188682-1C63-3554-8085-2D11046CBD4D}"/>
                    </a:ext>
                  </a:extLst>
                </p14:cNvPr>
                <p14:cNvContentPartPr/>
                <p14:nvPr/>
              </p14:nvContentPartPr>
              <p14:xfrm>
                <a:off x="2648780" y="4662017"/>
                <a:ext cx="222120" cy="43920"/>
              </p14:xfrm>
            </p:contentPart>
          </mc:Choice>
          <mc:Fallback xmlns="">
            <p:pic>
              <p:nvPicPr>
                <p:cNvPr id="49" name="Pismo odręczne 48">
                  <a:extLst>
                    <a:ext uri="{FF2B5EF4-FFF2-40B4-BE49-F238E27FC236}">
                      <a16:creationId xmlns:a16="http://schemas.microsoft.com/office/drawing/2014/main" id="{E1188682-1C63-3554-8085-2D11046CBD4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40140" y="4653377"/>
                  <a:ext cx="23976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62759D9C-0FCE-DECA-35D3-B85BDF37A4BD}"/>
                  </a:ext>
                </a:extLst>
              </p14:cNvPr>
              <p14:cNvContentPartPr/>
              <p14:nvPr/>
            </p14:nvContentPartPr>
            <p14:xfrm>
              <a:off x="5442020" y="4523777"/>
              <a:ext cx="203040" cy="325440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62759D9C-0FCE-DECA-35D3-B85BDF37A4B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433380" y="4515137"/>
                <a:ext cx="2206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B8F66523-017A-4EAB-2959-4BBAB8656044}"/>
                  </a:ext>
                </a:extLst>
              </p14:cNvPr>
              <p14:cNvContentPartPr/>
              <p14:nvPr/>
            </p14:nvContentPartPr>
            <p14:xfrm>
              <a:off x="2581100" y="5580678"/>
              <a:ext cx="163440" cy="300240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B8F66523-017A-4EAB-2959-4BBAB865604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72460" y="5572038"/>
                <a:ext cx="18108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594DCF0C-10FF-88EF-6938-7DD3A90A1806}"/>
                  </a:ext>
                </a:extLst>
              </p14:cNvPr>
              <p14:cNvContentPartPr/>
              <p14:nvPr/>
            </p14:nvContentPartPr>
            <p14:xfrm>
              <a:off x="5406380" y="5599398"/>
              <a:ext cx="128520" cy="226800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594DCF0C-10FF-88EF-6938-7DD3A90A180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397740" y="5590398"/>
                <a:ext cx="14616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6BEDAB44-BA89-022D-1A61-083F9BC93EA1}"/>
                  </a:ext>
                </a:extLst>
              </p14:cNvPr>
              <p14:cNvContentPartPr/>
              <p14:nvPr/>
            </p14:nvContentPartPr>
            <p14:xfrm>
              <a:off x="5629940" y="5598318"/>
              <a:ext cx="138960" cy="222120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6BEDAB44-BA89-022D-1A61-083F9BC93EA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620940" y="5589678"/>
                <a:ext cx="156600" cy="2397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E0966D1B-4032-AB67-EF9F-99EE5B5620BB}"/>
              </a:ext>
            </a:extLst>
          </p:cNvPr>
          <p:cNvSpPr txBox="1"/>
          <p:nvPr/>
        </p:nvSpPr>
        <p:spPr>
          <a:xfrm>
            <a:off x="8174798" y="6281057"/>
            <a:ext cx="286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https://encrypted-tbn0.gstatic.com/images?q=tbn:ANd9GcRNcYeFGS_l434SnQ1mMKLniDVipQFkJKKWzfCL2hsKlw&amp;s</a:t>
            </a:r>
          </a:p>
        </p:txBody>
      </p:sp>
    </p:spTree>
    <p:extLst>
      <p:ext uri="{BB962C8B-B14F-4D97-AF65-F5344CB8AC3E}">
        <p14:creationId xmlns:p14="http://schemas.microsoft.com/office/powerpoint/2010/main" val="234152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D08070-449D-00D8-E348-4F2D9D90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Vocabulary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73800E-F1A8-CC4F-099A-9601A2AA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95400"/>
            <a:ext cx="8596668" cy="5562599"/>
          </a:xfrm>
        </p:spPr>
        <p:txBody>
          <a:bodyPr>
            <a:normAutofit fontScale="70000" lnSpcReduction="20000"/>
          </a:bodyPr>
          <a:lstStyle/>
          <a:p>
            <a:r>
              <a:rPr lang="pl-PL" sz="2600" dirty="0" err="1"/>
              <a:t>horse’s</a:t>
            </a:r>
            <a:r>
              <a:rPr lang="pl-PL" sz="2600" dirty="0"/>
              <a:t> </a:t>
            </a:r>
            <a:r>
              <a:rPr lang="pl-PL" sz="2600" b="0" i="0" dirty="0" err="1">
                <a:effectLst/>
              </a:rPr>
              <a:t>hindquarters</a:t>
            </a:r>
            <a:r>
              <a:rPr lang="pl-PL" sz="2600" b="0" i="0" dirty="0">
                <a:effectLst/>
              </a:rPr>
              <a:t> – zad konia </a:t>
            </a:r>
          </a:p>
          <a:p>
            <a:r>
              <a:rPr lang="en-US" sz="2600" dirty="0"/>
              <a:t>increasing range of motion</a:t>
            </a:r>
            <a:r>
              <a:rPr lang="pl-PL" sz="2600" dirty="0"/>
              <a:t> – zwiększenie zakresu ruchu </a:t>
            </a:r>
          </a:p>
          <a:p>
            <a:r>
              <a:rPr lang="pl-PL" sz="2600" dirty="0" err="1"/>
              <a:t>Equine-assisted</a:t>
            </a:r>
            <a:r>
              <a:rPr lang="pl-PL" sz="2600" dirty="0"/>
              <a:t> </a:t>
            </a:r>
            <a:r>
              <a:rPr lang="pl-PL" sz="2600" dirty="0" err="1"/>
              <a:t>therapy</a:t>
            </a:r>
            <a:r>
              <a:rPr lang="pl-PL" sz="2600" dirty="0"/>
              <a:t> – terapia na koniach </a:t>
            </a:r>
          </a:p>
          <a:p>
            <a:r>
              <a:rPr lang="pl-PL" sz="2600" dirty="0"/>
              <a:t>Buck – bryknięcie </a:t>
            </a:r>
          </a:p>
          <a:p>
            <a:r>
              <a:rPr lang="pl-PL" sz="2600" dirty="0" err="1"/>
              <a:t>cerebral</a:t>
            </a:r>
            <a:r>
              <a:rPr lang="pl-PL" sz="2600" dirty="0"/>
              <a:t> </a:t>
            </a:r>
            <a:r>
              <a:rPr lang="pl-PL" sz="2600" dirty="0" err="1"/>
              <a:t>palsy</a:t>
            </a:r>
            <a:r>
              <a:rPr lang="pl-PL" sz="2600" dirty="0"/>
              <a:t> – porażenie mózgowe</a:t>
            </a:r>
          </a:p>
          <a:p>
            <a:pPr>
              <a:lnSpc>
                <a:spcPct val="90000"/>
              </a:lnSpc>
            </a:pPr>
            <a:r>
              <a:rPr lang="pl-PL" sz="2600" dirty="0"/>
              <a:t>Down </a:t>
            </a:r>
            <a:r>
              <a:rPr lang="pl-PL" sz="2600" dirty="0" err="1"/>
              <a:t>syndrome</a:t>
            </a:r>
            <a:r>
              <a:rPr lang="pl-PL" sz="2600" dirty="0"/>
              <a:t> – zespół Downa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autistic</a:t>
            </a:r>
            <a:r>
              <a:rPr lang="pl-PL" sz="2600" dirty="0"/>
              <a:t> </a:t>
            </a:r>
            <a:r>
              <a:rPr lang="pl-PL" sz="2600" dirty="0" err="1"/>
              <a:t>behavioural</a:t>
            </a:r>
            <a:r>
              <a:rPr lang="pl-PL" sz="2600" dirty="0"/>
              <a:t> </a:t>
            </a:r>
            <a:r>
              <a:rPr lang="pl-PL" sz="2600" dirty="0" err="1"/>
              <a:t>disorders</a:t>
            </a:r>
            <a:r>
              <a:rPr lang="pl-PL" sz="2600" dirty="0"/>
              <a:t> – autystyczne zaburzenia zachowania 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muscular</a:t>
            </a:r>
            <a:r>
              <a:rPr lang="pl-PL" sz="2600" dirty="0"/>
              <a:t> </a:t>
            </a:r>
            <a:r>
              <a:rPr lang="pl-PL" sz="2600" dirty="0" err="1"/>
              <a:t>dystrophy</a:t>
            </a:r>
            <a:r>
              <a:rPr lang="pl-PL" sz="2600" dirty="0"/>
              <a:t> –dystrofia </a:t>
            </a:r>
            <a:r>
              <a:rPr lang="pl-PL" sz="2600" dirty="0" err="1"/>
              <a:t>mięśnowa</a:t>
            </a:r>
            <a:endParaRPr lang="pl-PL" sz="2600" dirty="0"/>
          </a:p>
          <a:p>
            <a:pPr>
              <a:lnSpc>
                <a:spcPct val="90000"/>
              </a:lnSpc>
            </a:pPr>
            <a:r>
              <a:rPr lang="pl-PL" sz="2600" dirty="0" err="1"/>
              <a:t>cerebrovascular</a:t>
            </a:r>
            <a:r>
              <a:rPr lang="pl-PL" sz="2600" dirty="0"/>
              <a:t> </a:t>
            </a:r>
            <a:r>
              <a:rPr lang="pl-PL" sz="2600" dirty="0" err="1"/>
              <a:t>disease</a:t>
            </a:r>
            <a:r>
              <a:rPr lang="pl-PL" sz="2600" dirty="0"/>
              <a:t> (SVD) – choroba naczyń mózgowych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multiple</a:t>
            </a:r>
            <a:r>
              <a:rPr lang="pl-PL" sz="2600" dirty="0"/>
              <a:t> </a:t>
            </a:r>
            <a:r>
              <a:rPr lang="pl-PL" sz="2600" dirty="0" err="1"/>
              <a:t>sclerosis</a:t>
            </a:r>
            <a:r>
              <a:rPr lang="pl-PL" sz="2600" dirty="0"/>
              <a:t> – stwardnienie rozsiane 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psychiatric</a:t>
            </a:r>
            <a:r>
              <a:rPr lang="pl-PL" sz="2600" dirty="0"/>
              <a:t> </a:t>
            </a:r>
            <a:r>
              <a:rPr lang="pl-PL" sz="2600" dirty="0" err="1"/>
              <a:t>diseases</a:t>
            </a:r>
            <a:r>
              <a:rPr lang="pl-PL" sz="2600" dirty="0"/>
              <a:t> – choroba psychiczna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spinal</a:t>
            </a:r>
            <a:r>
              <a:rPr lang="pl-PL" sz="2600" dirty="0"/>
              <a:t> </a:t>
            </a:r>
            <a:r>
              <a:rPr lang="pl-PL" sz="2600" dirty="0" err="1"/>
              <a:t>cord</a:t>
            </a:r>
            <a:r>
              <a:rPr lang="pl-PL" sz="2600" dirty="0"/>
              <a:t> </a:t>
            </a:r>
            <a:r>
              <a:rPr lang="pl-PL" sz="2600" dirty="0" err="1"/>
              <a:t>diseases</a:t>
            </a:r>
            <a:r>
              <a:rPr lang="pl-PL" sz="2600" dirty="0"/>
              <a:t> – choroba rdzenia kręgowego 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rheumatism</a:t>
            </a:r>
            <a:r>
              <a:rPr lang="pl-PL" sz="2600" dirty="0"/>
              <a:t> joint </a:t>
            </a:r>
            <a:r>
              <a:rPr lang="pl-PL" sz="2600" dirty="0" err="1"/>
              <a:t>diseases</a:t>
            </a:r>
            <a:r>
              <a:rPr lang="pl-PL" sz="2600" dirty="0"/>
              <a:t> – choroba reumatyczna stawów</a:t>
            </a:r>
          </a:p>
          <a:p>
            <a:pPr>
              <a:lnSpc>
                <a:spcPct val="90000"/>
              </a:lnSpc>
            </a:pPr>
            <a:r>
              <a:rPr lang="en-US" sz="2600" dirty="0"/>
              <a:t>gait training</a:t>
            </a:r>
            <a:r>
              <a:rPr lang="pl-PL" sz="2600" dirty="0"/>
              <a:t> – trening chodu,</a:t>
            </a:r>
          </a:p>
          <a:p>
            <a:pPr>
              <a:lnSpc>
                <a:spcPct val="90000"/>
              </a:lnSpc>
            </a:pPr>
            <a:r>
              <a:rPr lang="pl-PL" sz="2600" dirty="0"/>
              <a:t>PTSD (Post-</a:t>
            </a:r>
            <a:r>
              <a:rPr lang="pl-PL" sz="2600" dirty="0" err="1"/>
              <a:t>traumatic</a:t>
            </a:r>
            <a:r>
              <a:rPr lang="pl-PL" sz="2600" dirty="0"/>
              <a:t> </a:t>
            </a:r>
            <a:r>
              <a:rPr lang="pl-PL" sz="2600" dirty="0" err="1"/>
              <a:t>stress</a:t>
            </a:r>
            <a:r>
              <a:rPr lang="pl-PL" sz="2600" dirty="0"/>
              <a:t> </a:t>
            </a:r>
            <a:r>
              <a:rPr lang="pl-PL" sz="2600" dirty="0" err="1"/>
              <a:t>disorder</a:t>
            </a:r>
            <a:r>
              <a:rPr lang="pl-PL" sz="2600" dirty="0"/>
              <a:t>) – zespół stresu pourazowego</a:t>
            </a:r>
          </a:p>
          <a:p>
            <a:pPr>
              <a:lnSpc>
                <a:spcPct val="90000"/>
              </a:lnSpc>
            </a:pPr>
            <a:r>
              <a:rPr lang="pl-PL" sz="2600" dirty="0"/>
              <a:t>TBI (</a:t>
            </a:r>
            <a:r>
              <a:rPr lang="pl-PL" sz="2600" dirty="0" err="1"/>
              <a:t>traumatic</a:t>
            </a:r>
            <a:r>
              <a:rPr lang="pl-PL" sz="2600" dirty="0"/>
              <a:t> </a:t>
            </a:r>
            <a:r>
              <a:rPr lang="pl-PL" sz="2600" dirty="0" err="1"/>
              <a:t>brain</a:t>
            </a:r>
            <a:r>
              <a:rPr lang="pl-PL" sz="2600" dirty="0"/>
              <a:t> </a:t>
            </a:r>
            <a:r>
              <a:rPr lang="pl-PL" sz="2600" dirty="0" err="1"/>
              <a:t>injury</a:t>
            </a:r>
            <a:r>
              <a:rPr lang="pl-PL" sz="2600" dirty="0"/>
              <a:t>) – urazowe uszkodzenie mózgu </a:t>
            </a:r>
          </a:p>
          <a:p>
            <a:pPr>
              <a:lnSpc>
                <a:spcPct val="90000"/>
              </a:lnSpc>
            </a:pPr>
            <a:r>
              <a:rPr lang="pl-PL" sz="2600" dirty="0" err="1"/>
              <a:t>Trot</a:t>
            </a:r>
            <a:r>
              <a:rPr lang="pl-PL" sz="2600" dirty="0"/>
              <a:t> </a:t>
            </a:r>
            <a:r>
              <a:rPr lang="pl-PL" sz="2600"/>
              <a:t>- kłus</a:t>
            </a:r>
            <a:endParaRPr lang="pl-PL" sz="2600" dirty="0"/>
          </a:p>
          <a:p>
            <a:pPr>
              <a:lnSpc>
                <a:spcPct val="90000"/>
              </a:lnSpc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b="0" i="0" dirty="0">
              <a:effectLst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02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459D72-F116-846A-7643-01FAFD72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056" y="119743"/>
            <a:ext cx="6487955" cy="1320800"/>
          </a:xfrm>
        </p:spPr>
        <p:txBody>
          <a:bodyPr>
            <a:normAutofit/>
          </a:bodyPr>
          <a:lstStyle/>
          <a:p>
            <a:r>
              <a:rPr lang="pl-PL" dirty="0"/>
              <a:t>Quiz </a:t>
            </a:r>
          </a:p>
        </p:txBody>
      </p: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5F3CC4F4-47AE-C1FD-02CC-483E0D8C6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4178" r="31310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5E8626-0B07-08B8-D3A9-BDAA9275E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056" y="713930"/>
            <a:ext cx="7764541" cy="5920154"/>
          </a:xfrm>
        </p:spPr>
        <p:txBody>
          <a:bodyPr>
            <a:noAutofit/>
          </a:bodyPr>
          <a:lstStyle/>
          <a:p>
            <a:r>
              <a:rPr lang="pl-PL" sz="1400" b="1" u="sng" dirty="0" err="1"/>
              <a:t>What</a:t>
            </a:r>
            <a:r>
              <a:rPr lang="pl-PL" sz="1400" b="1" u="sng" dirty="0"/>
              <a:t> </a:t>
            </a:r>
            <a:r>
              <a:rPr lang="pl-PL" sz="1400" b="1" u="sng" dirty="0" err="1"/>
              <a:t>are</a:t>
            </a:r>
            <a:r>
              <a:rPr lang="pl-PL" sz="1400" b="1" u="sng" dirty="0"/>
              <a:t> </a:t>
            </a:r>
            <a:r>
              <a:rPr lang="pl-PL" sz="1400" b="1" u="sng" dirty="0" err="1"/>
              <a:t>some</a:t>
            </a:r>
            <a:r>
              <a:rPr lang="pl-PL" sz="1400" b="1" u="sng" dirty="0"/>
              <a:t> </a:t>
            </a:r>
            <a:r>
              <a:rPr lang="pl-PL" sz="1400" b="1" u="sng" dirty="0" err="1"/>
              <a:t>potential</a:t>
            </a:r>
            <a:r>
              <a:rPr lang="pl-PL" sz="1400" b="1" u="sng" dirty="0"/>
              <a:t> </a:t>
            </a:r>
            <a:r>
              <a:rPr lang="pl-PL" sz="1400" b="1" u="sng" dirty="0" err="1"/>
              <a:t>benefits</a:t>
            </a:r>
            <a:r>
              <a:rPr lang="pl-PL" sz="1400" b="1" u="sng" dirty="0"/>
              <a:t> of </a:t>
            </a:r>
            <a:r>
              <a:rPr lang="pl-PL" sz="1400" b="1" u="sng" dirty="0" err="1"/>
              <a:t>hippotherapy</a:t>
            </a:r>
            <a:r>
              <a:rPr lang="pl-PL" sz="1400" b="1" u="sng" dirty="0"/>
              <a:t>?</a:t>
            </a:r>
          </a:p>
          <a:p>
            <a:pPr>
              <a:buAutoNum type="alphaLcPeriod"/>
            </a:pPr>
            <a:r>
              <a:rPr lang="pl-PL" sz="1400" dirty="0" err="1"/>
              <a:t>Improved</a:t>
            </a:r>
            <a:r>
              <a:rPr lang="pl-PL" sz="1400" dirty="0"/>
              <a:t> </a:t>
            </a:r>
            <a:r>
              <a:rPr lang="pl-PL" sz="1400" dirty="0" err="1"/>
              <a:t>balance</a:t>
            </a:r>
            <a:r>
              <a:rPr lang="pl-PL" sz="1400" dirty="0"/>
              <a:t> and </a:t>
            </a:r>
            <a:r>
              <a:rPr lang="pl-PL" sz="1400" dirty="0" err="1"/>
              <a:t>coordination</a:t>
            </a:r>
            <a:endParaRPr lang="pl-PL" sz="1400" dirty="0"/>
          </a:p>
          <a:p>
            <a:pPr>
              <a:buAutoNum type="alphaLcPeriod"/>
            </a:pPr>
            <a:r>
              <a:rPr lang="pl-PL" sz="1400" dirty="0" err="1"/>
              <a:t>Increased</a:t>
            </a:r>
            <a:r>
              <a:rPr lang="pl-PL" sz="1400" dirty="0"/>
              <a:t> </a:t>
            </a:r>
            <a:r>
              <a:rPr lang="pl-PL" sz="1400" dirty="0" err="1"/>
              <a:t>muscle</a:t>
            </a:r>
            <a:r>
              <a:rPr lang="pl-PL" sz="1400" dirty="0"/>
              <a:t> </a:t>
            </a:r>
            <a:r>
              <a:rPr lang="pl-PL" sz="1400" dirty="0" err="1"/>
              <a:t>strength</a:t>
            </a:r>
            <a:r>
              <a:rPr lang="pl-PL" sz="1400" dirty="0"/>
              <a:t> and </a:t>
            </a:r>
            <a:r>
              <a:rPr lang="pl-PL" sz="1400" dirty="0" err="1"/>
              <a:t>flexibility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 err="1"/>
              <a:t>Improved</a:t>
            </a:r>
            <a:r>
              <a:rPr lang="pl-PL" sz="1400" dirty="0"/>
              <a:t> speech and </a:t>
            </a:r>
            <a:r>
              <a:rPr lang="pl-PL" sz="1400" dirty="0" err="1"/>
              <a:t>language</a:t>
            </a:r>
            <a:r>
              <a:rPr lang="pl-PL" sz="1400" dirty="0"/>
              <a:t> </a:t>
            </a:r>
            <a:r>
              <a:rPr lang="pl-PL" sz="1400" dirty="0" err="1"/>
              <a:t>skills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 err="1"/>
              <a:t>All</a:t>
            </a:r>
            <a:r>
              <a:rPr lang="pl-PL" sz="1400" dirty="0"/>
              <a:t> of the </a:t>
            </a:r>
            <a:r>
              <a:rPr lang="pl-PL" sz="1400" dirty="0" err="1"/>
              <a:t>above</a:t>
            </a:r>
            <a:r>
              <a:rPr lang="pl-PL" sz="1400" dirty="0"/>
              <a:t> </a:t>
            </a:r>
          </a:p>
          <a:p>
            <a:r>
              <a:rPr lang="pl-PL" sz="1400" b="1" u="sng" dirty="0" err="1"/>
              <a:t>Hippotherapy</a:t>
            </a:r>
            <a:r>
              <a:rPr lang="pl-PL" sz="1400" b="1" u="sng" dirty="0"/>
              <a:t> </a:t>
            </a:r>
            <a:r>
              <a:rPr lang="pl-PL" sz="1400" b="1" u="sng" dirty="0" err="1"/>
              <a:t>is</a:t>
            </a:r>
            <a:r>
              <a:rPr lang="pl-PL" sz="1400" b="1" u="sng" dirty="0"/>
              <a:t> a </a:t>
            </a:r>
            <a:r>
              <a:rPr lang="pl-PL" sz="1400" b="1" u="sng" dirty="0" err="1"/>
              <a:t>therapeutic</a:t>
            </a:r>
            <a:r>
              <a:rPr lang="pl-PL" sz="1400" b="1" u="sng" dirty="0"/>
              <a:t> </a:t>
            </a:r>
            <a:r>
              <a:rPr lang="pl-PL" sz="1400" b="1" u="sng" dirty="0" err="1"/>
              <a:t>approach</a:t>
            </a:r>
            <a:r>
              <a:rPr lang="pl-PL" sz="1400" b="1" u="sng" dirty="0"/>
              <a:t> </a:t>
            </a:r>
            <a:r>
              <a:rPr lang="pl-PL" sz="1400" b="1" u="sng" dirty="0" err="1"/>
              <a:t>that</a:t>
            </a:r>
            <a:r>
              <a:rPr lang="pl-PL" sz="1400" b="1" u="sng" dirty="0"/>
              <a:t> </a:t>
            </a:r>
            <a:r>
              <a:rPr lang="pl-PL" sz="1400" b="1" u="sng" dirty="0" err="1"/>
              <a:t>uses</a:t>
            </a:r>
            <a:r>
              <a:rPr lang="pl-PL" sz="1400" b="1" u="sng" dirty="0"/>
              <a:t> ……… to </a:t>
            </a:r>
            <a:r>
              <a:rPr lang="pl-PL" sz="1400" b="1" u="sng" dirty="0" err="1"/>
              <a:t>provide</a:t>
            </a:r>
            <a:r>
              <a:rPr lang="pl-PL" sz="1400" b="1" u="sng" dirty="0"/>
              <a:t> </a:t>
            </a:r>
            <a:r>
              <a:rPr lang="pl-PL" sz="1400" b="1" u="sng" dirty="0" err="1"/>
              <a:t>therapy</a:t>
            </a:r>
            <a:r>
              <a:rPr lang="pl-PL" sz="1400" b="1" u="sng" dirty="0"/>
              <a:t>.</a:t>
            </a:r>
          </a:p>
          <a:p>
            <a:pPr>
              <a:buAutoNum type="alphaLcPeriod"/>
            </a:pPr>
            <a:r>
              <a:rPr lang="pl-PL" sz="1400" dirty="0"/>
              <a:t>Dogs </a:t>
            </a:r>
          </a:p>
          <a:p>
            <a:pPr>
              <a:buAutoNum type="alphaLcPeriod"/>
            </a:pPr>
            <a:r>
              <a:rPr lang="pl-PL" sz="1400" dirty="0" err="1"/>
              <a:t>Horse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 err="1"/>
              <a:t>Cats</a:t>
            </a:r>
            <a:r>
              <a:rPr lang="pl-PL" sz="1400" dirty="0"/>
              <a:t> </a:t>
            </a:r>
          </a:p>
          <a:p>
            <a:r>
              <a:rPr lang="pl-PL" sz="1400" b="1" u="sng" dirty="0" err="1"/>
              <a:t>Who</a:t>
            </a:r>
            <a:r>
              <a:rPr lang="pl-PL" sz="1400" b="1" u="sng" dirty="0"/>
              <a:t> </a:t>
            </a:r>
            <a:r>
              <a:rPr lang="pl-PL" sz="1400" b="1" u="sng" dirty="0" err="1"/>
              <a:t>can</a:t>
            </a:r>
            <a:r>
              <a:rPr lang="pl-PL" sz="1400" b="1" u="sng" dirty="0"/>
              <a:t> benefit from </a:t>
            </a:r>
            <a:r>
              <a:rPr lang="pl-PL" sz="1400" b="1" u="sng" dirty="0" err="1"/>
              <a:t>hippotherapy</a:t>
            </a:r>
            <a:r>
              <a:rPr lang="pl-PL" sz="1400" b="1" u="sng" dirty="0"/>
              <a:t>?</a:t>
            </a:r>
          </a:p>
          <a:p>
            <a:pPr>
              <a:buAutoNum type="alphaLcPeriod"/>
            </a:pPr>
            <a:r>
              <a:rPr lang="pl-PL" sz="1400" dirty="0" err="1"/>
              <a:t>Children</a:t>
            </a:r>
            <a:r>
              <a:rPr lang="pl-PL" sz="1400" dirty="0"/>
              <a:t> with </a:t>
            </a:r>
            <a:r>
              <a:rPr lang="pl-PL" sz="1400" dirty="0" err="1"/>
              <a:t>physical</a:t>
            </a:r>
            <a:r>
              <a:rPr lang="pl-PL" sz="1400" dirty="0"/>
              <a:t> </a:t>
            </a:r>
            <a:r>
              <a:rPr lang="pl-PL" sz="1400" dirty="0" err="1"/>
              <a:t>disabiliteies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 err="1"/>
              <a:t>Individuals</a:t>
            </a:r>
            <a:r>
              <a:rPr lang="pl-PL" sz="1400" dirty="0"/>
              <a:t> with </a:t>
            </a:r>
            <a:r>
              <a:rPr lang="pl-PL" sz="1400" dirty="0" err="1"/>
              <a:t>neurological</a:t>
            </a:r>
            <a:r>
              <a:rPr lang="pl-PL" sz="1400" dirty="0"/>
              <a:t> </a:t>
            </a:r>
            <a:r>
              <a:rPr lang="pl-PL" sz="1400" dirty="0" err="1"/>
              <a:t>conditions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/>
              <a:t>People with </a:t>
            </a:r>
            <a:r>
              <a:rPr lang="pl-PL" sz="1400" dirty="0" err="1"/>
              <a:t>speeh</a:t>
            </a:r>
            <a:r>
              <a:rPr lang="pl-PL" sz="1400" dirty="0"/>
              <a:t> and </a:t>
            </a:r>
            <a:r>
              <a:rPr lang="pl-PL" sz="1400" dirty="0" err="1"/>
              <a:t>language</a:t>
            </a:r>
            <a:r>
              <a:rPr lang="pl-PL" sz="1400" dirty="0"/>
              <a:t> </a:t>
            </a:r>
            <a:r>
              <a:rPr lang="pl-PL" sz="1400" dirty="0" err="1"/>
              <a:t>disorders</a:t>
            </a:r>
            <a:r>
              <a:rPr lang="pl-PL" sz="1400" dirty="0"/>
              <a:t> </a:t>
            </a:r>
          </a:p>
          <a:p>
            <a:pPr>
              <a:buAutoNum type="alphaLcPeriod"/>
            </a:pPr>
            <a:r>
              <a:rPr lang="pl-PL" sz="1400" dirty="0" err="1"/>
              <a:t>All</a:t>
            </a:r>
            <a:r>
              <a:rPr lang="pl-PL" sz="1400" dirty="0"/>
              <a:t> of the </a:t>
            </a:r>
            <a:r>
              <a:rPr lang="pl-PL" sz="1400" dirty="0" err="1"/>
              <a:t>above</a:t>
            </a:r>
            <a:r>
              <a:rPr lang="pl-PL" sz="1400" dirty="0"/>
              <a:t> </a:t>
            </a:r>
          </a:p>
          <a:p>
            <a:r>
              <a:rPr lang="pl-PL" sz="1400" b="1" u="sng" dirty="0" err="1"/>
              <a:t>What</a:t>
            </a:r>
            <a:r>
              <a:rPr lang="pl-PL" sz="1400" b="1" u="sng" dirty="0"/>
              <a:t> </a:t>
            </a:r>
            <a:r>
              <a:rPr lang="pl-PL" sz="1400" b="1" u="sng" dirty="0" err="1"/>
              <a:t>is</a:t>
            </a:r>
            <a:r>
              <a:rPr lang="pl-PL" sz="1400" b="1" u="sng" dirty="0"/>
              <a:t> </a:t>
            </a:r>
            <a:r>
              <a:rPr lang="pl-PL" sz="1400" b="1" u="sng" dirty="0" err="1"/>
              <a:t>hippotherapy</a:t>
            </a:r>
            <a:r>
              <a:rPr lang="pl-PL" sz="1400" b="1" u="sng" dirty="0"/>
              <a:t> ?</a:t>
            </a:r>
          </a:p>
          <a:p>
            <a:pPr>
              <a:buAutoNum type="alphaLcPeriod"/>
            </a:pPr>
            <a:r>
              <a:rPr lang="pl-PL" sz="1400" dirty="0"/>
              <a:t>A form of </a:t>
            </a:r>
            <a:r>
              <a:rPr lang="pl-PL" sz="1400" dirty="0" err="1"/>
              <a:t>therapy</a:t>
            </a:r>
            <a:r>
              <a:rPr lang="pl-PL" sz="1400" dirty="0"/>
              <a:t> </a:t>
            </a:r>
            <a:r>
              <a:rPr lang="pl-PL" sz="1400" dirty="0" err="1"/>
              <a:t>that</a:t>
            </a:r>
            <a:r>
              <a:rPr lang="pl-PL" sz="1400" dirty="0"/>
              <a:t> </a:t>
            </a:r>
            <a:r>
              <a:rPr lang="pl-PL" sz="1400" dirty="0" err="1"/>
              <a:t>uses</a:t>
            </a:r>
            <a:r>
              <a:rPr lang="pl-PL" sz="1400" dirty="0"/>
              <a:t> </a:t>
            </a:r>
            <a:r>
              <a:rPr lang="pl-PL" sz="1400" dirty="0" err="1"/>
              <a:t>horses</a:t>
            </a:r>
            <a:r>
              <a:rPr lang="pl-PL" sz="1400" dirty="0"/>
              <a:t> to </a:t>
            </a:r>
            <a:r>
              <a:rPr lang="pl-PL" sz="1400" dirty="0" err="1"/>
              <a:t>provide</a:t>
            </a:r>
            <a:r>
              <a:rPr lang="pl-PL" sz="1400" dirty="0"/>
              <a:t> </a:t>
            </a:r>
            <a:r>
              <a:rPr lang="pl-PL" sz="1400" dirty="0" err="1"/>
              <a:t>physical</a:t>
            </a:r>
            <a:r>
              <a:rPr lang="pl-PL" sz="1400" dirty="0"/>
              <a:t>, </a:t>
            </a:r>
            <a:r>
              <a:rPr lang="pl-PL" sz="1400" dirty="0" err="1"/>
              <a:t>occupational</a:t>
            </a:r>
            <a:r>
              <a:rPr lang="pl-PL" sz="1400" dirty="0"/>
              <a:t>, </a:t>
            </a:r>
            <a:r>
              <a:rPr lang="pl-PL" sz="1400" dirty="0" err="1"/>
              <a:t>or</a:t>
            </a:r>
            <a:r>
              <a:rPr lang="pl-PL" sz="1400" dirty="0"/>
              <a:t> speech </a:t>
            </a:r>
            <a:r>
              <a:rPr lang="pl-PL" sz="1400" dirty="0" err="1"/>
              <a:t>therapy</a:t>
            </a:r>
            <a:endParaRPr lang="pl-PL" sz="1400" dirty="0"/>
          </a:p>
          <a:p>
            <a:pPr>
              <a:buAutoNum type="alphaLcPeriod"/>
            </a:pPr>
            <a:r>
              <a:rPr lang="pl-PL" sz="1400" dirty="0"/>
              <a:t>A </a:t>
            </a:r>
            <a:r>
              <a:rPr lang="pl-PL" sz="1400" dirty="0" err="1"/>
              <a:t>therapy</a:t>
            </a:r>
            <a:r>
              <a:rPr lang="pl-PL" sz="1400" dirty="0"/>
              <a:t> </a:t>
            </a:r>
            <a:r>
              <a:rPr lang="pl-PL" sz="1400" dirty="0" err="1"/>
              <a:t>specifically</a:t>
            </a:r>
            <a:r>
              <a:rPr lang="pl-PL" sz="1400" dirty="0"/>
              <a:t> </a:t>
            </a:r>
            <a:r>
              <a:rPr lang="pl-PL" sz="1400" dirty="0" err="1"/>
              <a:t>designed</a:t>
            </a:r>
            <a:r>
              <a:rPr lang="pl-PL" sz="1400" dirty="0"/>
              <a:t> for </a:t>
            </a:r>
            <a:r>
              <a:rPr lang="pl-PL" sz="1400" dirty="0" err="1"/>
              <a:t>hippos</a:t>
            </a:r>
            <a:endParaRPr lang="pl-PL" sz="1400" dirty="0"/>
          </a:p>
          <a:p>
            <a:pPr>
              <a:buAutoNum type="alphaLcPeriod"/>
            </a:pPr>
            <a:r>
              <a:rPr lang="pl-PL" sz="1400" dirty="0"/>
              <a:t>A </a:t>
            </a:r>
            <a:r>
              <a:rPr lang="pl-PL" sz="1400" dirty="0" err="1"/>
              <a:t>therapy</a:t>
            </a:r>
            <a:r>
              <a:rPr lang="pl-PL" sz="1400" dirty="0"/>
              <a:t> </a:t>
            </a:r>
            <a:r>
              <a:rPr lang="pl-PL" sz="1400" dirty="0" err="1"/>
              <a:t>that</a:t>
            </a:r>
            <a:r>
              <a:rPr lang="pl-PL" sz="1400" dirty="0"/>
              <a:t> </a:t>
            </a:r>
            <a:r>
              <a:rPr lang="pl-PL" sz="1400" dirty="0" err="1"/>
              <a:t>involves</a:t>
            </a:r>
            <a:r>
              <a:rPr lang="pl-PL" sz="1400" dirty="0"/>
              <a:t> </a:t>
            </a:r>
            <a:r>
              <a:rPr lang="pl-PL" sz="1400" dirty="0" err="1"/>
              <a:t>using</a:t>
            </a:r>
            <a:r>
              <a:rPr lang="pl-PL" sz="1400" dirty="0"/>
              <a:t> </a:t>
            </a:r>
            <a:r>
              <a:rPr lang="pl-PL" sz="1400" dirty="0" err="1"/>
              <a:t>hippos</a:t>
            </a:r>
            <a:r>
              <a:rPr lang="pl-PL" sz="1400" dirty="0"/>
              <a:t> to </a:t>
            </a:r>
            <a:r>
              <a:rPr lang="pl-PL" sz="1400" dirty="0" err="1"/>
              <a:t>provide</a:t>
            </a:r>
            <a:r>
              <a:rPr lang="pl-PL" sz="1400" dirty="0"/>
              <a:t> </a:t>
            </a:r>
            <a:r>
              <a:rPr lang="pl-PL" sz="1400" dirty="0" err="1"/>
              <a:t>emotional</a:t>
            </a:r>
            <a:r>
              <a:rPr lang="pl-PL" sz="1400" dirty="0"/>
              <a:t> suport </a:t>
            </a:r>
          </a:p>
          <a:p>
            <a:endParaRPr lang="pl-PL" sz="1200" dirty="0"/>
          </a:p>
          <a:p>
            <a:endParaRPr lang="pl-PL" sz="1200" dirty="0"/>
          </a:p>
          <a:p>
            <a:endParaRPr lang="pl-PL" sz="1200" dirty="0"/>
          </a:p>
          <a:p>
            <a:pPr marL="0" indent="0">
              <a:buNone/>
            </a:pPr>
            <a:endParaRPr lang="pl-PL" sz="1200" dirty="0"/>
          </a:p>
          <a:p>
            <a:endParaRPr lang="pl-PL" sz="1200" dirty="0"/>
          </a:p>
          <a:p>
            <a:pPr marL="0" indent="0">
              <a:buNone/>
            </a:pPr>
            <a:r>
              <a:rPr lang="pl-PL" sz="1200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2978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D99825E0-6FD5-36B1-C512-3627FD7A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pl-PL" dirty="0" err="1"/>
              <a:t>References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8AAF21-0144-07D7-0D34-A7EF3E754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10" y="1262952"/>
            <a:ext cx="4619706" cy="5224724"/>
          </a:xfrm>
        </p:spPr>
        <p:txBody>
          <a:bodyPr anchor="ctr">
            <a:normAutofit fontScale="85000" lnSpcReduction="10000"/>
          </a:bodyPr>
          <a:lstStyle/>
          <a:p>
            <a:r>
              <a:rPr lang="pl-PL" b="0" i="0" dirty="0">
                <a:effectLst/>
                <a:latin typeface="Cambria" panose="02040503050406030204" pitchFamily="18" charset="0"/>
              </a:rPr>
              <a:t>Tuba </a:t>
            </a:r>
            <a:r>
              <a:rPr lang="pl-PL" b="0" i="0" dirty="0" err="1">
                <a:effectLst/>
                <a:latin typeface="Cambria" panose="02040503050406030204" pitchFamily="18" charset="0"/>
              </a:rPr>
              <a:t>Tulay</a:t>
            </a:r>
            <a:r>
              <a:rPr lang="pl-PL" b="0" i="0" dirty="0">
                <a:effectLst/>
                <a:latin typeface="Cambria" panose="02040503050406030204" pitchFamily="18" charset="0"/>
              </a:rPr>
              <a:t> Koca, </a:t>
            </a:r>
            <a:r>
              <a:rPr lang="pl-PL" b="0" i="0" dirty="0" err="1">
                <a:effectLst/>
                <a:latin typeface="Cambria" panose="02040503050406030204" pitchFamily="18" charset="0"/>
              </a:rPr>
              <a:t>Hilmi</a:t>
            </a:r>
            <a:r>
              <a:rPr lang="pl-PL" b="0" i="0" dirty="0">
                <a:effectLst/>
                <a:latin typeface="Cambria" panose="02040503050406030204" pitchFamily="18" charset="0"/>
              </a:rPr>
              <a:t> </a:t>
            </a:r>
            <a:r>
              <a:rPr lang="pl-PL" b="0" i="0" dirty="0" err="1">
                <a:effectLst/>
                <a:latin typeface="Cambria" panose="02040503050406030204" pitchFamily="18" charset="0"/>
              </a:rPr>
              <a:t>Ataseven</a:t>
            </a:r>
            <a:r>
              <a:rPr lang="pl-PL" b="0" i="0" dirty="0">
                <a:effectLst/>
                <a:latin typeface="Cambria" panose="02040503050406030204" pitchFamily="18" charset="0"/>
              </a:rPr>
              <a:t>, </a:t>
            </a:r>
            <a:r>
              <a:rPr lang="pl-PL" b="0" i="1" dirty="0">
                <a:effectLst/>
                <a:latin typeface="Cambria" panose="02040503050406030204" pitchFamily="18" charset="0"/>
              </a:rPr>
              <a:t>„</a:t>
            </a:r>
            <a:r>
              <a:rPr lang="en-US" b="0" i="1" dirty="0">
                <a:effectLst/>
                <a:latin typeface="Cambria" panose="02040503050406030204" pitchFamily="18" charset="0"/>
              </a:rPr>
              <a:t>What is hippotherapy? The indications and effectiveness of hippotherapy</a:t>
            </a:r>
            <a:r>
              <a:rPr lang="pl-PL" b="0" i="1" dirty="0">
                <a:effectLst/>
                <a:latin typeface="Cambria" panose="02040503050406030204" pitchFamily="18" charset="0"/>
              </a:rPr>
              <a:t>”, </a:t>
            </a:r>
            <a:r>
              <a:rPr lang="pl-PL" b="0" i="0" dirty="0" err="1">
                <a:effectLst/>
                <a:latin typeface="Cambria" panose="02040503050406030204" pitchFamily="18" charset="0"/>
              </a:rPr>
              <a:t>North</a:t>
            </a:r>
            <a:r>
              <a:rPr lang="pl-PL" b="0" i="0" dirty="0">
                <a:effectLst/>
                <a:latin typeface="Cambria" panose="02040503050406030204" pitchFamily="18" charset="0"/>
              </a:rPr>
              <a:t> </a:t>
            </a:r>
            <a:r>
              <a:rPr lang="pl-PL" b="0" i="0" dirty="0" err="1">
                <a:effectLst/>
                <a:latin typeface="Cambria" panose="02040503050406030204" pitchFamily="18" charset="0"/>
              </a:rPr>
              <a:t>Clin</a:t>
            </a:r>
            <a:r>
              <a:rPr lang="pl-PL" b="0" i="0" dirty="0">
                <a:effectLst/>
                <a:latin typeface="Cambria" panose="02040503050406030204" pitchFamily="18" charset="0"/>
              </a:rPr>
              <a:t> Istanbul 2015;2(3):247-252</a:t>
            </a:r>
          </a:p>
          <a:p>
            <a:r>
              <a:rPr lang="pl-PL" dirty="0">
                <a:latin typeface="Cambria" panose="02040503050406030204" pitchFamily="18" charset="0"/>
              </a:rPr>
              <a:t>Ewelina Matusiak-Wieczorek, Elżbieta Dziankowska-</a:t>
            </a:r>
            <a:r>
              <a:rPr lang="pl-PL" dirty="0" err="1">
                <a:latin typeface="Cambria" panose="02040503050406030204" pitchFamily="18" charset="0"/>
              </a:rPr>
              <a:t>Zaborszczyk</a:t>
            </a:r>
            <a:r>
              <a:rPr lang="pl-PL" dirty="0">
                <a:latin typeface="Cambria" panose="02040503050406030204" pitchFamily="18" charset="0"/>
              </a:rPr>
              <a:t>, Marek Synder, Andrzej </a:t>
            </a:r>
            <a:r>
              <a:rPr lang="pl-PL" dirty="0" err="1">
                <a:latin typeface="Cambria" panose="02040503050406030204" pitchFamily="18" charset="0"/>
              </a:rPr>
              <a:t>Borowsk</a:t>
            </a:r>
            <a:r>
              <a:rPr lang="pl-PL" dirty="0">
                <a:latin typeface="Cambria" panose="02040503050406030204" pitchFamily="18" charset="0"/>
              </a:rPr>
              <a:t>, „ </a:t>
            </a:r>
            <a:r>
              <a:rPr lang="pl-PL" i="1" dirty="0">
                <a:latin typeface="Cambria" panose="02040503050406030204" pitchFamily="18" charset="0"/>
              </a:rPr>
              <a:t>The Influence of </a:t>
            </a:r>
            <a:r>
              <a:rPr lang="pl-PL" i="1" dirty="0" err="1">
                <a:latin typeface="Cambria" panose="02040503050406030204" pitchFamily="18" charset="0"/>
              </a:rPr>
              <a:t>Hippotherapy</a:t>
            </a:r>
            <a:r>
              <a:rPr lang="pl-PL" i="1" dirty="0">
                <a:latin typeface="Cambria" panose="02040503050406030204" pitchFamily="18" charset="0"/>
              </a:rPr>
              <a:t> on the Body </a:t>
            </a:r>
            <a:r>
              <a:rPr lang="pl-PL" i="1" dirty="0" err="1">
                <a:latin typeface="Cambria" panose="02040503050406030204" pitchFamily="18" charset="0"/>
              </a:rPr>
              <a:t>Posture</a:t>
            </a:r>
            <a:r>
              <a:rPr lang="pl-PL" i="1" dirty="0">
                <a:latin typeface="Cambria" panose="02040503050406030204" pitchFamily="18" charset="0"/>
              </a:rPr>
              <a:t> in a </a:t>
            </a:r>
            <a:r>
              <a:rPr lang="pl-PL" i="1" dirty="0" err="1">
                <a:latin typeface="Cambria" panose="02040503050406030204" pitchFamily="18" charset="0"/>
              </a:rPr>
              <a:t>Sitting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Position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among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Children</a:t>
            </a:r>
            <a:r>
              <a:rPr lang="pl-PL" i="1" dirty="0">
                <a:latin typeface="Cambria" panose="02040503050406030204" pitchFamily="18" charset="0"/>
              </a:rPr>
              <a:t> with </a:t>
            </a:r>
            <a:r>
              <a:rPr lang="pl-PL" i="1" dirty="0" err="1">
                <a:latin typeface="Cambria" panose="02040503050406030204" pitchFamily="18" charset="0"/>
              </a:rPr>
              <a:t>Cerebral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Palsy</a:t>
            </a:r>
            <a:r>
              <a:rPr lang="pl-PL" i="1" dirty="0">
                <a:latin typeface="Cambria" panose="02040503050406030204" pitchFamily="18" charset="0"/>
              </a:rPr>
              <a:t>”</a:t>
            </a:r>
            <a:r>
              <a:rPr lang="pl-PL" dirty="0">
                <a:latin typeface="Cambria" panose="02040503050406030204" pitchFamily="18" charset="0"/>
              </a:rPr>
              <a:t>, Public </a:t>
            </a:r>
            <a:r>
              <a:rPr lang="pl-PL" dirty="0" err="1">
                <a:latin typeface="Cambria" panose="02040503050406030204" pitchFamily="18" charset="0"/>
              </a:rPr>
              <a:t>Health</a:t>
            </a:r>
            <a:r>
              <a:rPr lang="pl-PL" dirty="0">
                <a:latin typeface="Cambria" panose="02040503050406030204" pitchFamily="18" charset="0"/>
              </a:rPr>
              <a:t> 2020;17(18):6846</a:t>
            </a:r>
          </a:p>
          <a:p>
            <a:r>
              <a:rPr lang="pl-PL" dirty="0" err="1">
                <a:latin typeface="Cambria" panose="02040503050406030204" pitchFamily="18" charset="0"/>
              </a:rPr>
              <a:t>KwonJY</a:t>
            </a:r>
            <a:r>
              <a:rPr lang="pl-PL" dirty="0">
                <a:latin typeface="Cambria" panose="02040503050406030204" pitchFamily="18" charset="0"/>
              </a:rPr>
              <a:t>, </a:t>
            </a:r>
            <a:r>
              <a:rPr lang="pl-PL" dirty="0" err="1">
                <a:latin typeface="Cambria" panose="02040503050406030204" pitchFamily="18" charset="0"/>
              </a:rPr>
              <a:t>Chang</a:t>
            </a:r>
            <a:r>
              <a:rPr lang="pl-PL" dirty="0">
                <a:latin typeface="Cambria" panose="02040503050406030204" pitchFamily="18" charset="0"/>
              </a:rPr>
              <a:t> HJ, </a:t>
            </a:r>
            <a:r>
              <a:rPr lang="pl-PL" dirty="0" err="1">
                <a:latin typeface="Cambria" panose="02040503050406030204" pitchFamily="18" charset="0"/>
              </a:rPr>
              <a:t>YiSH</a:t>
            </a:r>
            <a:r>
              <a:rPr lang="pl-PL" dirty="0">
                <a:latin typeface="Cambria" panose="02040503050406030204" pitchFamily="18" charset="0"/>
              </a:rPr>
              <a:t>, </a:t>
            </a:r>
            <a:r>
              <a:rPr lang="pl-PL" dirty="0" err="1">
                <a:latin typeface="Cambria" panose="02040503050406030204" pitchFamily="18" charset="0"/>
              </a:rPr>
              <a:t>LeeJY</a:t>
            </a:r>
            <a:r>
              <a:rPr lang="pl-PL" dirty="0">
                <a:latin typeface="Cambria" panose="02040503050406030204" pitchFamily="18" charset="0"/>
              </a:rPr>
              <a:t>, </a:t>
            </a:r>
            <a:r>
              <a:rPr lang="pl-PL" dirty="0" err="1">
                <a:latin typeface="Cambria" panose="02040503050406030204" pitchFamily="18" charset="0"/>
              </a:rPr>
              <a:t>Shin</a:t>
            </a:r>
            <a:r>
              <a:rPr lang="pl-PL" dirty="0">
                <a:latin typeface="Cambria" panose="02040503050406030204" pitchFamily="18" charset="0"/>
              </a:rPr>
              <a:t> HY, Kim YH, „</a:t>
            </a:r>
            <a:r>
              <a:rPr lang="pl-PL" i="1" dirty="0" err="1">
                <a:latin typeface="Cambria" panose="02040503050406030204" pitchFamily="18" charset="0"/>
              </a:rPr>
              <a:t>Effect</a:t>
            </a:r>
            <a:r>
              <a:rPr lang="pl-PL" i="1" dirty="0">
                <a:latin typeface="Cambria" panose="02040503050406030204" pitchFamily="18" charset="0"/>
              </a:rPr>
              <a:t> of </a:t>
            </a:r>
            <a:r>
              <a:rPr lang="pl-PL" i="1" dirty="0" err="1">
                <a:latin typeface="Cambria" panose="02040503050406030204" pitchFamily="18" charset="0"/>
              </a:rPr>
              <a:t>hippotherapy</a:t>
            </a:r>
            <a:r>
              <a:rPr lang="pl-PL" i="1" dirty="0">
                <a:latin typeface="Cambria" panose="02040503050406030204" pitchFamily="18" charset="0"/>
              </a:rPr>
              <a:t> on </a:t>
            </a:r>
            <a:r>
              <a:rPr lang="pl-PL" i="1" dirty="0" err="1">
                <a:latin typeface="Cambria" panose="02040503050406030204" pitchFamily="18" charset="0"/>
              </a:rPr>
              <a:t>gross</a:t>
            </a:r>
            <a:r>
              <a:rPr lang="pl-PL" i="1" dirty="0">
                <a:latin typeface="Cambria" panose="02040503050406030204" pitchFamily="18" charset="0"/>
              </a:rPr>
              <a:t> motor </a:t>
            </a:r>
            <a:r>
              <a:rPr lang="pl-PL" i="1" dirty="0" err="1">
                <a:latin typeface="Cambria" panose="02040503050406030204" pitchFamily="18" charset="0"/>
              </a:rPr>
              <a:t>function</a:t>
            </a:r>
            <a:r>
              <a:rPr lang="pl-PL" i="1" dirty="0">
                <a:latin typeface="Cambria" panose="02040503050406030204" pitchFamily="18" charset="0"/>
              </a:rPr>
              <a:t> in </a:t>
            </a:r>
            <a:r>
              <a:rPr lang="pl-PL" i="1" dirty="0" err="1">
                <a:latin typeface="Cambria" panose="02040503050406030204" pitchFamily="18" charset="0"/>
              </a:rPr>
              <a:t>children</a:t>
            </a:r>
            <a:r>
              <a:rPr lang="pl-PL" i="1" dirty="0">
                <a:latin typeface="Cambria" panose="02040503050406030204" pitchFamily="18" charset="0"/>
              </a:rPr>
              <a:t> with </a:t>
            </a:r>
            <a:r>
              <a:rPr lang="pl-PL" i="1" dirty="0" err="1">
                <a:latin typeface="Cambria" panose="02040503050406030204" pitchFamily="18" charset="0"/>
              </a:rPr>
              <a:t>cerebral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palsy</a:t>
            </a:r>
            <a:r>
              <a:rPr lang="pl-PL" i="1" dirty="0">
                <a:latin typeface="Cambria" panose="02040503050406030204" pitchFamily="18" charset="0"/>
              </a:rPr>
              <a:t>: a </a:t>
            </a:r>
            <a:r>
              <a:rPr lang="pl-PL" i="1" dirty="0" err="1">
                <a:latin typeface="Cambria" panose="02040503050406030204" pitchFamily="18" charset="0"/>
              </a:rPr>
              <a:t>randomized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contolled</a:t>
            </a:r>
            <a:r>
              <a:rPr lang="pl-PL" i="1" dirty="0">
                <a:latin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</a:rPr>
              <a:t>trial</a:t>
            </a:r>
            <a:r>
              <a:rPr lang="pl-PL" u="sng" dirty="0">
                <a:latin typeface="Cambria" panose="02040503050406030204" pitchFamily="18" charset="0"/>
              </a:rPr>
              <a:t>, </a:t>
            </a:r>
            <a:r>
              <a:rPr lang="pl-PL" dirty="0" err="1">
                <a:latin typeface="Cambria" panose="02040503050406030204" pitchFamily="18" charset="0"/>
              </a:rPr>
              <a:t>Jaltern</a:t>
            </a:r>
            <a:r>
              <a:rPr lang="pl-PL" dirty="0">
                <a:latin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</a:rPr>
              <a:t>Complement</a:t>
            </a:r>
            <a:r>
              <a:rPr lang="pl-PL" dirty="0">
                <a:latin typeface="Cambria" panose="02040503050406030204" pitchFamily="18" charset="0"/>
              </a:rPr>
              <a:t> Med. 2015;21:15-21</a:t>
            </a:r>
          </a:p>
          <a:p>
            <a:r>
              <a:rPr lang="pl-PL" dirty="0" err="1">
                <a:latin typeface="Cambria" panose="02040503050406030204" pitchFamily="18" charset="0"/>
              </a:rPr>
              <a:t>Frevel</a:t>
            </a:r>
            <a:r>
              <a:rPr lang="pl-PL" dirty="0">
                <a:latin typeface="Cambria" panose="02040503050406030204" pitchFamily="18" charset="0"/>
              </a:rPr>
              <a:t> D, </a:t>
            </a:r>
            <a:r>
              <a:rPr lang="pl-PL" dirty="0" err="1">
                <a:latin typeface="Cambria" panose="02040503050406030204" pitchFamily="18" charset="0"/>
              </a:rPr>
              <a:t>M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äurer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„Internet-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capable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multiple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sclerosis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randomized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trial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2015;51:23-30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Sharon White-Lewis,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Equine-assisted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therapies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horses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healers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Nursing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Open, 2020;7:58-67</a:t>
            </a:r>
            <a:endParaRPr lang="pl-PL" dirty="0">
              <a:latin typeface="Cambria" panose="02040503050406030204" pitchFamily="18" charset="0"/>
            </a:endParaRPr>
          </a:p>
          <a:p>
            <a:endParaRPr lang="pl-PL" b="0" i="0" dirty="0">
              <a:effectLst/>
              <a:latin typeface="Cambria" panose="02040503050406030204" pitchFamily="18" charset="0"/>
            </a:endParaRPr>
          </a:p>
          <a:p>
            <a:endParaRPr lang="en-US" b="0" i="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0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Isosceles Triangle 1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" name="Isosceles Triangle 2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3" name="Isosceles Triangle 2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pic>
        <p:nvPicPr>
          <p:cNvPr id="9" name="Obraz 8" descr="Osoba trzymająca konia">
            <a:extLst>
              <a:ext uri="{FF2B5EF4-FFF2-40B4-BE49-F238E27FC236}">
                <a16:creationId xmlns:a16="http://schemas.microsoft.com/office/drawing/2014/main" id="{68C93FA3-42A2-8208-6A89-4A71E2B52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2" t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38EEA2-79F0-D732-82E8-866CA79EE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 b="1" i="1" dirty="0"/>
              <a:t>Thank  you for your  attention!</a:t>
            </a:r>
            <a:br>
              <a:rPr lang="en-US" sz="4100" b="1" i="1" dirty="0"/>
            </a:br>
            <a:endParaRPr lang="en-US" sz="41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4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2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386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7C54CE-B87B-277C-8823-E988D011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hippotherapy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C0C80C-AF6D-E4A1-EF7F-53AB4BBE3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Hippotherapy means treatment with the aid of a horse.</a:t>
            </a:r>
            <a:r>
              <a:rPr lang="pl-PL" dirty="0"/>
              <a:t> </a:t>
            </a:r>
            <a:r>
              <a:rPr lang="en-US" dirty="0"/>
              <a:t>Hippotherapy is a treatment method with concurrently </a:t>
            </a:r>
            <a:r>
              <a:rPr lang="en-US" dirty="0" err="1"/>
              <a:t>favourable</a:t>
            </a:r>
            <a:r>
              <a:rPr lang="en-US" dirty="0"/>
              <a:t> psychological, social, and educational effects on many organ systems including sensory, musculoskeletal, limbic, vestibular, and ocular systems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50F2437-4E47-A243-35B4-77B767D78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r="3648" b="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BAC7F0B-159C-E43E-E4EE-390AD01C32D3}"/>
              </a:ext>
            </a:extLst>
          </p:cNvPr>
          <p:cNvSpPr txBox="1"/>
          <p:nvPr/>
        </p:nvSpPr>
        <p:spPr>
          <a:xfrm>
            <a:off x="677334" y="6041362"/>
            <a:ext cx="51783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https://www.thebrainpossible.com/uploads/news-pictures/7974--blog-post-image-20200724162703.jpg</a:t>
            </a:r>
          </a:p>
        </p:txBody>
      </p:sp>
    </p:spTree>
    <p:extLst>
      <p:ext uri="{BB962C8B-B14F-4D97-AF65-F5344CB8AC3E}">
        <p14:creationId xmlns:p14="http://schemas.microsoft.com/office/powerpoint/2010/main" val="288885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310E77-795A-34EC-82CC-4B8B9DC2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22281" cy="1320800"/>
          </a:xfrm>
        </p:spPr>
        <p:txBody>
          <a:bodyPr>
            <a:normAutofit/>
          </a:bodyPr>
          <a:lstStyle/>
          <a:p>
            <a:r>
              <a:rPr lang="pl-PL"/>
              <a:t>Hippotherapy team</a:t>
            </a:r>
          </a:p>
        </p:txBody>
      </p:sp>
      <p:sp>
        <p:nvSpPr>
          <p:cNvPr id="20" name="Isosceles Triangle 8">
            <a:extLst>
              <a:ext uri="{FF2B5EF4-FFF2-40B4-BE49-F238E27FC236}">
                <a16:creationId xmlns:a16="http://schemas.microsoft.com/office/drawing/2014/main" id="{82FCA8AA-470A-46EF-AC08-74C610468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7A9EBD-21BC-92AC-C617-71C80126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01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sz="2400" dirty="0"/>
              <a:t>therapist</a:t>
            </a:r>
            <a:r>
              <a:rPr lang="pl-PL" sz="2400" dirty="0"/>
              <a:t>,</a:t>
            </a:r>
          </a:p>
          <a:p>
            <a:r>
              <a:rPr lang="en-US" sz="2400" dirty="0"/>
              <a:t>horse trainer</a:t>
            </a:r>
            <a:r>
              <a:rPr lang="pl-PL" sz="2400" dirty="0"/>
              <a:t>,</a:t>
            </a:r>
          </a:p>
          <a:p>
            <a:r>
              <a:rPr lang="en-US" sz="2400" dirty="0"/>
              <a:t>riding instructors</a:t>
            </a:r>
            <a:r>
              <a:rPr lang="pl-PL" sz="2400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B6ED4F2-7E5E-F46E-BB57-B21ED558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37" r="-6" b="9221"/>
          <a:stretch/>
        </p:blipFill>
        <p:spPr>
          <a:xfrm>
            <a:off x="5675372" y="798492"/>
            <a:ext cx="3885452" cy="32147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7E099C1-4C54-84B0-0585-AF4329014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1"/>
          <a:stretch/>
        </p:blipFill>
        <p:spPr>
          <a:xfrm>
            <a:off x="2631176" y="3646715"/>
            <a:ext cx="3618323" cy="299369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9CEE758-7EE6-6088-C4EE-A697061BBB63}"/>
              </a:ext>
            </a:extLst>
          </p:cNvPr>
          <p:cNvSpPr txBox="1"/>
          <p:nvPr/>
        </p:nvSpPr>
        <p:spPr>
          <a:xfrm>
            <a:off x="6249499" y="4013201"/>
            <a:ext cx="3406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https://images.squarespace-cdn.com/content/v1/59e8ed226f4ca35dfdf5ebd3/1508783302563-DUJ5JS69HDB660R4WM7B/DSC_6007.JPG?format=1500w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4978DD3-97F9-02A3-BF18-47A452268BAC}"/>
              </a:ext>
            </a:extLst>
          </p:cNvPr>
          <p:cNvSpPr txBox="1"/>
          <p:nvPr/>
        </p:nvSpPr>
        <p:spPr>
          <a:xfrm>
            <a:off x="6249499" y="6280847"/>
            <a:ext cx="302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https://bloximages.chicago2.vip.townnews.com/theunion.com/content/tncms/assets/v3/editorial/c/18/c1855575-805b-5fac-be03-bb7d40f7bab7/63a36fd2094c1.image.jpg</a:t>
            </a:r>
          </a:p>
        </p:txBody>
      </p:sp>
    </p:spTree>
    <p:extLst>
      <p:ext uri="{BB962C8B-B14F-4D97-AF65-F5344CB8AC3E}">
        <p14:creationId xmlns:p14="http://schemas.microsoft.com/office/powerpoint/2010/main" val="158460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9A1EA2-6070-89A0-B6F6-5A66C93C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Why are horses used?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0C8228-6E0C-9393-AB13-791BEEB58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5" y="2141022"/>
            <a:ext cx="5955967" cy="257595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9B8729-E5B7-9F0A-4FBC-91D206569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039" y="1404257"/>
            <a:ext cx="3468190" cy="4637105"/>
          </a:xfrm>
        </p:spPr>
        <p:txBody>
          <a:bodyPr>
            <a:normAutofit/>
          </a:bodyPr>
          <a:lstStyle/>
          <a:p>
            <a:r>
              <a:rPr lang="en-US" dirty="0"/>
              <a:t>1. During ambulation the horse provides a </a:t>
            </a:r>
            <a:r>
              <a:rPr lang="en-US" dirty="0" err="1"/>
              <a:t>rhytmic</a:t>
            </a:r>
            <a:r>
              <a:rPr lang="en-US" dirty="0"/>
              <a:t> movement which stimulates anterior, and posterior swinging movements</a:t>
            </a:r>
            <a:r>
              <a:rPr lang="pl-PL" dirty="0"/>
              <a:t>.</a:t>
            </a:r>
            <a:r>
              <a:rPr lang="en-US" dirty="0"/>
              <a:t> </a:t>
            </a:r>
            <a:endParaRPr lang="pl-PL" dirty="0"/>
          </a:p>
          <a:p>
            <a:r>
              <a:rPr lang="en-US" dirty="0"/>
              <a:t>2. Movements of the horse encourage the rider to achieve a proper balance, and </a:t>
            </a:r>
            <a:r>
              <a:rPr lang="en-US" dirty="0" err="1"/>
              <a:t>postur</a:t>
            </a:r>
            <a:r>
              <a:rPr lang="pl-PL" dirty="0"/>
              <a:t>e.</a:t>
            </a:r>
            <a:r>
              <a:rPr lang="en-US" dirty="0"/>
              <a:t> </a:t>
            </a:r>
            <a:endParaRPr lang="pl-PL" dirty="0"/>
          </a:p>
          <a:p>
            <a:r>
              <a:rPr lang="en-US" dirty="0"/>
              <a:t>3. The horse, and those around provide the rider a large spectrum of sensory, and motor input</a:t>
            </a:r>
            <a:r>
              <a:rPr lang="pl-PL" dirty="0"/>
              <a:t>.</a:t>
            </a:r>
            <a:r>
              <a:rPr lang="en-US" dirty="0"/>
              <a:t> 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B0F1B9D-E9BD-0BDF-57ED-0A198B9363E1}"/>
              </a:ext>
            </a:extLst>
          </p:cNvPr>
          <p:cNvSpPr txBox="1"/>
          <p:nvPr/>
        </p:nvSpPr>
        <p:spPr>
          <a:xfrm>
            <a:off x="351625" y="4716977"/>
            <a:ext cx="60644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https://pub.mdpi-res.com/animals/animals-11-00888/article_deploy/html/images/animals-11-00888-g002.png?1616228164</a:t>
            </a:r>
          </a:p>
        </p:txBody>
      </p:sp>
    </p:spTree>
    <p:extLst>
      <p:ext uri="{BB962C8B-B14F-4D97-AF65-F5344CB8AC3E}">
        <p14:creationId xmlns:p14="http://schemas.microsoft.com/office/powerpoint/2010/main" val="41717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2BEE7F-9C22-484F-915A-4FF0CD8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/>
              <a:t>Mechanism of action of hippotherapy</a:t>
            </a:r>
            <a:endParaRPr lang="pl-PL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B91259-B0ED-213D-1BF2-83B1A17B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7034" y="172856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Mechanism of action of h</a:t>
            </a:r>
            <a:r>
              <a:rPr lang="pl-PL" dirty="0" err="1"/>
              <a:t>ip</a:t>
            </a:r>
            <a:r>
              <a:rPr lang="en-US" dirty="0" err="1"/>
              <a:t>potherapy</a:t>
            </a:r>
            <a:r>
              <a:rPr lang="en-US" dirty="0"/>
              <a:t> can be divided into four main groups</a:t>
            </a:r>
            <a:r>
              <a:rPr lang="pl-PL" dirty="0"/>
              <a:t>.</a:t>
            </a:r>
          </a:p>
          <a:p>
            <a:r>
              <a:rPr lang="pl-PL" dirty="0"/>
              <a:t>I: </a:t>
            </a:r>
            <a:r>
              <a:rPr lang="pl-PL" dirty="0" err="1"/>
              <a:t>core</a:t>
            </a:r>
            <a:r>
              <a:rPr lang="pl-PL" dirty="0"/>
              <a:t> </a:t>
            </a:r>
            <a:r>
              <a:rPr lang="pl-PL" dirty="0" err="1"/>
              <a:t>connection</a:t>
            </a:r>
            <a:endParaRPr lang="pl-PL" dirty="0"/>
          </a:p>
          <a:p>
            <a:r>
              <a:rPr lang="pl-PL" dirty="0"/>
              <a:t>II: sensory </a:t>
            </a:r>
            <a:r>
              <a:rPr lang="pl-PL" dirty="0" err="1"/>
              <a:t>connection</a:t>
            </a:r>
            <a:endParaRPr lang="pl-PL" dirty="0"/>
          </a:p>
          <a:p>
            <a:r>
              <a:rPr lang="pl-PL" dirty="0"/>
              <a:t>III: </a:t>
            </a:r>
            <a:r>
              <a:rPr lang="pl-PL" dirty="0" err="1"/>
              <a:t>communication</a:t>
            </a:r>
            <a:r>
              <a:rPr lang="pl-PL" dirty="0"/>
              <a:t> </a:t>
            </a:r>
            <a:r>
              <a:rPr lang="pl-PL" dirty="0" err="1"/>
              <a:t>connection</a:t>
            </a:r>
            <a:endParaRPr lang="pl-PL" dirty="0"/>
          </a:p>
          <a:p>
            <a:r>
              <a:rPr lang="pl-PL" dirty="0"/>
              <a:t>IV: </a:t>
            </a:r>
            <a:r>
              <a:rPr lang="pl-PL" dirty="0" err="1"/>
              <a:t>neuroconnection</a:t>
            </a:r>
            <a:r>
              <a:rPr lang="pl-PL" dirty="0"/>
              <a:t> </a:t>
            </a:r>
          </a:p>
          <a:p>
            <a:endParaRPr lang="pl-PL" dirty="0"/>
          </a:p>
        </p:txBody>
      </p:sp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07238B-7283-CBFD-22ED-18D11AC0B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745" y="3565613"/>
            <a:ext cx="5956308" cy="257883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183CC1-AE5B-99FD-44B3-FEA35F61F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034" y="6385388"/>
            <a:ext cx="605994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AAA86C-F8FE-8FC6-9CE0-8948FD5E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>
            <a:normAutofit/>
          </a:bodyPr>
          <a:lstStyle/>
          <a:p>
            <a:r>
              <a:rPr lang="pl-PL" dirty="0" err="1"/>
              <a:t>Indications</a:t>
            </a:r>
            <a:r>
              <a:rPr lang="pl-PL" dirty="0"/>
              <a:t> of </a:t>
            </a:r>
            <a:r>
              <a:rPr lang="pl-PL" dirty="0" err="1"/>
              <a:t>hippotherapy</a:t>
            </a:r>
            <a:endParaRPr lang="pl-PL" dirty="0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8E2FB746-F01F-F44E-922B-07D0765A6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9833" r="10346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CA4304-8F35-B408-B88F-4418177F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719" y="1567752"/>
            <a:ext cx="4104609" cy="46806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dirty="0" err="1"/>
              <a:t>cerebral</a:t>
            </a:r>
            <a:r>
              <a:rPr lang="pl-PL" dirty="0"/>
              <a:t> </a:t>
            </a:r>
            <a:r>
              <a:rPr lang="pl-PL" dirty="0" err="1"/>
              <a:t>palsy</a:t>
            </a:r>
            <a:r>
              <a:rPr lang="pl-PL" dirty="0"/>
              <a:t>, 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traumatic</a:t>
            </a:r>
            <a:r>
              <a:rPr lang="pl-PL" dirty="0"/>
              <a:t> </a:t>
            </a:r>
            <a:r>
              <a:rPr lang="pl-PL" dirty="0" err="1"/>
              <a:t>brain</a:t>
            </a:r>
            <a:r>
              <a:rPr lang="pl-PL" dirty="0"/>
              <a:t> </a:t>
            </a:r>
            <a:r>
              <a:rPr lang="pl-PL" dirty="0" err="1"/>
              <a:t>damage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/>
              <a:t>Down </a:t>
            </a:r>
            <a:r>
              <a:rPr lang="pl-PL" dirty="0" err="1"/>
              <a:t>syndrome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autistic</a:t>
            </a:r>
            <a:r>
              <a:rPr lang="pl-PL" dirty="0"/>
              <a:t> </a:t>
            </a:r>
            <a:r>
              <a:rPr lang="pl-PL" dirty="0" err="1"/>
              <a:t>behavioural</a:t>
            </a:r>
            <a:r>
              <a:rPr lang="pl-PL" dirty="0"/>
              <a:t> </a:t>
            </a:r>
            <a:r>
              <a:rPr lang="pl-PL" dirty="0" err="1"/>
              <a:t>disorders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muscular</a:t>
            </a:r>
            <a:r>
              <a:rPr lang="pl-PL" dirty="0"/>
              <a:t> </a:t>
            </a:r>
            <a:r>
              <a:rPr lang="pl-PL" dirty="0" err="1"/>
              <a:t>dystrophy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amputated</a:t>
            </a:r>
            <a:r>
              <a:rPr lang="pl-PL" dirty="0"/>
              <a:t> </a:t>
            </a:r>
            <a:r>
              <a:rPr lang="pl-PL" dirty="0" err="1"/>
              <a:t>patients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cerebrovascular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 (SVD), 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multiple</a:t>
            </a:r>
            <a:r>
              <a:rPr lang="pl-PL" dirty="0"/>
              <a:t> </a:t>
            </a:r>
            <a:r>
              <a:rPr lang="pl-PL" dirty="0" err="1"/>
              <a:t>sclerosis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psychiatric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spinal</a:t>
            </a:r>
            <a:r>
              <a:rPr lang="pl-PL" dirty="0"/>
              <a:t> </a:t>
            </a:r>
            <a:r>
              <a:rPr lang="pl-PL" dirty="0" err="1"/>
              <a:t>cord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,</a:t>
            </a:r>
          </a:p>
          <a:p>
            <a:pPr>
              <a:lnSpc>
                <a:spcPct val="90000"/>
              </a:lnSpc>
            </a:pPr>
            <a:r>
              <a:rPr lang="pl-PL" dirty="0" err="1"/>
              <a:t>rheumatismal</a:t>
            </a:r>
            <a:r>
              <a:rPr lang="pl-PL" dirty="0"/>
              <a:t> joint </a:t>
            </a:r>
            <a:r>
              <a:rPr lang="pl-PL" dirty="0" err="1"/>
              <a:t>diseases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55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40043C-52FF-355A-EE7C-472936EF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/>
              <a:t>Hippotherapy as a physical therapy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86F3BF-23D7-9807-B7C4-F8A9B274F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physical therapy, multidirectional movements of the horse are utilized </a:t>
            </a:r>
            <a:r>
              <a:rPr lang="en-US" dirty="0" err="1"/>
              <a:t>i</a:t>
            </a:r>
            <a:r>
              <a:rPr lang="pl-PL" dirty="0"/>
              <a:t>n:</a:t>
            </a:r>
          </a:p>
          <a:p>
            <a:r>
              <a:rPr lang="en-US" dirty="0"/>
              <a:t>gait training, </a:t>
            </a:r>
            <a:endParaRPr lang="pl-PL" dirty="0"/>
          </a:p>
          <a:p>
            <a:r>
              <a:rPr lang="en-US" dirty="0"/>
              <a:t>balance, </a:t>
            </a:r>
            <a:endParaRPr lang="pl-PL" dirty="0"/>
          </a:p>
          <a:p>
            <a:r>
              <a:rPr lang="en-US" dirty="0"/>
              <a:t>postural control, </a:t>
            </a:r>
            <a:endParaRPr lang="pl-PL" dirty="0"/>
          </a:p>
          <a:p>
            <a:r>
              <a:rPr lang="pl-PL" dirty="0"/>
              <a:t>s</a:t>
            </a:r>
            <a:r>
              <a:rPr lang="en-US" dirty="0" err="1"/>
              <a:t>trengthening</a:t>
            </a:r>
            <a:r>
              <a:rPr lang="pl-PL" dirty="0"/>
              <a:t>, </a:t>
            </a:r>
          </a:p>
          <a:p>
            <a:r>
              <a:rPr lang="en-US" dirty="0"/>
              <a:t>increasing range of motion</a:t>
            </a:r>
            <a:r>
              <a:rPr lang="pl-PL" dirty="0"/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F622628-500F-AA18-9529-D1CF98C0D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r="3248" b="-2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734B234-53BA-DE4F-4796-13F6E1DC154A}"/>
              </a:ext>
            </a:extLst>
          </p:cNvPr>
          <p:cNvSpPr txBox="1"/>
          <p:nvPr/>
        </p:nvSpPr>
        <p:spPr>
          <a:xfrm>
            <a:off x="4778829" y="6055180"/>
            <a:ext cx="41039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https://www.youtube.com/watch?v=J_MvYAvYQkk</a:t>
            </a:r>
          </a:p>
        </p:txBody>
      </p:sp>
    </p:spTree>
    <p:extLst>
      <p:ext uri="{BB962C8B-B14F-4D97-AF65-F5344CB8AC3E}">
        <p14:creationId xmlns:p14="http://schemas.microsoft.com/office/powerpoint/2010/main" val="378934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C31058-15CD-45BF-63E4-EEF58891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C6AABA-E76E-4238-BE50-DE591210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B621B-22B3-1B23-4E9D-037890709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0"/>
            <a:ext cx="8180863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2672167-20CA-3778-FE27-06159825A11F}"/>
              </a:ext>
            </a:extLst>
          </p:cNvPr>
          <p:cNvSpPr txBox="1"/>
          <p:nvPr/>
        </p:nvSpPr>
        <p:spPr>
          <a:xfrm>
            <a:off x="9035143" y="6509657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https://i.pinimg.com/originals/80/e2/fe/80e2fe84cc2754a8145a815ca9fb8ca2.png</a:t>
            </a:r>
          </a:p>
        </p:txBody>
      </p:sp>
    </p:spTree>
    <p:extLst>
      <p:ext uri="{BB962C8B-B14F-4D97-AF65-F5344CB8AC3E}">
        <p14:creationId xmlns:p14="http://schemas.microsoft.com/office/powerpoint/2010/main" val="246316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602792-39AB-A1FB-71FC-AAA525F8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pl-PL" dirty="0" err="1"/>
              <a:t>Example</a:t>
            </a:r>
            <a:r>
              <a:rPr lang="pl-PL" dirty="0"/>
              <a:t> </a:t>
            </a:r>
            <a:r>
              <a:rPr lang="pl-PL" dirty="0" err="1"/>
              <a:t>Exercises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205AE9-8FB4-BC00-212D-62C9BBC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>
                <a:latin typeface="+mj-lt"/>
              </a:rPr>
              <a:t>Balance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exercise</a:t>
            </a:r>
            <a:r>
              <a:rPr lang="pl-PL" dirty="0">
                <a:latin typeface="+mj-lt"/>
              </a:rPr>
              <a:t>:</a:t>
            </a:r>
          </a:p>
          <a:p>
            <a:r>
              <a:rPr lang="en-US" dirty="0">
                <a:latin typeface="+mj-lt"/>
              </a:rPr>
              <a:t>put arms on your t</a:t>
            </a:r>
            <a:r>
              <a:rPr lang="pl-PL" dirty="0">
                <a:latin typeface="+mj-lt"/>
              </a:rPr>
              <a:t>h</a:t>
            </a:r>
            <a:r>
              <a:rPr lang="en-US" dirty="0" err="1">
                <a:latin typeface="+mj-lt"/>
              </a:rPr>
              <a:t>ighs</a:t>
            </a:r>
            <a:r>
              <a:rPr lang="pl-PL" dirty="0">
                <a:latin typeface="+mj-lt"/>
              </a:rPr>
              <a:t>,</a:t>
            </a:r>
          </a:p>
          <a:p>
            <a:r>
              <a:rPr lang="pl-PL" dirty="0" err="1">
                <a:latin typeface="+mj-lt"/>
              </a:rPr>
              <a:t>put</a:t>
            </a:r>
            <a:r>
              <a:rPr lang="pl-PL" dirty="0">
                <a:latin typeface="+mj-lt"/>
              </a:rPr>
              <a:t> </a:t>
            </a:r>
            <a:r>
              <a:rPr lang="pl-PL" dirty="0" err="1">
                <a:latin typeface="+mj-lt"/>
              </a:rPr>
              <a:t>arm</a:t>
            </a:r>
            <a:r>
              <a:rPr lang="pl-PL" dirty="0">
                <a:latin typeface="+mj-lt"/>
              </a:rPr>
              <a:t> on the </a:t>
            </a:r>
            <a:r>
              <a:rPr lang="pl-PL" dirty="0" err="1">
                <a:latin typeface="+mj-lt"/>
              </a:rPr>
              <a:t>horse’s</a:t>
            </a:r>
            <a:r>
              <a:rPr lang="pl-PL" dirty="0">
                <a:latin typeface="+mj-lt"/>
              </a:rPr>
              <a:t> </a:t>
            </a:r>
            <a:r>
              <a:rPr lang="pl-PL" b="0" i="0" dirty="0" err="1">
                <a:effectLst/>
                <a:latin typeface="+mj-lt"/>
              </a:rPr>
              <a:t>hindquarters</a:t>
            </a:r>
            <a:r>
              <a:rPr lang="pl-PL" b="0" i="0" dirty="0">
                <a:effectLst/>
                <a:latin typeface="+mj-lt"/>
              </a:rPr>
              <a:t>,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H</a:t>
            </a:r>
            <a:r>
              <a:rPr lang="en-US" b="0" i="0" dirty="0">
                <a:effectLst/>
                <a:latin typeface="+mj-lt"/>
              </a:rPr>
              <a:t>and-eye coordination </a:t>
            </a:r>
            <a:r>
              <a:rPr lang="pl-PL" dirty="0" err="1">
                <a:latin typeface="+mj-lt"/>
              </a:rPr>
              <a:t>exercise</a:t>
            </a:r>
            <a:r>
              <a:rPr lang="pl-PL" dirty="0">
                <a:latin typeface="+mj-lt"/>
              </a:rPr>
              <a:t>:</a:t>
            </a:r>
          </a:p>
          <a:p>
            <a:r>
              <a:rPr lang="en-US" b="0" i="0" dirty="0">
                <a:effectLst/>
                <a:latin typeface="+mj-lt"/>
              </a:rPr>
              <a:t>throwing a ball to a target</a:t>
            </a:r>
            <a:r>
              <a:rPr lang="pl-PL" b="0" i="0" dirty="0">
                <a:effectLst/>
                <a:latin typeface="+mj-lt"/>
              </a:rPr>
              <a:t>,</a:t>
            </a:r>
          </a:p>
          <a:p>
            <a:r>
              <a:rPr lang="pl-PL" b="0" i="0" dirty="0" err="1">
                <a:effectLst/>
                <a:latin typeface="+mj-lt"/>
              </a:rPr>
              <a:t>reaching</a:t>
            </a:r>
            <a:r>
              <a:rPr lang="pl-PL" b="0" i="0" dirty="0">
                <a:effectLst/>
                <a:latin typeface="+mj-lt"/>
              </a:rPr>
              <a:t> in </a:t>
            </a:r>
            <a:r>
              <a:rPr lang="pl-PL" b="0" i="0" dirty="0" err="1">
                <a:effectLst/>
                <a:latin typeface="+mj-lt"/>
              </a:rPr>
              <a:t>all</a:t>
            </a:r>
            <a:r>
              <a:rPr lang="pl-PL" b="0" i="0" dirty="0">
                <a:effectLst/>
                <a:latin typeface="+mj-lt"/>
              </a:rPr>
              <a:t> </a:t>
            </a:r>
            <a:r>
              <a:rPr lang="pl-PL" b="0" i="0" dirty="0" err="1">
                <a:effectLst/>
                <a:latin typeface="+mj-lt"/>
              </a:rPr>
              <a:t>directions</a:t>
            </a:r>
            <a:r>
              <a:rPr lang="pl-PL" b="0" i="0" dirty="0">
                <a:effectLst/>
                <a:latin typeface="+mj-lt"/>
              </a:rPr>
              <a:t>.</a:t>
            </a:r>
            <a:endParaRPr lang="pl-PL" dirty="0">
              <a:latin typeface="+mj-lt"/>
            </a:endParaRP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endParaRPr lang="pl-PL" dirty="0"/>
          </a:p>
        </p:txBody>
      </p:sp>
      <p:pic>
        <p:nvPicPr>
          <p:cNvPr id="16" name="Picture 15" descr="Horse hooves galloping throwing dust">
            <a:extLst>
              <a:ext uri="{FF2B5EF4-FFF2-40B4-BE49-F238E27FC236}">
                <a16:creationId xmlns:a16="http://schemas.microsoft.com/office/drawing/2014/main" id="{2F9EE002-57C2-78D0-287E-955D34029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43" r="3644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69894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ioletowy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527</TotalTime>
  <Words>830</Words>
  <Application>Microsoft Office PowerPoint</Application>
  <PresentationFormat>Panoramiczny</PresentationFormat>
  <Paragraphs>118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Faseta</vt:lpstr>
      <vt:lpstr>HIPPOTHERAPY</vt:lpstr>
      <vt:lpstr>What is hippotherapy?</vt:lpstr>
      <vt:lpstr>Hippotherapy team</vt:lpstr>
      <vt:lpstr>Why are horses used?</vt:lpstr>
      <vt:lpstr>Mechanism of action of hippotherapy</vt:lpstr>
      <vt:lpstr>Indications of hippotherapy</vt:lpstr>
      <vt:lpstr>Hippotherapy as a physical therapy</vt:lpstr>
      <vt:lpstr>Prezentacja programu PowerPoint</vt:lpstr>
      <vt:lpstr>Example Exercises</vt:lpstr>
      <vt:lpstr>Example Exercises</vt:lpstr>
      <vt:lpstr>Vocabulary</vt:lpstr>
      <vt:lpstr>Quiz </vt:lpstr>
      <vt:lpstr>References</vt:lpstr>
      <vt:lpstr>Thank  you for your 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HIPPOTHERAPY</dc:title>
  <dc:creator>Eliza Kalukin</dc:creator>
  <cp:lastModifiedBy>Eliza Kalukin</cp:lastModifiedBy>
  <cp:revision>31</cp:revision>
  <dcterms:created xsi:type="dcterms:W3CDTF">2023-10-10T08:53:39Z</dcterms:created>
  <dcterms:modified xsi:type="dcterms:W3CDTF">2024-01-10T08:05:15Z</dcterms:modified>
</cp:coreProperties>
</file>