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</p:sldMasterIdLst>
  <p:sldIdLst>
    <p:sldId id="269" r:id="rId2"/>
    <p:sldId id="267" r:id="rId3"/>
    <p:sldId id="257" r:id="rId4"/>
    <p:sldId id="260" r:id="rId5"/>
    <p:sldId id="258" r:id="rId6"/>
    <p:sldId id="259" r:id="rId7"/>
    <p:sldId id="268" r:id="rId8"/>
    <p:sldId id="261" r:id="rId9"/>
    <p:sldId id="265" r:id="rId10"/>
    <p:sldId id="264" r:id="rId11"/>
    <p:sldId id="263" r:id="rId12"/>
    <p:sldId id="270" r:id="rId13"/>
    <p:sldId id="262" r:id="rId1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FF21A5-1A60-5CE0-94C7-16893964B4CD}" v="240" dt="2023-11-24T21:58:06.027"/>
    <p1510:client id="{1A9ABE55-065F-623B-8675-2C4F2A9AEFE6}" v="23" dt="2023-11-24T20:43:07.097"/>
    <p1510:client id="{1CDB73FE-60B9-CC72-EDE7-F2F5D131D7E6}" v="23" dt="2023-11-29T21:13:25.472"/>
    <p1510:client id="{2D16B773-198A-9F0C-1166-2D1B9FF60EE6}" v="6" dt="2023-11-29T21:47:32.093"/>
    <p1510:client id="{7B85F4C1-7C78-A981-DA26-16912A9BE21E}" v="357" dt="2023-11-29T20:23:37.092"/>
    <p1510:client id="{7FAD0D4F-F45D-4B9C-BBEF-084EB3BAB4C5}" v="112" dt="2023-11-24T19:45:07.833"/>
    <p1510:client id="{AD3A6A2D-CEB1-1203-87AA-8E5E34A5366B}" v="1" dt="2023-11-26T16:34:38.451"/>
    <p1510:client id="{DA027B6D-A20A-F755-7906-D4AE8406570D}" v="58" dt="2023-11-28T22:48:45.8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148BC3-154F-4FEA-8FEE-28CEBABF7698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0D7F9CC-8EB5-4322-8BE9-B4D8B05E8DA6}">
      <dgm:prSet/>
      <dgm:spPr/>
      <dgm:t>
        <a:bodyPr/>
        <a:lstStyle/>
        <a:p>
          <a:pPr rtl="0"/>
          <a:r>
            <a:rPr lang="en">
              <a:latin typeface="Walbaum Display"/>
            </a:rPr>
            <a:t> Stages</a:t>
          </a:r>
          <a:r>
            <a:rPr lang="en"/>
            <a:t> of frozen shoulder</a:t>
          </a:r>
          <a:endParaRPr lang="en-US"/>
        </a:p>
      </dgm:t>
    </dgm:pt>
    <dgm:pt modelId="{3211D809-2F4B-4EF9-A073-CD44D083C052}" type="parTrans" cxnId="{71E402C4-D0A4-48D0-B046-5678A79F0BF0}">
      <dgm:prSet/>
      <dgm:spPr/>
      <dgm:t>
        <a:bodyPr/>
        <a:lstStyle/>
        <a:p>
          <a:endParaRPr lang="en-US"/>
        </a:p>
      </dgm:t>
    </dgm:pt>
    <dgm:pt modelId="{692DEE50-2375-48A7-B9BE-1B27C09942E4}" type="sibTrans" cxnId="{71E402C4-D0A4-48D0-B046-5678A79F0BF0}">
      <dgm:prSet/>
      <dgm:spPr/>
      <dgm:t>
        <a:bodyPr/>
        <a:lstStyle/>
        <a:p>
          <a:endParaRPr lang="en-US"/>
        </a:p>
      </dgm:t>
    </dgm:pt>
    <dgm:pt modelId="{635D80A1-8DD7-4BC8-A35D-32BBBC41E956}">
      <dgm:prSet/>
      <dgm:spPr/>
      <dgm:t>
        <a:bodyPr/>
        <a:lstStyle/>
        <a:p>
          <a:r>
            <a:rPr lang="en-US" i="1">
              <a:latin typeface="Times New Roman"/>
              <a:cs typeface="Times New Roman"/>
            </a:rPr>
            <a:t>Stage 1: Freezing</a:t>
          </a:r>
          <a:endParaRPr lang="en-US">
            <a:latin typeface="Times New Roman"/>
            <a:cs typeface="Times New Roman"/>
          </a:endParaRPr>
        </a:p>
      </dgm:t>
    </dgm:pt>
    <dgm:pt modelId="{FE7D89BD-A890-4C25-939E-E0D54AC63910}" type="parTrans" cxnId="{2E43AD6A-95C3-4604-9A46-D4011A166898}">
      <dgm:prSet/>
      <dgm:spPr/>
      <dgm:t>
        <a:bodyPr/>
        <a:lstStyle/>
        <a:p>
          <a:endParaRPr lang="en-US"/>
        </a:p>
      </dgm:t>
    </dgm:pt>
    <dgm:pt modelId="{03263B4F-A776-4199-A36F-A8CC38A4DC57}" type="sibTrans" cxnId="{2E43AD6A-95C3-4604-9A46-D4011A166898}">
      <dgm:prSet/>
      <dgm:spPr/>
      <dgm:t>
        <a:bodyPr/>
        <a:lstStyle/>
        <a:p>
          <a:endParaRPr lang="en-US"/>
        </a:p>
      </dgm:t>
    </dgm:pt>
    <dgm:pt modelId="{84F9FF24-E4BB-4B2B-BAED-EC616C5916D9}">
      <dgm:prSet/>
      <dgm:spPr/>
      <dgm:t>
        <a:bodyPr/>
        <a:lstStyle/>
        <a:p>
          <a:r>
            <a:rPr lang="en-US" i="1">
              <a:latin typeface="Times New Roman"/>
              <a:cs typeface="Times New Roman"/>
            </a:rPr>
            <a:t>Stage 2: Frozen</a:t>
          </a:r>
          <a:endParaRPr lang="en-US">
            <a:latin typeface="Times New Roman"/>
            <a:cs typeface="Times New Roman"/>
          </a:endParaRPr>
        </a:p>
      </dgm:t>
    </dgm:pt>
    <dgm:pt modelId="{353F6AB7-D6EF-4C18-88C4-7623EC2ADD0B}" type="parTrans" cxnId="{D6113991-217C-4699-A5AF-E40CB4ABB17D}">
      <dgm:prSet/>
      <dgm:spPr/>
      <dgm:t>
        <a:bodyPr/>
        <a:lstStyle/>
        <a:p>
          <a:endParaRPr lang="en-US"/>
        </a:p>
      </dgm:t>
    </dgm:pt>
    <dgm:pt modelId="{D3266F7D-74AD-471F-849D-0CB3D4574E29}" type="sibTrans" cxnId="{D6113991-217C-4699-A5AF-E40CB4ABB17D}">
      <dgm:prSet/>
      <dgm:spPr/>
      <dgm:t>
        <a:bodyPr/>
        <a:lstStyle/>
        <a:p>
          <a:endParaRPr lang="en-US"/>
        </a:p>
      </dgm:t>
    </dgm:pt>
    <dgm:pt modelId="{F1C0CFA2-2CD0-4F01-AE04-F3DCFB98FFA0}">
      <dgm:prSet/>
      <dgm:spPr/>
      <dgm:t>
        <a:bodyPr/>
        <a:lstStyle/>
        <a:p>
          <a:r>
            <a:rPr lang="en-US" i="1">
              <a:latin typeface="Times New Roman"/>
              <a:cs typeface="Times New Roman"/>
            </a:rPr>
            <a:t>Stage 3: Thawing</a:t>
          </a:r>
          <a:endParaRPr lang="en-US">
            <a:latin typeface="Times New Roman"/>
            <a:cs typeface="Times New Roman"/>
          </a:endParaRPr>
        </a:p>
      </dgm:t>
    </dgm:pt>
    <dgm:pt modelId="{4A2519DA-179D-4DD4-ABFC-A41E875D54ED}" type="parTrans" cxnId="{F299AC27-9C76-4043-A289-37FFBC13A8E1}">
      <dgm:prSet/>
      <dgm:spPr/>
      <dgm:t>
        <a:bodyPr/>
        <a:lstStyle/>
        <a:p>
          <a:endParaRPr lang="en-US"/>
        </a:p>
      </dgm:t>
    </dgm:pt>
    <dgm:pt modelId="{0386B493-1FE0-4808-B488-79C8B9720D68}" type="sibTrans" cxnId="{F299AC27-9C76-4043-A289-37FFBC13A8E1}">
      <dgm:prSet/>
      <dgm:spPr/>
      <dgm:t>
        <a:bodyPr/>
        <a:lstStyle/>
        <a:p>
          <a:endParaRPr lang="en-US"/>
        </a:p>
      </dgm:t>
    </dgm:pt>
    <dgm:pt modelId="{A6A2F993-BBBA-415C-88F8-01D6DF6E0FBE}" type="pres">
      <dgm:prSet presAssocID="{EC148BC3-154F-4FEA-8FEE-28CEBABF7698}" presName="Name0" presStyleCnt="0">
        <dgm:presLayoutVars>
          <dgm:dir/>
          <dgm:animLvl val="lvl"/>
          <dgm:resizeHandles val="exact"/>
        </dgm:presLayoutVars>
      </dgm:prSet>
      <dgm:spPr/>
    </dgm:pt>
    <dgm:pt modelId="{E1D4C28E-A0B6-46D6-B611-5D3A144DCD70}" type="pres">
      <dgm:prSet presAssocID="{F1C0CFA2-2CD0-4F01-AE04-F3DCFB98FFA0}" presName="boxAndChildren" presStyleCnt="0"/>
      <dgm:spPr/>
    </dgm:pt>
    <dgm:pt modelId="{D2AF640B-EEA5-45FE-AF3E-EAEB9952A836}" type="pres">
      <dgm:prSet presAssocID="{F1C0CFA2-2CD0-4F01-AE04-F3DCFB98FFA0}" presName="parentTextBox" presStyleLbl="node1" presStyleIdx="0" presStyleCnt="4"/>
      <dgm:spPr/>
    </dgm:pt>
    <dgm:pt modelId="{AAB8DBAC-EA56-4C93-BB2D-F8BF5702CD5A}" type="pres">
      <dgm:prSet presAssocID="{D3266F7D-74AD-471F-849D-0CB3D4574E29}" presName="sp" presStyleCnt="0"/>
      <dgm:spPr/>
    </dgm:pt>
    <dgm:pt modelId="{C9900D97-C3D9-458C-B38E-E4E84FD0BDA2}" type="pres">
      <dgm:prSet presAssocID="{84F9FF24-E4BB-4B2B-BAED-EC616C5916D9}" presName="arrowAndChildren" presStyleCnt="0"/>
      <dgm:spPr/>
    </dgm:pt>
    <dgm:pt modelId="{6BF9412F-FADF-4ACC-8929-A189126CE100}" type="pres">
      <dgm:prSet presAssocID="{84F9FF24-E4BB-4B2B-BAED-EC616C5916D9}" presName="parentTextArrow" presStyleLbl="node1" presStyleIdx="1" presStyleCnt="4"/>
      <dgm:spPr/>
    </dgm:pt>
    <dgm:pt modelId="{D7D3A824-8DD8-4A13-B707-F89CB0BCDF64}" type="pres">
      <dgm:prSet presAssocID="{03263B4F-A776-4199-A36F-A8CC38A4DC57}" presName="sp" presStyleCnt="0"/>
      <dgm:spPr/>
    </dgm:pt>
    <dgm:pt modelId="{CF2E3497-8F62-444B-8C62-88A284C44638}" type="pres">
      <dgm:prSet presAssocID="{635D80A1-8DD7-4BC8-A35D-32BBBC41E956}" presName="arrowAndChildren" presStyleCnt="0"/>
      <dgm:spPr/>
    </dgm:pt>
    <dgm:pt modelId="{801018F9-2A98-4B88-A43E-4341DC2B8476}" type="pres">
      <dgm:prSet presAssocID="{635D80A1-8DD7-4BC8-A35D-32BBBC41E956}" presName="parentTextArrow" presStyleLbl="node1" presStyleIdx="2" presStyleCnt="4"/>
      <dgm:spPr/>
    </dgm:pt>
    <dgm:pt modelId="{A74A6E0C-58D0-4A1B-8454-9DC608D44DB2}" type="pres">
      <dgm:prSet presAssocID="{692DEE50-2375-48A7-B9BE-1B27C09942E4}" presName="sp" presStyleCnt="0"/>
      <dgm:spPr/>
    </dgm:pt>
    <dgm:pt modelId="{5C803794-F9DC-4387-B987-D2CDE13ED5AD}" type="pres">
      <dgm:prSet presAssocID="{70D7F9CC-8EB5-4322-8BE9-B4D8B05E8DA6}" presName="arrowAndChildren" presStyleCnt="0"/>
      <dgm:spPr/>
    </dgm:pt>
    <dgm:pt modelId="{2BA1E4D5-A414-4793-A00B-1197EC73B916}" type="pres">
      <dgm:prSet presAssocID="{70D7F9CC-8EB5-4322-8BE9-B4D8B05E8DA6}" presName="parentTextArrow" presStyleLbl="node1" presStyleIdx="3" presStyleCnt="4"/>
      <dgm:spPr/>
    </dgm:pt>
  </dgm:ptLst>
  <dgm:cxnLst>
    <dgm:cxn modelId="{41136F1D-DAB1-482F-97B1-9E8164F430AC}" type="presOf" srcId="{84F9FF24-E4BB-4B2B-BAED-EC616C5916D9}" destId="{6BF9412F-FADF-4ACC-8929-A189126CE100}" srcOrd="0" destOrd="0" presId="urn:microsoft.com/office/officeart/2005/8/layout/process4"/>
    <dgm:cxn modelId="{F299AC27-9C76-4043-A289-37FFBC13A8E1}" srcId="{EC148BC3-154F-4FEA-8FEE-28CEBABF7698}" destId="{F1C0CFA2-2CD0-4F01-AE04-F3DCFB98FFA0}" srcOrd="3" destOrd="0" parTransId="{4A2519DA-179D-4DD4-ABFC-A41E875D54ED}" sibTransId="{0386B493-1FE0-4808-B488-79C8B9720D68}"/>
    <dgm:cxn modelId="{76144235-3DA2-49F1-8535-D268C75DDE3D}" type="presOf" srcId="{70D7F9CC-8EB5-4322-8BE9-B4D8B05E8DA6}" destId="{2BA1E4D5-A414-4793-A00B-1197EC73B916}" srcOrd="0" destOrd="0" presId="urn:microsoft.com/office/officeart/2005/8/layout/process4"/>
    <dgm:cxn modelId="{2E43AD6A-95C3-4604-9A46-D4011A166898}" srcId="{EC148BC3-154F-4FEA-8FEE-28CEBABF7698}" destId="{635D80A1-8DD7-4BC8-A35D-32BBBC41E956}" srcOrd="1" destOrd="0" parTransId="{FE7D89BD-A890-4C25-939E-E0D54AC63910}" sibTransId="{03263B4F-A776-4199-A36F-A8CC38A4DC57}"/>
    <dgm:cxn modelId="{09705586-93BF-4F39-8079-21AF72E7C20D}" type="presOf" srcId="{635D80A1-8DD7-4BC8-A35D-32BBBC41E956}" destId="{801018F9-2A98-4B88-A43E-4341DC2B8476}" srcOrd="0" destOrd="0" presId="urn:microsoft.com/office/officeart/2005/8/layout/process4"/>
    <dgm:cxn modelId="{D6113991-217C-4699-A5AF-E40CB4ABB17D}" srcId="{EC148BC3-154F-4FEA-8FEE-28CEBABF7698}" destId="{84F9FF24-E4BB-4B2B-BAED-EC616C5916D9}" srcOrd="2" destOrd="0" parTransId="{353F6AB7-D6EF-4C18-88C4-7623EC2ADD0B}" sibTransId="{D3266F7D-74AD-471F-849D-0CB3D4574E29}"/>
    <dgm:cxn modelId="{B75A50A1-2688-4CA4-AD89-36042C66D41F}" type="presOf" srcId="{F1C0CFA2-2CD0-4F01-AE04-F3DCFB98FFA0}" destId="{D2AF640B-EEA5-45FE-AF3E-EAEB9952A836}" srcOrd="0" destOrd="0" presId="urn:microsoft.com/office/officeart/2005/8/layout/process4"/>
    <dgm:cxn modelId="{71E402C4-D0A4-48D0-B046-5678A79F0BF0}" srcId="{EC148BC3-154F-4FEA-8FEE-28CEBABF7698}" destId="{70D7F9CC-8EB5-4322-8BE9-B4D8B05E8DA6}" srcOrd="0" destOrd="0" parTransId="{3211D809-2F4B-4EF9-A073-CD44D083C052}" sibTransId="{692DEE50-2375-48A7-B9BE-1B27C09942E4}"/>
    <dgm:cxn modelId="{98CC95D5-7C16-4055-8CB8-8395B6323CC6}" type="presOf" srcId="{EC148BC3-154F-4FEA-8FEE-28CEBABF7698}" destId="{A6A2F993-BBBA-415C-88F8-01D6DF6E0FBE}" srcOrd="0" destOrd="0" presId="urn:microsoft.com/office/officeart/2005/8/layout/process4"/>
    <dgm:cxn modelId="{969828A0-6D2C-4F3D-8B58-077397D348A5}" type="presParOf" srcId="{A6A2F993-BBBA-415C-88F8-01D6DF6E0FBE}" destId="{E1D4C28E-A0B6-46D6-B611-5D3A144DCD70}" srcOrd="0" destOrd="0" presId="urn:microsoft.com/office/officeart/2005/8/layout/process4"/>
    <dgm:cxn modelId="{52276537-38DC-4276-80B5-04268E9C4FA2}" type="presParOf" srcId="{E1D4C28E-A0B6-46D6-B611-5D3A144DCD70}" destId="{D2AF640B-EEA5-45FE-AF3E-EAEB9952A836}" srcOrd="0" destOrd="0" presId="urn:microsoft.com/office/officeart/2005/8/layout/process4"/>
    <dgm:cxn modelId="{3468F7A3-0A10-4E8B-BC9D-37F973450ECE}" type="presParOf" srcId="{A6A2F993-BBBA-415C-88F8-01D6DF6E0FBE}" destId="{AAB8DBAC-EA56-4C93-BB2D-F8BF5702CD5A}" srcOrd="1" destOrd="0" presId="urn:microsoft.com/office/officeart/2005/8/layout/process4"/>
    <dgm:cxn modelId="{8401D373-F6AA-4242-BD41-30AE3E72EA05}" type="presParOf" srcId="{A6A2F993-BBBA-415C-88F8-01D6DF6E0FBE}" destId="{C9900D97-C3D9-458C-B38E-E4E84FD0BDA2}" srcOrd="2" destOrd="0" presId="urn:microsoft.com/office/officeart/2005/8/layout/process4"/>
    <dgm:cxn modelId="{50BB5960-BF88-4F11-94C3-8B4816332496}" type="presParOf" srcId="{C9900D97-C3D9-458C-B38E-E4E84FD0BDA2}" destId="{6BF9412F-FADF-4ACC-8929-A189126CE100}" srcOrd="0" destOrd="0" presId="urn:microsoft.com/office/officeart/2005/8/layout/process4"/>
    <dgm:cxn modelId="{52E50997-DBEB-4B9B-A75A-170E4DE3C39F}" type="presParOf" srcId="{A6A2F993-BBBA-415C-88F8-01D6DF6E0FBE}" destId="{D7D3A824-8DD8-4A13-B707-F89CB0BCDF64}" srcOrd="3" destOrd="0" presId="urn:microsoft.com/office/officeart/2005/8/layout/process4"/>
    <dgm:cxn modelId="{40F4293E-5FAB-48E7-835F-58A23791BC48}" type="presParOf" srcId="{A6A2F993-BBBA-415C-88F8-01D6DF6E0FBE}" destId="{CF2E3497-8F62-444B-8C62-88A284C44638}" srcOrd="4" destOrd="0" presId="urn:microsoft.com/office/officeart/2005/8/layout/process4"/>
    <dgm:cxn modelId="{B4D4EBF4-DDC6-4283-8748-E74C0A62CBDC}" type="presParOf" srcId="{CF2E3497-8F62-444B-8C62-88A284C44638}" destId="{801018F9-2A98-4B88-A43E-4341DC2B8476}" srcOrd="0" destOrd="0" presId="urn:microsoft.com/office/officeart/2005/8/layout/process4"/>
    <dgm:cxn modelId="{E22C0AAB-9C39-4A16-ADA3-A47705807ACD}" type="presParOf" srcId="{A6A2F993-BBBA-415C-88F8-01D6DF6E0FBE}" destId="{A74A6E0C-58D0-4A1B-8454-9DC608D44DB2}" srcOrd="5" destOrd="0" presId="urn:microsoft.com/office/officeart/2005/8/layout/process4"/>
    <dgm:cxn modelId="{05113FD9-6256-40C1-8C34-6854361BD3DC}" type="presParOf" srcId="{A6A2F993-BBBA-415C-88F8-01D6DF6E0FBE}" destId="{5C803794-F9DC-4387-B987-D2CDE13ED5AD}" srcOrd="6" destOrd="0" presId="urn:microsoft.com/office/officeart/2005/8/layout/process4"/>
    <dgm:cxn modelId="{CF3A02FA-CD1F-4DC5-AE8E-26B840E3925C}" type="presParOf" srcId="{5C803794-F9DC-4387-B987-D2CDE13ED5AD}" destId="{2BA1E4D5-A414-4793-A00B-1197EC73B91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AF640B-EEA5-45FE-AF3E-EAEB9952A836}">
      <dsp:nvSpPr>
        <dsp:cNvPr id="0" name=""/>
        <dsp:cNvSpPr/>
      </dsp:nvSpPr>
      <dsp:spPr>
        <a:xfrm>
          <a:off x="0" y="2920900"/>
          <a:ext cx="9906000" cy="63902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i="1" kern="1200">
              <a:latin typeface="Times New Roman"/>
              <a:cs typeface="Times New Roman"/>
            </a:rPr>
            <a:t>Stage 3: Thawing</a:t>
          </a:r>
          <a:endParaRPr lang="en-US" sz="2100" kern="1200">
            <a:latin typeface="Times New Roman"/>
            <a:cs typeface="Times New Roman"/>
          </a:endParaRPr>
        </a:p>
      </dsp:txBody>
      <dsp:txXfrm>
        <a:off x="0" y="2920900"/>
        <a:ext cx="9906000" cy="639021"/>
      </dsp:txXfrm>
    </dsp:sp>
    <dsp:sp modelId="{6BF9412F-FADF-4ACC-8929-A189126CE100}">
      <dsp:nvSpPr>
        <dsp:cNvPr id="0" name=""/>
        <dsp:cNvSpPr/>
      </dsp:nvSpPr>
      <dsp:spPr>
        <a:xfrm rot="10800000">
          <a:off x="0" y="1947670"/>
          <a:ext cx="9906000" cy="982815"/>
        </a:xfrm>
        <a:prstGeom prst="upArrowCallout">
          <a:avLst/>
        </a:prstGeom>
        <a:solidFill>
          <a:schemeClr val="accent2">
            <a:hueOff val="4168938"/>
            <a:satOff val="1357"/>
            <a:lumOff val="-37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i="1" kern="1200">
              <a:latin typeface="Times New Roman"/>
              <a:cs typeface="Times New Roman"/>
            </a:rPr>
            <a:t>Stage 2: Frozen</a:t>
          </a:r>
          <a:endParaRPr lang="en-US" sz="2100" kern="1200">
            <a:latin typeface="Times New Roman"/>
            <a:cs typeface="Times New Roman"/>
          </a:endParaRPr>
        </a:p>
      </dsp:txBody>
      <dsp:txXfrm rot="10800000">
        <a:off x="0" y="1947670"/>
        <a:ext cx="9906000" cy="638604"/>
      </dsp:txXfrm>
    </dsp:sp>
    <dsp:sp modelId="{801018F9-2A98-4B88-A43E-4341DC2B8476}">
      <dsp:nvSpPr>
        <dsp:cNvPr id="0" name=""/>
        <dsp:cNvSpPr/>
      </dsp:nvSpPr>
      <dsp:spPr>
        <a:xfrm rot="10800000">
          <a:off x="0" y="974440"/>
          <a:ext cx="9906000" cy="982815"/>
        </a:xfrm>
        <a:prstGeom prst="upArrowCallout">
          <a:avLst/>
        </a:prstGeom>
        <a:solidFill>
          <a:schemeClr val="accent2">
            <a:hueOff val="8337877"/>
            <a:satOff val="2715"/>
            <a:lumOff val="-75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i="1" kern="1200">
              <a:latin typeface="Times New Roman"/>
              <a:cs typeface="Times New Roman"/>
            </a:rPr>
            <a:t>Stage 1: Freezing</a:t>
          </a:r>
          <a:endParaRPr lang="en-US" sz="2100" kern="1200">
            <a:latin typeface="Times New Roman"/>
            <a:cs typeface="Times New Roman"/>
          </a:endParaRPr>
        </a:p>
      </dsp:txBody>
      <dsp:txXfrm rot="10800000">
        <a:off x="0" y="974440"/>
        <a:ext cx="9906000" cy="638604"/>
      </dsp:txXfrm>
    </dsp:sp>
    <dsp:sp modelId="{2BA1E4D5-A414-4793-A00B-1197EC73B916}">
      <dsp:nvSpPr>
        <dsp:cNvPr id="0" name=""/>
        <dsp:cNvSpPr/>
      </dsp:nvSpPr>
      <dsp:spPr>
        <a:xfrm rot="10800000">
          <a:off x="0" y="1210"/>
          <a:ext cx="9906000" cy="982815"/>
        </a:xfrm>
        <a:prstGeom prst="upArrowCallout">
          <a:avLst/>
        </a:prstGeom>
        <a:solidFill>
          <a:schemeClr val="accent2">
            <a:hueOff val="12506815"/>
            <a:satOff val="4072"/>
            <a:lumOff val="-1137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100" kern="1200">
              <a:latin typeface="Walbaum Display"/>
            </a:rPr>
            <a:t> Stages</a:t>
          </a:r>
          <a:r>
            <a:rPr lang="en" sz="2100" kern="1200"/>
            <a:t> of frozen shoulder</a:t>
          </a:r>
          <a:endParaRPr lang="en-US" sz="2100" kern="1200"/>
        </a:p>
      </dsp:txBody>
      <dsp:txXfrm rot="10800000">
        <a:off x="0" y="1210"/>
        <a:ext cx="9906000" cy="6386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CD60141-EEBD-4EC1-8E34-0344C16A1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18308" y="0"/>
            <a:ext cx="6873692" cy="6858000"/>
          </a:xfrm>
          <a:custGeom>
            <a:avLst/>
            <a:gdLst>
              <a:gd name="connsiteX0" fmla="*/ 1132890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5318308 w 12192000"/>
              <a:gd name="connsiteY3" fmla="*/ 6858000 h 6858000"/>
              <a:gd name="connsiteX4" fmla="*/ 11328897 w 12192000"/>
              <a:gd name="connsiteY4" fmla="*/ 4 h 6858000"/>
              <a:gd name="connsiteX5" fmla="*/ 11328898 w 12192000"/>
              <a:gd name="connsiteY5" fmla="*/ 2 h 6858000"/>
              <a:gd name="connsiteX6" fmla="*/ 0 w 12192000"/>
              <a:gd name="connsiteY6" fmla="*/ 0 h 6858000"/>
              <a:gd name="connsiteX7" fmla="*/ 6700 w 12192000"/>
              <a:gd name="connsiteY7" fmla="*/ 0 h 6858000"/>
              <a:gd name="connsiteX8" fmla="*/ 6700 w 12192000"/>
              <a:gd name="connsiteY8" fmla="*/ 6858000 h 6858000"/>
              <a:gd name="connsiteX9" fmla="*/ 0 w 12192000"/>
              <a:gd name="connsiteY9" fmla="*/ 6858000 h 6858000"/>
              <a:gd name="connsiteX0" fmla="*/ 1132890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5318308 w 12192000"/>
              <a:gd name="connsiteY3" fmla="*/ 6858000 h 6858000"/>
              <a:gd name="connsiteX4" fmla="*/ 11328897 w 12192000"/>
              <a:gd name="connsiteY4" fmla="*/ 4 h 6858000"/>
              <a:gd name="connsiteX5" fmla="*/ 11328898 w 12192000"/>
              <a:gd name="connsiteY5" fmla="*/ 2 h 6858000"/>
              <a:gd name="connsiteX6" fmla="*/ 11328900 w 12192000"/>
              <a:gd name="connsiteY6" fmla="*/ 0 h 6858000"/>
              <a:gd name="connsiteX7" fmla="*/ 0 w 12192000"/>
              <a:gd name="connsiteY7" fmla="*/ 6858000 h 6858000"/>
              <a:gd name="connsiteX8" fmla="*/ 6700 w 12192000"/>
              <a:gd name="connsiteY8" fmla="*/ 0 h 6858000"/>
              <a:gd name="connsiteX9" fmla="*/ 6700 w 12192000"/>
              <a:gd name="connsiteY9" fmla="*/ 6858000 h 6858000"/>
              <a:gd name="connsiteX10" fmla="*/ 0 w 12192000"/>
              <a:gd name="connsiteY10" fmla="*/ 6858000 h 6858000"/>
              <a:gd name="connsiteX0" fmla="*/ 11322200 w 12185300"/>
              <a:gd name="connsiteY0" fmla="*/ 0 h 6858000"/>
              <a:gd name="connsiteX1" fmla="*/ 12185300 w 12185300"/>
              <a:gd name="connsiteY1" fmla="*/ 0 h 6858000"/>
              <a:gd name="connsiteX2" fmla="*/ 12185300 w 12185300"/>
              <a:gd name="connsiteY2" fmla="*/ 6858000 h 6858000"/>
              <a:gd name="connsiteX3" fmla="*/ 5311608 w 12185300"/>
              <a:gd name="connsiteY3" fmla="*/ 6858000 h 6858000"/>
              <a:gd name="connsiteX4" fmla="*/ 11322197 w 12185300"/>
              <a:gd name="connsiteY4" fmla="*/ 4 h 6858000"/>
              <a:gd name="connsiteX5" fmla="*/ 11322198 w 12185300"/>
              <a:gd name="connsiteY5" fmla="*/ 2 h 6858000"/>
              <a:gd name="connsiteX6" fmla="*/ 11322200 w 12185300"/>
              <a:gd name="connsiteY6" fmla="*/ 0 h 6858000"/>
              <a:gd name="connsiteX7" fmla="*/ 0 w 12185300"/>
              <a:gd name="connsiteY7" fmla="*/ 6858000 h 6858000"/>
              <a:gd name="connsiteX8" fmla="*/ 0 w 12185300"/>
              <a:gd name="connsiteY8" fmla="*/ 0 h 6858000"/>
              <a:gd name="connsiteX9" fmla="*/ 0 w 12185300"/>
              <a:gd name="connsiteY9" fmla="*/ 6858000 h 6858000"/>
              <a:gd name="connsiteX0" fmla="*/ 6010592 w 6873692"/>
              <a:gd name="connsiteY0" fmla="*/ 0 h 6858000"/>
              <a:gd name="connsiteX1" fmla="*/ 6873692 w 6873692"/>
              <a:gd name="connsiteY1" fmla="*/ 0 h 6858000"/>
              <a:gd name="connsiteX2" fmla="*/ 6873692 w 6873692"/>
              <a:gd name="connsiteY2" fmla="*/ 6858000 h 6858000"/>
              <a:gd name="connsiteX3" fmla="*/ 0 w 6873692"/>
              <a:gd name="connsiteY3" fmla="*/ 6858000 h 6858000"/>
              <a:gd name="connsiteX4" fmla="*/ 6010589 w 6873692"/>
              <a:gd name="connsiteY4" fmla="*/ 4 h 6858000"/>
              <a:gd name="connsiteX5" fmla="*/ 6010590 w 6873692"/>
              <a:gd name="connsiteY5" fmla="*/ 2 h 6858000"/>
              <a:gd name="connsiteX6" fmla="*/ 6010592 w 6873692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73692" h="6858000">
                <a:moveTo>
                  <a:pt x="6010592" y="0"/>
                </a:moveTo>
                <a:lnTo>
                  <a:pt x="6873692" y="0"/>
                </a:lnTo>
                <a:lnTo>
                  <a:pt x="6873692" y="6858000"/>
                </a:lnTo>
                <a:lnTo>
                  <a:pt x="0" y="6858000"/>
                </a:lnTo>
                <a:lnTo>
                  <a:pt x="6010589" y="4"/>
                </a:lnTo>
                <a:cubicBezTo>
                  <a:pt x="6010589" y="3"/>
                  <a:pt x="6010590" y="3"/>
                  <a:pt x="6010590" y="2"/>
                </a:cubicBezTo>
                <a:lnTo>
                  <a:pt x="6010592" y="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FCBBA-905A-4FD1-BFBA-F3EE6DA264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81098"/>
            <a:ext cx="8986580" cy="2832404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800" cap="all" spc="3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DD287E-F1C8-463F-8429-D1B5B15825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5463522"/>
            <a:ext cx="8986580" cy="65031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1F44ED-7973-4A99-B2CA-A8962BCE0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F96F2-D6BE-49AC-A605-5AE87C3F2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7FC50-B13C-4B63-AE64-F71A6EDE6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C75A547-BCD1-42BE-966E-53CA0AB93165}"/>
              </a:ext>
            </a:extLst>
          </p:cNvPr>
          <p:cNvCxnSpPr>
            <a:cxnSpLocks/>
          </p:cNvCxnSpPr>
          <p:nvPr/>
        </p:nvCxnSpPr>
        <p:spPr>
          <a:xfrm>
            <a:off x="1188357" y="5151666"/>
            <a:ext cx="982254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9082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A3BF2-BCE9-47D7-B1C0-1F0E4936B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722E9-C3E4-48AF-996A-495AE659FA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C9E516-382B-4845-93BF-20C16EE0D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B96E16-F168-442A-843C-5D490D54B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A61BEA-A969-437A-BD8B-CB1B709AD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72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528449-3E11-45FF-BF3A-651867603E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572500" y="870625"/>
            <a:ext cx="2476499" cy="50292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C0EAB0-2DFA-4CBA-86B1-1826EF523D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43000" y="870625"/>
            <a:ext cx="7324928" cy="5029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A22F89-E1F5-45D7-945A-8A2886C4B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E7E82-5FB8-4289-AD0C-0BA788E14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5A4046-1A2C-41F5-A177-1C3919C20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890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CD6F3-88F1-4195-8395-57AA096BB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8D06C-EB08-40B3-AFB3-A62F44112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3962F-B413-4C4C-A490-724DDB9E7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71813-4E87-4C04-835D-76246010B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22BA3-033C-491E-A045-F0052AC19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390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E19AD-2EDD-4B4F-9F9E-46A444184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709738"/>
            <a:ext cx="8520952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EE5927-21D5-4EBA-A112-CAD1BD38BC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4589466"/>
            <a:ext cx="8520952" cy="813266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EF0D16-9D87-4D76-A5A5-534E24B7D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5F387-5AAC-45D0-ABCE-B1CF4BC7E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8AF6FE-0006-4F40-A7FB-E0FDBADF7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599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8AADE-587E-4574-B21B-7ABDE5A23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F9DA5-4DFB-4211-A58A-FFD842C27A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3000" y="2339501"/>
            <a:ext cx="4798979" cy="3550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A99F26-66AF-4614-91CE-C93A24BAC2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0020" y="2339501"/>
            <a:ext cx="4798980" cy="3550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8F678E-59B5-4DF9-ABCB-506B9CB70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50A53-317B-444A-9BA2-F69CDBF5D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B269A1-B0FB-4C8F-B6AA-0718C92D3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666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2BBBF-42B2-4A5D-B145-46983A530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133272"/>
            <a:ext cx="9905999" cy="84630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04BE44-5271-4B5D-B649-35E3AF20B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2999" y="2067127"/>
            <a:ext cx="4798980" cy="710119"/>
          </a:xfrm>
        </p:spPr>
        <p:txBody>
          <a:bodyPr anchor="b">
            <a:normAutofit/>
          </a:bodyPr>
          <a:lstStyle>
            <a:lvl1pPr marL="0" indent="0">
              <a:buNone/>
              <a:defRPr sz="20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D7891E-0C0A-4688-97DD-C0715E3221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3001" y="2864795"/>
            <a:ext cx="4798978" cy="30253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5EAF30-3412-49B0-93D1-596CC2695B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0018" y="2067127"/>
            <a:ext cx="4798981" cy="710119"/>
          </a:xfrm>
        </p:spPr>
        <p:txBody>
          <a:bodyPr anchor="b">
            <a:normAutofit/>
          </a:bodyPr>
          <a:lstStyle>
            <a:lvl1pPr marL="0" indent="0">
              <a:buNone/>
              <a:defRPr sz="20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07B9B7-F41C-4314-9F0C-BB84547FB8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0019" y="2864795"/>
            <a:ext cx="4798982" cy="30253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21587F-6AFC-4906-86EB-6B0A86EEF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4BE2C5-583B-49BC-9864-B01EEF798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39B236-45F5-4CC6-8D53-A6903A1CC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197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6B206-0678-4577-B79F-760526A5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300" y="1322615"/>
            <a:ext cx="8175171" cy="421277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D5FCB8-AFD3-4801-BBD6-9548F4CF7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6DACF8-CBC0-416B-B28E-EE18C4238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0C7421-FF49-4CE9-87D0-2B4FFE0E3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934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19CBFE-15AA-4447-9F9C-D8B0BEB24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B48227-EC1E-4063-9682-891A2DB1A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2C6A63-C3F4-4563-A542-9A41AC946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407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900C1-FE18-461C-801C-8626C7759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600200"/>
            <a:ext cx="3932237" cy="1964986"/>
          </a:xfrm>
        </p:spPr>
        <p:txBody>
          <a:bodyPr anchor="b">
            <a:normAutofit/>
          </a:bodyPr>
          <a:lstStyle>
            <a:lvl1pPr>
              <a:lnSpc>
                <a:spcPct val="110000"/>
              </a:lnSpc>
              <a:defRPr sz="2400" cap="all" spc="3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14CFF3-3406-49E3-9D5A-1BE90FFA5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7451" y="987425"/>
            <a:ext cx="5421548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3D14FF-9082-4BBA-BC7A-F4C5B78599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3000" y="3662464"/>
            <a:ext cx="3932237" cy="2206523"/>
          </a:xfrm>
        </p:spPr>
        <p:txBody>
          <a:bodyPr/>
          <a:lstStyle>
            <a:lvl1pPr marL="0" indent="0">
              <a:buNone/>
              <a:defRPr sz="16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5A2726-EB8E-4DF7-9A1B-F03BD8C71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9929BE-611C-4FE6-B0A5-E0FF9DF96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B90B32-1D0E-4BCD-8850-59EA235F7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77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A1460E-1069-4FCA-B04E-28F77C8610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13614" y="987425"/>
            <a:ext cx="553538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138C1E-867B-4FE9-8783-9B1246AEB7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3000" y="3657601"/>
            <a:ext cx="3932236" cy="2211388"/>
          </a:xfrm>
        </p:spPr>
        <p:txBody>
          <a:bodyPr/>
          <a:lstStyle>
            <a:lvl1pPr marL="0" indent="0">
              <a:buNone/>
              <a:defRPr sz="16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721568-4870-46F2-9F7E-F41070201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B3CC65-0E73-45A1-9D4F-3F4559B3B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8C58CD-9BC3-431E-A7B4-D596A7F06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68F756-D171-474C-8B1A-C818032F6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600201"/>
            <a:ext cx="3932236" cy="1959428"/>
          </a:xfrm>
        </p:spPr>
        <p:txBody>
          <a:bodyPr anchor="b">
            <a:normAutofit/>
          </a:bodyPr>
          <a:lstStyle>
            <a:lvl1pPr>
              <a:lnSpc>
                <a:spcPct val="110000"/>
              </a:lnSpc>
              <a:defRPr sz="2400" cap="all" spc="300" baseline="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33165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1C2F78B-DEE8-4195-A196-DFC51BDADFF9}"/>
              </a:ext>
            </a:extLst>
          </p:cNvPr>
          <p:cNvSpPr/>
          <p:nvPr/>
        </p:nvSpPr>
        <p:spPr>
          <a:xfrm>
            <a:off x="9749268" y="4070878"/>
            <a:ext cx="2442733" cy="2787123"/>
          </a:xfrm>
          <a:custGeom>
            <a:avLst/>
            <a:gdLst>
              <a:gd name="connsiteX0" fmla="*/ 2442733 w 2442733"/>
              <a:gd name="connsiteY0" fmla="*/ 0 h 2787123"/>
              <a:gd name="connsiteX1" fmla="*/ 2442733 w 2442733"/>
              <a:gd name="connsiteY1" fmla="*/ 2787123 h 2787123"/>
              <a:gd name="connsiteX2" fmla="*/ 0 w 2442733"/>
              <a:gd name="connsiteY2" fmla="*/ 2787123 h 278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2733" h="2787123">
                <a:moveTo>
                  <a:pt x="2442733" y="0"/>
                </a:moveTo>
                <a:lnTo>
                  <a:pt x="2442733" y="2787123"/>
                </a:lnTo>
                <a:lnTo>
                  <a:pt x="0" y="2787123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1D79D08-4BE8-4799-BE09-5078DFEE2256}"/>
              </a:ext>
            </a:extLst>
          </p:cNvPr>
          <p:cNvSpPr/>
          <p:nvPr/>
        </p:nvSpPr>
        <p:spPr>
          <a:xfrm rot="10800000">
            <a:off x="0" y="0"/>
            <a:ext cx="2442733" cy="2787123"/>
          </a:xfrm>
          <a:custGeom>
            <a:avLst/>
            <a:gdLst>
              <a:gd name="connsiteX0" fmla="*/ 2442733 w 2442733"/>
              <a:gd name="connsiteY0" fmla="*/ 0 h 2787123"/>
              <a:gd name="connsiteX1" fmla="*/ 2442733 w 2442733"/>
              <a:gd name="connsiteY1" fmla="*/ 2787123 h 2787123"/>
              <a:gd name="connsiteX2" fmla="*/ 0 w 2442733"/>
              <a:gd name="connsiteY2" fmla="*/ 2787123 h 278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2733" h="2787123">
                <a:moveTo>
                  <a:pt x="2442733" y="0"/>
                </a:moveTo>
                <a:lnTo>
                  <a:pt x="2442733" y="2787123"/>
                </a:lnTo>
                <a:lnTo>
                  <a:pt x="0" y="2787123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5D65A1-16CB-407F-993F-2A6D59BCC0C8}"/>
              </a:ext>
            </a:extLst>
          </p:cNvPr>
          <p:cNvCxnSpPr>
            <a:cxnSpLocks/>
          </p:cNvCxnSpPr>
          <p:nvPr/>
        </p:nvCxnSpPr>
        <p:spPr>
          <a:xfrm>
            <a:off x="1233837" y="6172200"/>
            <a:ext cx="9760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A018A2-815D-41B0-A189-FDF7A5E8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872935"/>
            <a:ext cx="9905999" cy="13608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DFAE63-1276-4C7C-BFF5-F5DF1CDB2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332026"/>
            <a:ext cx="9905999" cy="35671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380268-2D73-487C-843B-51648AE181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88157" y="6356350"/>
            <a:ext cx="30933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3CADBD16-5BFB-4D9F-9646-C75D1B53BBB6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F61E6D-D51F-4BD7-B59D-19AF179177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3000" y="6356350"/>
            <a:ext cx="39591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701B1-1C93-41C2-AEE1-815DEA51B9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23186" y="6356350"/>
            <a:ext cx="6258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C0722274-0FAA-4649-AA4E-4210F4F321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7563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14" r:id="rId6"/>
    <p:sldLayoutId id="2147483710" r:id="rId7"/>
    <p:sldLayoutId id="2147483711" r:id="rId8"/>
    <p:sldLayoutId id="2147483712" r:id="rId9"/>
    <p:sldLayoutId id="2147483713" r:id="rId10"/>
    <p:sldLayoutId id="2147483715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0292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4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73152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AF457-B261-EAFE-67DC-BF687AD8D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1158" y="1460133"/>
            <a:ext cx="6308651" cy="1360898"/>
          </a:xfrm>
        </p:spPr>
        <p:txBody>
          <a:bodyPr>
            <a:noAutofit/>
          </a:bodyPr>
          <a:lstStyle/>
          <a:p>
            <a:pPr algn="ctr"/>
            <a:r>
              <a:rPr lang="en-US" sz="6600" b="1">
                <a:solidFill>
                  <a:srgbClr val="000000"/>
                </a:solidFill>
                <a:latin typeface="Times New Roman"/>
                <a:cs typeface="Times New Roman"/>
              </a:rPr>
              <a:t>Frozen shoulder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3E95740-9C16-C2CC-CC58-78B8309286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2" y="-2037"/>
            <a:ext cx="4114800" cy="41148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D76278-8164-8FA1-8C35-08E54EE80430}"/>
              </a:ext>
            </a:extLst>
          </p:cNvPr>
          <p:cNvSpPr txBox="1"/>
          <p:nvPr/>
        </p:nvSpPr>
        <p:spPr>
          <a:xfrm>
            <a:off x="5248349" y="3925513"/>
            <a:ext cx="4475080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/>
                <a:ea typeface="+mn-lt"/>
                <a:cs typeface="+mn-lt"/>
              </a:rPr>
              <a:t>Faculty of Medicine, Rzeszów University</a:t>
            </a:r>
            <a:endParaRPr lang="en-US" dirty="0">
              <a:solidFill>
                <a:srgbClr val="000000"/>
              </a:solidFill>
              <a:latin typeface="Times New Roman"/>
            </a:endParaRPr>
          </a:p>
          <a:p>
            <a:r>
              <a:rPr lang="en-US" dirty="0">
                <a:solidFill>
                  <a:srgbClr val="000000"/>
                </a:solidFill>
                <a:latin typeface="Times New Roman"/>
                <a:ea typeface="+mn-lt"/>
                <a:cs typeface="+mn-lt"/>
              </a:rPr>
              <a:t>Master’s degree studies in Physiotherapy</a:t>
            </a:r>
            <a:endParaRPr lang="en-US" dirty="0">
              <a:solidFill>
                <a:srgbClr val="000000"/>
              </a:solidFill>
              <a:latin typeface="Times New Roman"/>
            </a:endParaRPr>
          </a:p>
          <a:p>
            <a:r>
              <a:rPr lang="en-US" dirty="0">
                <a:solidFill>
                  <a:srgbClr val="000000"/>
                </a:solidFill>
                <a:latin typeface="Times New Roman"/>
                <a:ea typeface="+mn-lt"/>
                <a:cs typeface="+mn-lt"/>
              </a:rPr>
              <a:t>Year 3</a:t>
            </a:r>
            <a:endParaRPr lang="en-US" dirty="0">
              <a:latin typeface="Times New Roman"/>
              <a:cs typeface="Times New Roman"/>
            </a:endParaRPr>
          </a:p>
          <a:p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  <a:cs typeface="Calibri"/>
              </a:rPr>
              <a:t>Jakub </a:t>
            </a:r>
            <a:r>
              <a:rPr lang="en-US" err="1">
                <a:solidFill>
                  <a:srgbClr val="000000"/>
                </a:solidFill>
                <a:latin typeface="Times New Roman"/>
                <a:ea typeface="Calibri"/>
                <a:cs typeface="Calibri"/>
              </a:rPr>
              <a:t>Gargaś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  <a:cs typeface="Calibri"/>
              </a:rPr>
              <a:t> gr. II</a:t>
            </a:r>
            <a:endParaRPr lang="en-US">
              <a:latin typeface="Times New Roman"/>
              <a:cs typeface="Times New Roman"/>
            </a:endParaRPr>
          </a:p>
          <a:p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  <a:cs typeface="Calibri"/>
              </a:rPr>
              <a:t>Nr. </a:t>
            </a:r>
            <a:r>
              <a:rPr lang="en-US" err="1">
                <a:solidFill>
                  <a:srgbClr val="000000"/>
                </a:solidFill>
                <a:latin typeface="Times New Roman"/>
                <a:ea typeface="Calibri"/>
                <a:cs typeface="Calibri"/>
              </a:rPr>
              <a:t>albumu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  <a:cs typeface="Calibri"/>
              </a:rPr>
              <a:t> 121622</a:t>
            </a:r>
            <a:endParaRPr lang="en-US" dirty="0">
              <a:solidFill>
                <a:srgbClr val="000000"/>
              </a:solidFill>
              <a:latin typeface="Times New Roman"/>
              <a:cs typeface="Calibri"/>
            </a:endParaRPr>
          </a:p>
          <a:p>
            <a:pPr algn="l"/>
            <a:r>
              <a:rPr lang="en-US" dirty="0">
                <a:solidFill>
                  <a:srgbClr val="000000"/>
                </a:solidFill>
                <a:latin typeface="Times New Roman"/>
                <a:ea typeface="+mn-lt"/>
                <a:cs typeface="+mn-lt"/>
              </a:rPr>
              <a:t>23.11.2023</a:t>
            </a:r>
            <a:endParaRPr lang="en-US" dirty="0">
              <a:latin typeface="Times New Roman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01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685B57F6-59DE-4274-A37C-F47FE4E42E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8C63406-9171-4282-BAAB-2DDC6831F0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3870" y="-2"/>
            <a:ext cx="8239927" cy="6858000"/>
          </a:xfrm>
          <a:custGeom>
            <a:avLst/>
            <a:gdLst>
              <a:gd name="connsiteX0" fmla="*/ 6010593 w 8239927"/>
              <a:gd name="connsiteY0" fmla="*/ 0 h 6858000"/>
              <a:gd name="connsiteX1" fmla="*/ 8239927 w 8239927"/>
              <a:gd name="connsiteY1" fmla="*/ 0 h 6858000"/>
              <a:gd name="connsiteX2" fmla="*/ 2229335 w 8239927"/>
              <a:gd name="connsiteY2" fmla="*/ 6858000 h 6858000"/>
              <a:gd name="connsiteX3" fmla="*/ 0 w 823992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39927" h="6858000">
                <a:moveTo>
                  <a:pt x="6010593" y="0"/>
                </a:moveTo>
                <a:lnTo>
                  <a:pt x="8239927" y="0"/>
                </a:lnTo>
                <a:lnTo>
                  <a:pt x="222933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96C04B-685B-0167-1E79-A4D0F3365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872937"/>
            <a:ext cx="5920740" cy="1360898"/>
          </a:xfrm>
        </p:spPr>
        <p:txBody>
          <a:bodyPr>
            <a:normAutofit/>
          </a:bodyPr>
          <a:lstStyle/>
          <a:p>
            <a:r>
              <a:rPr lang="en-US" b="1">
                <a:latin typeface="Times New Roman"/>
                <a:ea typeface="+mj-lt"/>
                <a:cs typeface="+mj-lt"/>
              </a:rPr>
              <a:t>Physical therapy</a:t>
            </a:r>
            <a:endParaRPr lang="en-US">
              <a:latin typeface="Times New Roman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CD1DD-CC5E-4EFB-3E1D-FB03D16D8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332028"/>
            <a:ext cx="3769468" cy="384017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>
                <a:latin typeface="Times New Roman"/>
                <a:ea typeface="+mn-lt"/>
                <a:cs typeface="+mn-lt"/>
              </a:rPr>
              <a:t> </a:t>
            </a:r>
            <a:r>
              <a:rPr lang="en">
                <a:latin typeface="Times New Roman"/>
                <a:ea typeface="+mn-lt"/>
                <a:cs typeface="+mn-lt"/>
              </a:rPr>
              <a:t>Sample exercises for a frozen shoulder:</a:t>
            </a:r>
            <a:endParaRPr lang="en-US"/>
          </a:p>
          <a:p>
            <a:r>
              <a:rPr lang="en" b="1">
                <a:latin typeface="Times New Roman"/>
                <a:ea typeface="+mn-lt"/>
                <a:cs typeface="+mn-lt"/>
              </a:rPr>
              <a:t>External rotation — passive stretch</a:t>
            </a:r>
          </a:p>
          <a:p>
            <a:r>
              <a:rPr lang="en" b="1">
                <a:latin typeface="Times New Roman"/>
                <a:ea typeface="+mn-lt"/>
                <a:cs typeface="+mn-lt"/>
              </a:rPr>
              <a:t>Forward flexion — supine position</a:t>
            </a:r>
          </a:p>
          <a:p>
            <a:r>
              <a:rPr lang="en" b="1">
                <a:latin typeface="Times New Roman"/>
                <a:ea typeface="+mn-lt"/>
                <a:cs typeface="+mn-lt"/>
              </a:rPr>
              <a:t>Crossover arm stretch</a:t>
            </a:r>
            <a:endParaRPr lang="en" b="1">
              <a:latin typeface="Times New Roman"/>
            </a:endParaRPr>
          </a:p>
        </p:txBody>
      </p:sp>
      <p:pic>
        <p:nvPicPr>
          <p:cNvPr id="8" name="Picture 7" descr="Dumbbells on a gym floor">
            <a:extLst>
              <a:ext uri="{FF2B5EF4-FFF2-40B4-BE49-F238E27FC236}">
                <a16:creationId xmlns:a16="http://schemas.microsoft.com/office/drawing/2014/main" id="{6C25C35B-D5A9-36E7-8880-F56A0EBA77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33266" r="10" b="10"/>
          <a:stretch/>
        </p:blipFill>
        <p:spPr>
          <a:xfrm>
            <a:off x="5280193" y="10"/>
            <a:ext cx="6911808" cy="6857990"/>
          </a:xfrm>
          <a:custGeom>
            <a:avLst/>
            <a:gdLst/>
            <a:ahLst/>
            <a:cxnLst/>
            <a:rect l="l" t="t" r="r" b="b"/>
            <a:pathLst>
              <a:path w="6911808" h="6858000">
                <a:moveTo>
                  <a:pt x="6001291" y="0"/>
                </a:moveTo>
                <a:lnTo>
                  <a:pt x="6010593" y="0"/>
                </a:lnTo>
                <a:lnTo>
                  <a:pt x="6911808" y="0"/>
                </a:lnTo>
                <a:lnTo>
                  <a:pt x="6911808" y="6858000"/>
                </a:lnTo>
                <a:lnTo>
                  <a:pt x="6094479" y="6858000"/>
                </a:lnTo>
                <a:lnTo>
                  <a:pt x="6001291" y="6858000"/>
                </a:lnTo>
                <a:lnTo>
                  <a:pt x="2229335" y="6858000"/>
                </a:lnTo>
                <a:lnTo>
                  <a:pt x="1633138" y="6858000"/>
                </a:lnTo>
                <a:lnTo>
                  <a:pt x="0" y="6858000"/>
                </a:lnTo>
                <a:lnTo>
                  <a:pt x="6001291" y="1061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70882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E6EEFDF-FF9A-B1AD-3518-B6B2F88E59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4806" y="1575232"/>
            <a:ext cx="3111500" cy="3791890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18B582-67A6-A45A-C124-5B7F3F4AB9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0972" y="2319633"/>
            <a:ext cx="4499092" cy="19553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CFECAF-C83D-868A-6B85-4A07EB835F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9070" y="1578563"/>
            <a:ext cx="2737118" cy="380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963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68999-4A3B-CA60-C40C-BEFFBFA65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Quiz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D120C7-B364-62E6-CE53-978786E4F5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AutoNum type="arabicPeriod"/>
            </a:pPr>
            <a:r>
              <a:rPr lang="en" b="1">
                <a:latin typeface="Times New Roman"/>
                <a:ea typeface="+mn-lt"/>
                <a:cs typeface="+mn-lt"/>
              </a:rPr>
              <a:t>Which is second stage  of frozen shoulder?:</a:t>
            </a:r>
            <a:endParaRPr lang="en-US" b="1">
              <a:latin typeface="Times New Roman"/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>
                <a:latin typeface="Times New Roman"/>
                <a:cs typeface="Calibri"/>
              </a:rPr>
              <a:t>- Frozen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>
              <a:latin typeface="Times New Roman"/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>
                <a:latin typeface="Times New Roman"/>
                <a:cs typeface="Calibri"/>
              </a:rPr>
              <a:t>-Thawing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>
              <a:latin typeface="Times New Roman"/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>
                <a:latin typeface="Times New Roman"/>
                <a:cs typeface="Calibri"/>
              </a:rPr>
              <a:t>-Freezing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>
              <a:latin typeface="Times New Roman"/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>
                <a:latin typeface="Times New Roman"/>
                <a:cs typeface="Calibri"/>
              </a:rPr>
              <a:t>2.</a:t>
            </a:r>
            <a:r>
              <a:rPr lang="en-US" b="1">
                <a:latin typeface="Times New Roman"/>
                <a:cs typeface="Calibri"/>
              </a:rPr>
              <a:t>   </a:t>
            </a:r>
            <a:r>
              <a:rPr lang="en-US" b="1">
                <a:latin typeface="Times New Roman"/>
                <a:ea typeface="+mn-lt"/>
                <a:cs typeface="Calibri"/>
              </a:rPr>
              <a:t>  </a:t>
            </a:r>
            <a:r>
              <a:rPr lang="en" b="1">
                <a:latin typeface="Times New Roman"/>
                <a:ea typeface="+mn-lt"/>
                <a:cs typeface="+mn-lt"/>
              </a:rPr>
              <a:t>Who is more likely to have frozen shoulder?</a:t>
            </a:r>
            <a:r>
              <a:rPr lang="en-US" b="1">
                <a:latin typeface="Times New Roman"/>
                <a:ea typeface="+mn-lt"/>
                <a:cs typeface="Calibri"/>
              </a:rPr>
              <a:t>:</a:t>
            </a:r>
          </a:p>
          <a:p>
            <a:pPr marL="0" indent="0">
              <a:buNone/>
            </a:pPr>
            <a:r>
              <a:rPr lang="en">
                <a:latin typeface="Times New Roman"/>
                <a:cs typeface="Times New Roman"/>
              </a:rPr>
              <a:t>-women</a:t>
            </a:r>
          </a:p>
          <a:p>
            <a:pPr marL="0" indent="0">
              <a:buNone/>
            </a:pPr>
            <a:r>
              <a:rPr lang="en">
                <a:latin typeface="Times New Roman"/>
                <a:cs typeface="Times New Roman"/>
              </a:rPr>
              <a:t>-men</a:t>
            </a:r>
          </a:p>
        </p:txBody>
      </p:sp>
    </p:spTree>
    <p:extLst>
      <p:ext uri="{BB962C8B-B14F-4D97-AF65-F5344CB8AC3E}">
        <p14:creationId xmlns:p14="http://schemas.microsoft.com/office/powerpoint/2010/main" val="2291677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A09B7-2D92-DD45-05DE-43DB5CE16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Times New Roman"/>
                <a:cs typeface="Times New Roman"/>
              </a:rPr>
              <a:t>Bibliography: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3C976-4EDF-5D14-3A5B-79FB5CE3D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074" y="1607656"/>
            <a:ext cx="9905999" cy="3567118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en-US" sz="1100" dirty="0">
              <a:latin typeface="Times New Roman"/>
              <a:cs typeface="Times New Roman"/>
            </a:endParaRPr>
          </a:p>
          <a:p>
            <a:r>
              <a:rPr lang="en-US" sz="1100" dirty="0">
                <a:latin typeface="Times New Roman"/>
                <a:ea typeface="+mn-lt"/>
                <a:cs typeface="+mn-lt"/>
              </a:rPr>
              <a:t>"Physical therapy in the management of frozen shoulder", Hui Bin Yvonne Chan, BSc(Hons), Pek Ying Pua, </a:t>
            </a:r>
            <a:r>
              <a:rPr lang="en-US" sz="1100" err="1">
                <a:latin typeface="Times New Roman"/>
                <a:ea typeface="+mn-lt"/>
                <a:cs typeface="+mn-lt"/>
              </a:rPr>
              <a:t>BPhty</a:t>
            </a:r>
            <a:r>
              <a:rPr lang="en-US" sz="1100" dirty="0">
                <a:latin typeface="Times New Roman"/>
                <a:ea typeface="+mn-lt"/>
                <a:cs typeface="+mn-lt"/>
              </a:rPr>
              <a:t>, </a:t>
            </a:r>
            <a:r>
              <a:rPr lang="en-US" sz="1100" err="1">
                <a:latin typeface="Times New Roman"/>
                <a:ea typeface="+mn-lt"/>
                <a:cs typeface="+mn-lt"/>
              </a:rPr>
              <a:t>MManipPhty</a:t>
            </a:r>
            <a:r>
              <a:rPr lang="en-US" sz="1100" dirty="0">
                <a:latin typeface="Times New Roman"/>
                <a:ea typeface="+mn-lt"/>
                <a:cs typeface="+mn-lt"/>
              </a:rPr>
              <a:t>, Choon How </a:t>
            </a:r>
            <a:r>
              <a:rPr lang="en-US" sz="1100" err="1">
                <a:latin typeface="Times New Roman"/>
                <a:ea typeface="+mn-lt"/>
                <a:cs typeface="+mn-lt"/>
              </a:rPr>
              <a:t>How</a:t>
            </a:r>
            <a:r>
              <a:rPr lang="en-US" sz="1100" dirty="0">
                <a:latin typeface="Times New Roman"/>
                <a:ea typeface="+mn-lt"/>
                <a:cs typeface="+mn-lt"/>
              </a:rPr>
              <a:t>, </a:t>
            </a:r>
            <a:r>
              <a:rPr lang="en-US" sz="1100" err="1">
                <a:latin typeface="Times New Roman"/>
                <a:ea typeface="+mn-lt"/>
                <a:cs typeface="+mn-lt"/>
              </a:rPr>
              <a:t>MMed</a:t>
            </a:r>
            <a:r>
              <a:rPr lang="en-US" sz="1100" dirty="0">
                <a:latin typeface="Times New Roman"/>
                <a:ea typeface="+mn-lt"/>
                <a:cs typeface="+mn-lt"/>
              </a:rPr>
              <a:t>, FCFP, </a:t>
            </a:r>
            <a:r>
              <a:rPr lang="en-US" sz="1100" err="1">
                <a:latin typeface="Times New Roman"/>
                <a:ea typeface="+mn-lt"/>
                <a:cs typeface="+mn-lt"/>
              </a:rPr>
              <a:t>doi</a:t>
            </a:r>
            <a:r>
              <a:rPr lang="en-US" sz="1100" dirty="0">
                <a:latin typeface="Times New Roman"/>
                <a:ea typeface="+mn-lt"/>
                <a:cs typeface="+mn-lt"/>
              </a:rPr>
              <a:t>: 10.11622/smedj.2017107 </a:t>
            </a:r>
          </a:p>
          <a:p>
            <a:r>
              <a:rPr lang="en-US" sz="1100" dirty="0">
                <a:latin typeface="Times New Roman"/>
                <a:cs typeface="Times New Roman"/>
              </a:rPr>
              <a:t>"Treatment Strategy for Frozen Shoulder", </a:t>
            </a:r>
            <a:r>
              <a:rPr lang="en-US" sz="1100" dirty="0">
                <a:latin typeface="Times New Roman"/>
                <a:ea typeface="+mn-lt"/>
                <a:cs typeface="+mn-lt"/>
              </a:rPr>
              <a:t>Chul-Hyun Cho</a:t>
            </a:r>
            <a:r>
              <a:rPr lang="en-US" sz="1100" baseline="30000" dirty="0">
                <a:latin typeface="Times New Roman"/>
                <a:ea typeface="+mn-lt"/>
                <a:cs typeface="+mn-lt"/>
              </a:rPr>
              <a:t> </a:t>
            </a:r>
            <a:r>
              <a:rPr lang="en-US" sz="1100" dirty="0">
                <a:latin typeface="Times New Roman"/>
                <a:ea typeface="+mn-lt"/>
                <a:cs typeface="+mn-lt"/>
              </a:rPr>
              <a:t>, Ki-</a:t>
            </a:r>
            <a:r>
              <a:rPr lang="en-US" sz="1100" err="1">
                <a:latin typeface="Times New Roman"/>
                <a:ea typeface="+mn-lt"/>
                <a:cs typeface="+mn-lt"/>
              </a:rPr>
              <a:t>Choer</a:t>
            </a:r>
            <a:r>
              <a:rPr lang="en-US" sz="1100" dirty="0">
                <a:latin typeface="Times New Roman"/>
                <a:ea typeface="+mn-lt"/>
                <a:cs typeface="+mn-lt"/>
              </a:rPr>
              <a:t> Bae</a:t>
            </a:r>
            <a:r>
              <a:rPr lang="en-US" sz="1100" baseline="30000" dirty="0">
                <a:latin typeface="Times New Roman"/>
                <a:ea typeface="+mn-lt"/>
                <a:cs typeface="+mn-lt"/>
              </a:rPr>
              <a:t> </a:t>
            </a:r>
            <a:r>
              <a:rPr lang="en-US" sz="1100" dirty="0">
                <a:latin typeface="Times New Roman"/>
                <a:ea typeface="+mn-lt"/>
                <a:cs typeface="+mn-lt"/>
              </a:rPr>
              <a:t>, Du-Han Kim, doi.org/10.4055/cios.2019.11.3.249</a:t>
            </a:r>
            <a:endParaRPr lang="en-US" sz="1100" baseline="30000" dirty="0">
              <a:latin typeface="Times New Roman"/>
              <a:ea typeface="+mn-lt"/>
              <a:cs typeface="+mn-lt"/>
            </a:endParaRPr>
          </a:p>
          <a:p>
            <a:r>
              <a:rPr lang="en-US" sz="1100" b="1" dirty="0">
                <a:latin typeface="Times New Roman"/>
                <a:cs typeface="Times New Roman"/>
              </a:rPr>
              <a:t>"Frozen shoulder", </a:t>
            </a:r>
            <a:r>
              <a:rPr lang="en-US" sz="1100" dirty="0">
                <a:latin typeface="Times New Roman"/>
                <a:ea typeface="+mn-lt"/>
                <a:cs typeface="+mn-lt"/>
              </a:rPr>
              <a:t>C M Robinson</a:t>
            </a:r>
            <a:r>
              <a:rPr lang="en-US" sz="1100" baseline="30000" dirty="0">
                <a:latin typeface="Times New Roman"/>
                <a:ea typeface="+mn-lt"/>
                <a:cs typeface="+mn-lt"/>
              </a:rPr>
              <a:t> </a:t>
            </a:r>
            <a:r>
              <a:rPr lang="en-US" sz="1100" dirty="0">
                <a:latin typeface="Times New Roman"/>
                <a:ea typeface="+mn-lt"/>
                <a:cs typeface="+mn-lt"/>
              </a:rPr>
              <a:t>, K T M Seah, Y H Chee, P Hindle, I R Murray, DOI: 10.1302/0301-620X.94B1.27093</a:t>
            </a:r>
          </a:p>
          <a:p>
            <a:r>
              <a:rPr lang="en-US" sz="1100" b="1" err="1">
                <a:latin typeface="Times New Roman"/>
                <a:cs typeface="Times New Roman"/>
              </a:rPr>
              <a:t>Zdjęcia</a:t>
            </a:r>
            <a:r>
              <a:rPr lang="en-US" sz="1100" b="1" dirty="0">
                <a:latin typeface="Times New Roman"/>
                <a:cs typeface="Times New Roman"/>
              </a:rPr>
              <a:t> </a:t>
            </a:r>
            <a:r>
              <a:rPr lang="en-US" sz="1100" b="1" err="1">
                <a:latin typeface="Times New Roman"/>
                <a:cs typeface="Times New Roman"/>
              </a:rPr>
              <a:t>użyte</a:t>
            </a:r>
            <a:r>
              <a:rPr lang="en-US" sz="1100" b="1" dirty="0">
                <a:latin typeface="Times New Roman"/>
                <a:cs typeface="Times New Roman"/>
              </a:rPr>
              <a:t> w </a:t>
            </a:r>
            <a:r>
              <a:rPr lang="en-US" sz="1100" b="1" err="1">
                <a:latin typeface="Times New Roman"/>
                <a:cs typeface="Times New Roman"/>
              </a:rPr>
              <a:t>prezentacji</a:t>
            </a:r>
            <a:r>
              <a:rPr lang="en-US" sz="1100" b="1" dirty="0">
                <a:latin typeface="Times New Roman"/>
                <a:cs typeface="Times New Roman"/>
              </a:rPr>
              <a:t>: </a:t>
            </a:r>
          </a:p>
          <a:p>
            <a:r>
              <a:rPr lang="en-US" sz="1100" dirty="0">
                <a:latin typeface="Times New Roman"/>
                <a:ea typeface="+mn-lt"/>
                <a:cs typeface="+mn-lt"/>
              </a:rPr>
              <a:t>https://thearmdoc.co.uk/frozen-shoulder/</a:t>
            </a:r>
          </a:p>
          <a:p>
            <a:r>
              <a:rPr lang="en-US" sz="1100" dirty="0">
                <a:latin typeface="Times New Roman"/>
                <a:ea typeface="+mn-lt"/>
                <a:cs typeface="+mn-lt"/>
              </a:rPr>
              <a:t>https://livelovefruit.com/10-useful-stretches-frozen-shoulder/</a:t>
            </a:r>
          </a:p>
          <a:p>
            <a:r>
              <a:rPr lang="en-US" sz="1100" dirty="0">
                <a:latin typeface="Times New Roman"/>
                <a:ea typeface="+mn-lt"/>
                <a:cs typeface="+mn-lt"/>
              </a:rPr>
              <a:t>https://www.buoyhealth.com/learn/frozen-shoulder#symptoms</a:t>
            </a:r>
          </a:p>
          <a:p>
            <a:r>
              <a:rPr lang="en-US" sz="1100" dirty="0">
                <a:latin typeface="Times New Roman"/>
                <a:ea typeface="+mn-lt"/>
                <a:cs typeface="+mn-lt"/>
              </a:rPr>
              <a:t>https://www.mp.pl/pacjent/objawy/88166,bol-barku</a:t>
            </a:r>
            <a:endParaRPr lang="en-US" sz="1100">
              <a:latin typeface="Times New Roman"/>
              <a:ea typeface="+mn-lt"/>
              <a:cs typeface="Times New Roman"/>
            </a:endParaRPr>
          </a:p>
          <a:p>
            <a:r>
              <a:rPr lang="en-US" sz="1100" dirty="0">
                <a:latin typeface="Times New Roman"/>
                <a:ea typeface="+mn-lt"/>
                <a:cs typeface="+mn-lt"/>
              </a:rPr>
              <a:t>https://www.csog.net/what-is-frozen-shoulder-causes-symptoms-and-treatment-options/</a:t>
            </a:r>
          </a:p>
          <a:p>
            <a:r>
              <a:rPr lang="en-US" sz="1100" dirty="0">
                <a:latin typeface="Times New Roman"/>
                <a:ea typeface="+mn-lt"/>
                <a:cs typeface="+mn-lt"/>
              </a:rPr>
              <a:t>https://www.performancehealthacademy.com/shoulder-cross-arm-stretch.html</a:t>
            </a:r>
            <a:endParaRPr lang="en-US" sz="1100">
              <a:latin typeface="Times New Roman"/>
              <a:ea typeface="+mn-lt"/>
              <a:cs typeface="Times New Roman"/>
            </a:endParaRPr>
          </a:p>
          <a:p>
            <a:r>
              <a:rPr lang="en-US" sz="1100" dirty="0">
                <a:latin typeface="Times New Roman"/>
                <a:ea typeface="+mn-lt"/>
                <a:cs typeface="+mn-lt"/>
              </a:rPr>
              <a:t>https://websites4sports.blob.core.windows.net/uploads/schoolfiles/74/files/3954_shoulder.pdf</a:t>
            </a:r>
            <a:endParaRPr lang="en-US" sz="1100">
              <a:latin typeface="Times New Roman"/>
              <a:ea typeface="+mn-lt"/>
              <a:cs typeface="Times New Roman"/>
            </a:endParaRPr>
          </a:p>
          <a:p>
            <a:r>
              <a:rPr lang="en-US" sz="1100" dirty="0">
                <a:latin typeface="Times New Roman"/>
                <a:ea typeface="+mn-lt"/>
                <a:cs typeface="+mn-lt"/>
              </a:rPr>
              <a:t>https://www.saintlukeskc.org/health-library/exercises-shoulder-flexibility-external-rotation#</a:t>
            </a:r>
            <a:endParaRPr lang="en-US" sz="1100" dirty="0">
              <a:latin typeface="Times New Roman"/>
              <a:ea typeface="+mn-lt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77712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95DA5-089B-55C5-FC60-C7B9A7EC1C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457200" indent="-457200">
              <a:buAutoNum type="arabicPeriod"/>
            </a:pPr>
            <a:r>
              <a:rPr lang="en-US" sz="1600" dirty="0">
                <a:latin typeface="Times New Roman"/>
                <a:ea typeface="+mn-lt"/>
                <a:cs typeface="+mn-lt"/>
              </a:rPr>
              <a:t>What is frozen shoulder? </a:t>
            </a:r>
          </a:p>
          <a:p>
            <a:pPr marL="457200" indent="-457200">
              <a:buAutoNum type="arabicPeriod"/>
            </a:pPr>
            <a:r>
              <a:rPr lang="en-US" sz="1900" dirty="0">
                <a:latin typeface="Times New Roman"/>
                <a:ea typeface="+mn-lt"/>
                <a:cs typeface="Times New Roman"/>
              </a:rPr>
              <a:t>Symptoms</a:t>
            </a:r>
            <a:endParaRPr lang="en-US" sz="1600" dirty="0">
              <a:latin typeface="Times New Roman"/>
              <a:ea typeface="+mn-lt"/>
              <a:cs typeface="+mn-lt"/>
            </a:endParaRPr>
          </a:p>
          <a:p>
            <a:pPr marL="457200" indent="-457200">
              <a:buAutoNum type="arabicPeriod"/>
            </a:pPr>
            <a:r>
              <a:rPr lang="en-US" sz="1600" dirty="0">
                <a:latin typeface="Times New Roman"/>
                <a:ea typeface="+mn-lt"/>
                <a:cs typeface="+mn-lt"/>
              </a:rPr>
              <a:t>Anatomy</a:t>
            </a:r>
          </a:p>
          <a:p>
            <a:pPr marL="457200" indent="-457200">
              <a:buAutoNum type="arabicPeriod"/>
            </a:pPr>
            <a:r>
              <a:rPr lang="en-US" sz="1600" dirty="0">
                <a:latin typeface="Times New Roman"/>
                <a:ea typeface="+mn-lt"/>
                <a:cs typeface="+mn-lt"/>
              </a:rPr>
              <a:t>Description</a:t>
            </a:r>
          </a:p>
          <a:p>
            <a:pPr marL="457200" indent="-457200">
              <a:buAutoNum type="arabicPeriod"/>
            </a:pPr>
            <a:r>
              <a:rPr lang="en-US" sz="1600" dirty="0">
                <a:latin typeface="Times New Roman"/>
                <a:ea typeface="+mn-lt"/>
                <a:cs typeface="+mn-lt"/>
              </a:rPr>
              <a:t>Physical Examination</a:t>
            </a:r>
          </a:p>
          <a:p>
            <a:pPr marL="457200" indent="-457200">
              <a:buAutoNum type="arabicPeriod"/>
            </a:pPr>
            <a:r>
              <a:rPr lang="en-US" sz="1600" dirty="0">
                <a:latin typeface="Times New Roman"/>
                <a:ea typeface="+mn-lt"/>
                <a:cs typeface="+mn-lt"/>
              </a:rPr>
              <a:t>Treatment</a:t>
            </a:r>
          </a:p>
          <a:p>
            <a:pPr marL="457200" indent="-457200">
              <a:buAutoNum type="arabicPeriod"/>
            </a:pPr>
            <a:r>
              <a:rPr lang="en-US" sz="1600" dirty="0">
                <a:latin typeface="Times New Roman"/>
                <a:ea typeface="+mn-lt"/>
                <a:cs typeface="+mn-lt"/>
              </a:rPr>
              <a:t>Physical therapy</a:t>
            </a:r>
          </a:p>
          <a:p>
            <a:pPr marL="457200" indent="-457200">
              <a:buAutoNum type="arabicPeriod"/>
            </a:pPr>
            <a:r>
              <a:rPr lang="en-US" sz="1600" dirty="0">
                <a:latin typeface="Times New Roman"/>
                <a:ea typeface="+mn-lt"/>
                <a:cs typeface="+mn-lt"/>
              </a:rPr>
              <a:t>Quiz</a:t>
            </a:r>
          </a:p>
          <a:p>
            <a:pPr marL="457200" indent="-457200">
              <a:buAutoNum type="arabicPeriod"/>
            </a:pPr>
            <a:r>
              <a:rPr lang="en-US" sz="1600" dirty="0">
                <a:latin typeface="Times New Roman"/>
                <a:ea typeface="+mn-lt"/>
                <a:cs typeface="+mn-lt"/>
              </a:rPr>
              <a:t>Bibliography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BB32C2F-F9ED-C1C9-BB76-432D3CB03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Times New Roman"/>
                <a:cs typeface="Times New Roman"/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2808340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685B57F6-59DE-4274-A37C-F47FE4E42E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The radiologic figure of a skeleton">
            <a:extLst>
              <a:ext uri="{FF2B5EF4-FFF2-40B4-BE49-F238E27FC236}">
                <a16:creationId xmlns:a16="http://schemas.microsoft.com/office/drawing/2014/main" id="{4F576EFB-11FB-B15B-C365-59A79F9E8F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90" r="4" b="4"/>
          <a:stretch/>
        </p:blipFill>
        <p:spPr>
          <a:xfrm>
            <a:off x="3093268" y="10"/>
            <a:ext cx="9098732" cy="6857990"/>
          </a:xfrm>
          <a:custGeom>
            <a:avLst/>
            <a:gdLst/>
            <a:ahLst/>
            <a:cxnLst/>
            <a:rect l="l" t="t" r="r" b="b"/>
            <a:pathLst>
              <a:path w="9098732" h="6858000">
                <a:moveTo>
                  <a:pt x="6010592" y="0"/>
                </a:moveTo>
                <a:lnTo>
                  <a:pt x="8235629" y="4"/>
                </a:lnTo>
                <a:cubicBezTo>
                  <a:pt x="8235629" y="3"/>
                  <a:pt x="8235630" y="3"/>
                  <a:pt x="8235630" y="2"/>
                </a:cubicBezTo>
                <a:lnTo>
                  <a:pt x="9098732" y="0"/>
                </a:lnTo>
                <a:lnTo>
                  <a:pt x="9098732" y="6858000"/>
                </a:lnTo>
                <a:lnTo>
                  <a:pt x="0" y="6858000"/>
                </a:lnTo>
                <a:lnTo>
                  <a:pt x="6010589" y="4"/>
                </a:lnTo>
                <a:cubicBezTo>
                  <a:pt x="6010589" y="3"/>
                  <a:pt x="6010590" y="3"/>
                  <a:pt x="6010590" y="2"/>
                </a:cubicBezTo>
                <a:close/>
              </a:path>
            </a:pathLst>
          </a:cu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8C63406-9171-4282-BAAB-2DDC6831F0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90295" y="-2"/>
            <a:ext cx="8239927" cy="6858000"/>
          </a:xfrm>
          <a:custGeom>
            <a:avLst/>
            <a:gdLst>
              <a:gd name="connsiteX0" fmla="*/ 6010593 w 8239927"/>
              <a:gd name="connsiteY0" fmla="*/ 0 h 6858000"/>
              <a:gd name="connsiteX1" fmla="*/ 8239927 w 8239927"/>
              <a:gd name="connsiteY1" fmla="*/ 0 h 6858000"/>
              <a:gd name="connsiteX2" fmla="*/ 2229335 w 8239927"/>
              <a:gd name="connsiteY2" fmla="*/ 6858000 h 6858000"/>
              <a:gd name="connsiteX3" fmla="*/ 0 w 823992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39927" h="6858000">
                <a:moveTo>
                  <a:pt x="6010593" y="0"/>
                </a:moveTo>
                <a:lnTo>
                  <a:pt x="8239927" y="0"/>
                </a:lnTo>
                <a:lnTo>
                  <a:pt x="222933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FA0A2A-FCA9-E3B2-8E21-3A072C93D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872937"/>
            <a:ext cx="5920740" cy="1360898"/>
          </a:xfrm>
        </p:spPr>
        <p:txBody>
          <a:bodyPr>
            <a:normAutofit/>
          </a:bodyPr>
          <a:lstStyle/>
          <a:p>
            <a:r>
              <a:rPr lang="en-US" b="1">
                <a:latin typeface="Times New Roman"/>
                <a:cs typeface="Times New Roman"/>
              </a:rPr>
              <a:t>What is frozen shoulder?</a:t>
            </a:r>
            <a:r>
              <a:rPr lang="en-US" b="1"/>
              <a:t>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EFEF5C-8EF1-78AD-2607-FE08A2435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2" y="2332029"/>
            <a:ext cx="4118906" cy="384017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Times New Roman"/>
                <a:ea typeface="+mn-lt"/>
                <a:cs typeface="+mn-lt"/>
              </a:rPr>
              <a:t>Frozen shoulder is a term for problems in the shoulder joint caused by tiny injuries and strain. </a:t>
            </a:r>
            <a:endParaRPr lang="en-US" b="1">
              <a:latin typeface="Times New Roman"/>
              <a:ea typeface="+mn-lt"/>
              <a:cs typeface="Times New Roman"/>
            </a:endParaRPr>
          </a:p>
          <a:p>
            <a:r>
              <a:rPr lang="en-US">
                <a:latin typeface="Times New Roman"/>
                <a:ea typeface="+mn-lt"/>
                <a:cs typeface="+mn-lt"/>
              </a:rPr>
              <a:t>It usually happens to people between 40 and 60 years old, and it's more common in women than in men.</a:t>
            </a:r>
            <a:endParaRPr lang="en-US" b="1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91172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7AB4C5-0719-4E35-87CD-199EB59E3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F51EE1E-6258-4F09-963A-853315C6F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 flipV="1">
            <a:off x="1127553" y="-1127553"/>
            <a:ext cx="6858000" cy="9113106"/>
          </a:xfrm>
          <a:custGeom>
            <a:avLst/>
            <a:gdLst>
              <a:gd name="connsiteX0" fmla="*/ 0 w 6858000"/>
              <a:gd name="connsiteY0" fmla="*/ 7143270 h 9113106"/>
              <a:gd name="connsiteX1" fmla="*/ 0 w 6858000"/>
              <a:gd name="connsiteY1" fmla="*/ 6878623 h 9113106"/>
              <a:gd name="connsiteX2" fmla="*/ 1 w 6858000"/>
              <a:gd name="connsiteY2" fmla="*/ 6878623 h 9113106"/>
              <a:gd name="connsiteX3" fmla="*/ 0 w 6858000"/>
              <a:gd name="connsiteY3" fmla="*/ 4319945 h 9113106"/>
              <a:gd name="connsiteX4" fmla="*/ 1 w 6858000"/>
              <a:gd name="connsiteY4" fmla="*/ 4319945 h 9113106"/>
              <a:gd name="connsiteX5" fmla="*/ 1 w 6858000"/>
              <a:gd name="connsiteY5" fmla="*/ 13542 h 9113106"/>
              <a:gd name="connsiteX6" fmla="*/ 0 w 6858000"/>
              <a:gd name="connsiteY6" fmla="*/ 13540 h 9113106"/>
              <a:gd name="connsiteX7" fmla="*/ 0 w 6858000"/>
              <a:gd name="connsiteY7" fmla="*/ 0 h 9113106"/>
              <a:gd name="connsiteX8" fmla="*/ 6858000 w 6858000"/>
              <a:gd name="connsiteY8" fmla="*/ 6010591 h 9113106"/>
              <a:gd name="connsiteX9" fmla="*/ 6858000 w 6858000"/>
              <a:gd name="connsiteY9" fmla="*/ 3794798 h 9113106"/>
              <a:gd name="connsiteX10" fmla="*/ 6858000 w 6858000"/>
              <a:gd name="connsiteY10" fmla="*/ 3794798 h 9113106"/>
              <a:gd name="connsiteX11" fmla="*/ 6858000 w 6858000"/>
              <a:gd name="connsiteY11" fmla="*/ 3837120 h 9113106"/>
              <a:gd name="connsiteX12" fmla="*/ 6858000 w 6858000"/>
              <a:gd name="connsiteY12" fmla="*/ 6838049 h 9113106"/>
              <a:gd name="connsiteX13" fmla="*/ 6858000 w 6858000"/>
              <a:gd name="connsiteY13" fmla="*/ 9113106 h 9113106"/>
              <a:gd name="connsiteX14" fmla="*/ 1 w 6858000"/>
              <a:gd name="connsiteY14" fmla="*/ 9113106 h 9113106"/>
              <a:gd name="connsiteX15" fmla="*/ 1 w 6858000"/>
              <a:gd name="connsiteY15" fmla="*/ 7143270 h 9113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858000" h="9113106">
                <a:moveTo>
                  <a:pt x="0" y="7143270"/>
                </a:moveTo>
                <a:lnTo>
                  <a:pt x="0" y="6878623"/>
                </a:lnTo>
                <a:lnTo>
                  <a:pt x="1" y="6878623"/>
                </a:lnTo>
                <a:lnTo>
                  <a:pt x="0" y="4319945"/>
                </a:lnTo>
                <a:lnTo>
                  <a:pt x="1" y="4319945"/>
                </a:lnTo>
                <a:lnTo>
                  <a:pt x="1" y="13542"/>
                </a:lnTo>
                <a:lnTo>
                  <a:pt x="0" y="13540"/>
                </a:lnTo>
                <a:lnTo>
                  <a:pt x="0" y="0"/>
                </a:lnTo>
                <a:lnTo>
                  <a:pt x="6858000" y="6010591"/>
                </a:lnTo>
                <a:lnTo>
                  <a:pt x="6858000" y="3794798"/>
                </a:lnTo>
                <a:lnTo>
                  <a:pt x="6858000" y="3794798"/>
                </a:lnTo>
                <a:lnTo>
                  <a:pt x="6858000" y="3837120"/>
                </a:lnTo>
                <a:lnTo>
                  <a:pt x="6858000" y="6838049"/>
                </a:lnTo>
                <a:lnTo>
                  <a:pt x="6858000" y="9113106"/>
                </a:lnTo>
                <a:lnTo>
                  <a:pt x="1" y="9113106"/>
                </a:lnTo>
                <a:lnTo>
                  <a:pt x="1" y="714327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6C1B43-E440-3F81-B175-9FFB86F83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872935"/>
            <a:ext cx="5999018" cy="1360898"/>
          </a:xfrm>
        </p:spPr>
        <p:txBody>
          <a:bodyPr>
            <a:normAutofit/>
          </a:bodyPr>
          <a:lstStyle/>
          <a:p>
            <a:r>
              <a:rPr lang="en-US" b="1">
                <a:latin typeface="Times New Roman"/>
                <a:cs typeface="Times New Roman"/>
              </a:rPr>
              <a:t>Symptoms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F0EAD8-A872-9FA0-788F-ED34AD6C5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2332026"/>
            <a:ext cx="4953000" cy="356711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>
                <a:latin typeface="Times New Roman"/>
                <a:ea typeface="+mn-lt"/>
                <a:cs typeface="+mn-lt"/>
              </a:rPr>
              <a:t>Persistent Shoulder Pain</a:t>
            </a:r>
          </a:p>
          <a:p>
            <a:r>
              <a:rPr lang="en-US" b="1">
                <a:latin typeface="Times New Roman"/>
                <a:ea typeface="+mn-lt"/>
                <a:cs typeface="+mn-lt"/>
              </a:rPr>
              <a:t>Gradual Stiffness</a:t>
            </a:r>
          </a:p>
          <a:p>
            <a:r>
              <a:rPr lang="en-US" b="1">
                <a:latin typeface="Times New Roman"/>
                <a:ea typeface="+mn-lt"/>
                <a:cs typeface="+mn-lt"/>
              </a:rPr>
              <a:t>Limited Range of Motion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2FC9ED-EFDC-4D18-C838-6B62E0E072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2940" y="2335659"/>
            <a:ext cx="4710325" cy="2452458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FA07B03-7E5B-4F33-A494-D72BC5BEB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33837" y="6172200"/>
            <a:ext cx="9760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6745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327AB4C5-0719-4E35-87CD-199EB59E3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F51EE1E-6258-4F09-963A-853315C6F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 flipV="1">
            <a:off x="1127553" y="-1127553"/>
            <a:ext cx="6858000" cy="9113106"/>
          </a:xfrm>
          <a:custGeom>
            <a:avLst/>
            <a:gdLst>
              <a:gd name="connsiteX0" fmla="*/ 0 w 6858000"/>
              <a:gd name="connsiteY0" fmla="*/ 7143270 h 9113106"/>
              <a:gd name="connsiteX1" fmla="*/ 0 w 6858000"/>
              <a:gd name="connsiteY1" fmla="*/ 6878623 h 9113106"/>
              <a:gd name="connsiteX2" fmla="*/ 1 w 6858000"/>
              <a:gd name="connsiteY2" fmla="*/ 6878623 h 9113106"/>
              <a:gd name="connsiteX3" fmla="*/ 0 w 6858000"/>
              <a:gd name="connsiteY3" fmla="*/ 4319945 h 9113106"/>
              <a:gd name="connsiteX4" fmla="*/ 1 w 6858000"/>
              <a:gd name="connsiteY4" fmla="*/ 4319945 h 9113106"/>
              <a:gd name="connsiteX5" fmla="*/ 1 w 6858000"/>
              <a:gd name="connsiteY5" fmla="*/ 13542 h 9113106"/>
              <a:gd name="connsiteX6" fmla="*/ 0 w 6858000"/>
              <a:gd name="connsiteY6" fmla="*/ 13540 h 9113106"/>
              <a:gd name="connsiteX7" fmla="*/ 0 w 6858000"/>
              <a:gd name="connsiteY7" fmla="*/ 0 h 9113106"/>
              <a:gd name="connsiteX8" fmla="*/ 6858000 w 6858000"/>
              <a:gd name="connsiteY8" fmla="*/ 6010591 h 9113106"/>
              <a:gd name="connsiteX9" fmla="*/ 6858000 w 6858000"/>
              <a:gd name="connsiteY9" fmla="*/ 3794798 h 9113106"/>
              <a:gd name="connsiteX10" fmla="*/ 6858000 w 6858000"/>
              <a:gd name="connsiteY10" fmla="*/ 3794798 h 9113106"/>
              <a:gd name="connsiteX11" fmla="*/ 6858000 w 6858000"/>
              <a:gd name="connsiteY11" fmla="*/ 3837120 h 9113106"/>
              <a:gd name="connsiteX12" fmla="*/ 6858000 w 6858000"/>
              <a:gd name="connsiteY12" fmla="*/ 6838049 h 9113106"/>
              <a:gd name="connsiteX13" fmla="*/ 6858000 w 6858000"/>
              <a:gd name="connsiteY13" fmla="*/ 9113106 h 9113106"/>
              <a:gd name="connsiteX14" fmla="*/ 1 w 6858000"/>
              <a:gd name="connsiteY14" fmla="*/ 9113106 h 9113106"/>
              <a:gd name="connsiteX15" fmla="*/ 1 w 6858000"/>
              <a:gd name="connsiteY15" fmla="*/ 7143270 h 9113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858000" h="9113106">
                <a:moveTo>
                  <a:pt x="0" y="7143270"/>
                </a:moveTo>
                <a:lnTo>
                  <a:pt x="0" y="6878623"/>
                </a:lnTo>
                <a:lnTo>
                  <a:pt x="1" y="6878623"/>
                </a:lnTo>
                <a:lnTo>
                  <a:pt x="0" y="4319945"/>
                </a:lnTo>
                <a:lnTo>
                  <a:pt x="1" y="4319945"/>
                </a:lnTo>
                <a:lnTo>
                  <a:pt x="1" y="13542"/>
                </a:lnTo>
                <a:lnTo>
                  <a:pt x="0" y="13540"/>
                </a:lnTo>
                <a:lnTo>
                  <a:pt x="0" y="0"/>
                </a:lnTo>
                <a:lnTo>
                  <a:pt x="6858000" y="6010591"/>
                </a:lnTo>
                <a:lnTo>
                  <a:pt x="6858000" y="3794798"/>
                </a:lnTo>
                <a:lnTo>
                  <a:pt x="6858000" y="3794798"/>
                </a:lnTo>
                <a:lnTo>
                  <a:pt x="6858000" y="3837120"/>
                </a:lnTo>
                <a:lnTo>
                  <a:pt x="6858000" y="6838049"/>
                </a:lnTo>
                <a:lnTo>
                  <a:pt x="6858000" y="9113106"/>
                </a:lnTo>
                <a:lnTo>
                  <a:pt x="1" y="9113106"/>
                </a:lnTo>
                <a:lnTo>
                  <a:pt x="1" y="714327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C2C7C8-8122-03BB-51D4-A576CBCBC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872935"/>
            <a:ext cx="5999018" cy="1360898"/>
          </a:xfrm>
        </p:spPr>
        <p:txBody>
          <a:bodyPr>
            <a:normAutofit/>
          </a:bodyPr>
          <a:lstStyle/>
          <a:p>
            <a:r>
              <a:rPr lang="en-US" b="1">
                <a:latin typeface="Times New Roman"/>
                <a:cs typeface="Times New Roman"/>
              </a:rPr>
              <a:t>Anatomy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97C9AE-EDFC-5838-3CF1-93C470BC9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2332026"/>
            <a:ext cx="4953000" cy="356711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">
                <a:latin typeface="Times New Roman"/>
                <a:ea typeface="+mn-lt"/>
                <a:cs typeface="+mn-lt"/>
              </a:rPr>
              <a:t>The shoulder made up of 3 bones:</a:t>
            </a:r>
            <a:endParaRPr lang="en-US"/>
          </a:p>
          <a:p>
            <a:r>
              <a:rPr lang="pl-PL" err="1">
                <a:latin typeface="Times New Roman"/>
                <a:cs typeface="Calibri"/>
              </a:rPr>
              <a:t>upper</a:t>
            </a:r>
            <a:r>
              <a:rPr lang="pl-PL">
                <a:latin typeface="Times New Roman"/>
                <a:cs typeface="Calibri"/>
              </a:rPr>
              <a:t> </a:t>
            </a:r>
            <a:r>
              <a:rPr lang="pl-PL" err="1">
                <a:latin typeface="Times New Roman"/>
                <a:cs typeface="Calibri"/>
              </a:rPr>
              <a:t>arm</a:t>
            </a:r>
            <a:r>
              <a:rPr lang="pl-PL">
                <a:latin typeface="Times New Roman"/>
                <a:cs typeface="Calibri"/>
              </a:rPr>
              <a:t> </a:t>
            </a:r>
            <a:r>
              <a:rPr lang="pl-PL" err="1">
                <a:latin typeface="Times New Roman"/>
                <a:cs typeface="Calibri"/>
              </a:rPr>
              <a:t>bone</a:t>
            </a:r>
            <a:endParaRPr lang="pl-PL">
              <a:latin typeface="Times New Roman"/>
              <a:cs typeface="Calibri"/>
            </a:endParaRPr>
          </a:p>
          <a:p>
            <a:r>
              <a:rPr lang="pl-PL" err="1">
                <a:latin typeface="Times New Roman"/>
                <a:cs typeface="Calibri"/>
              </a:rPr>
              <a:t>shoulder</a:t>
            </a:r>
            <a:r>
              <a:rPr lang="pl-PL">
                <a:latin typeface="Times New Roman"/>
                <a:cs typeface="Calibri"/>
              </a:rPr>
              <a:t> blade</a:t>
            </a:r>
          </a:p>
          <a:p>
            <a:r>
              <a:rPr lang="pl-PL" err="1">
                <a:latin typeface="Times New Roman"/>
                <a:cs typeface="Calibri"/>
              </a:rPr>
              <a:t>your</a:t>
            </a:r>
            <a:r>
              <a:rPr lang="pl-PL">
                <a:latin typeface="Times New Roman"/>
                <a:cs typeface="Calibri"/>
              </a:rPr>
              <a:t> </a:t>
            </a:r>
            <a:r>
              <a:rPr lang="pl-PL" err="1">
                <a:latin typeface="Times New Roman"/>
                <a:cs typeface="Calibri"/>
              </a:rPr>
              <a:t>collarbone</a:t>
            </a:r>
            <a:endParaRPr lang="pl-PL">
              <a:latin typeface="Times New Roman"/>
              <a:cs typeface="Calibri"/>
            </a:endParaRPr>
          </a:p>
          <a:p>
            <a:r>
              <a:rPr lang="pl-PL">
                <a:latin typeface="Times New Roman"/>
                <a:cs typeface="Calibri"/>
              </a:rPr>
              <a:t>And </a:t>
            </a:r>
            <a:r>
              <a:rPr lang="en">
                <a:latin typeface="Times New Roman"/>
                <a:ea typeface="+mn-lt"/>
                <a:cs typeface="+mn-lt"/>
              </a:rPr>
              <a:t>the shoulder capsule surrounds the joint</a:t>
            </a:r>
            <a:endParaRPr lang="pl-PL">
              <a:latin typeface="Times New Roman"/>
              <a:ea typeface="+mn-lt"/>
              <a:cs typeface="+mn-lt"/>
            </a:endParaRPr>
          </a:p>
          <a:p>
            <a:pPr marL="0" indent="0">
              <a:buNone/>
            </a:pPr>
            <a:endParaRPr lang="en" sz="11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46F43A-7662-6B52-159B-F0F0320621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6792" y="1863833"/>
            <a:ext cx="3901288" cy="3969963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FA07B03-7E5B-4F33-A494-D72BC5BEB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33837" y="6172200"/>
            <a:ext cx="9760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668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BEA1A24-9CA1-4513-A409-3AD90DB09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439252-BBE1-8548-0DBA-9603AF051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6756" y="906189"/>
            <a:ext cx="8689571" cy="1001886"/>
          </a:xfrm>
        </p:spPr>
        <p:txBody>
          <a:bodyPr anchor="b">
            <a:normAutofit/>
          </a:bodyPr>
          <a:lstStyle/>
          <a:p>
            <a:pPr algn="ctr"/>
            <a:r>
              <a:rPr lang="en-US" b="1">
                <a:latin typeface="Times New Roman"/>
                <a:cs typeface="Times New Roman"/>
              </a:rPr>
              <a:t>Description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C0930BD-361E-4C4D-8B08-ED210DFA2D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33837" y="6172200"/>
            <a:ext cx="9760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676E3A4-873F-204D-A8FC-44FD435D8E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7984740"/>
              </p:ext>
            </p:extLst>
          </p:nvPr>
        </p:nvGraphicFramePr>
        <p:xfrm>
          <a:off x="1143000" y="2231691"/>
          <a:ext cx="9906000" cy="3561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3185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D57F13B-6973-4CE9-92F3-5EC476ED9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EBABBB3-9834-451A-9C3E-59630549FC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33837" y="6172200"/>
            <a:ext cx="9760638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BCAF1AD-2D52-64D4-8156-ECD98ECB70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2420" y="204926"/>
            <a:ext cx="6475384" cy="5808133"/>
          </a:xfrm>
        </p:spPr>
      </p:pic>
    </p:spTree>
    <p:extLst>
      <p:ext uri="{BB962C8B-B14F-4D97-AF65-F5344CB8AC3E}">
        <p14:creationId xmlns:p14="http://schemas.microsoft.com/office/powerpoint/2010/main" val="537562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85B57F6-59DE-4274-A37C-F47FE4E42E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DFD38A-C128-3AB5-4AAD-10480886E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872937"/>
            <a:ext cx="8088406" cy="1360898"/>
          </a:xfrm>
        </p:spPr>
        <p:txBody>
          <a:bodyPr>
            <a:normAutofit/>
          </a:bodyPr>
          <a:lstStyle/>
          <a:p>
            <a:r>
              <a:rPr lang="en-US" b="1" i="1">
                <a:latin typeface="Times New Roman"/>
                <a:cs typeface="Times New Roman"/>
              </a:rPr>
              <a:t>Physical Examination</a:t>
            </a:r>
            <a:endParaRPr lang="en-US" b="1">
              <a:latin typeface="Times New Roman"/>
              <a:cs typeface="Times New Roman"/>
            </a:endParaRPr>
          </a:p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7C6C61-6AC6-6F5E-D8B8-83D8F477FF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8" r="11137"/>
          <a:stretch/>
        </p:blipFill>
        <p:spPr>
          <a:xfrm>
            <a:off x="4462998" y="10"/>
            <a:ext cx="7729002" cy="6857990"/>
          </a:xfrm>
          <a:custGeom>
            <a:avLst/>
            <a:gdLst/>
            <a:ahLst/>
            <a:cxnLst/>
            <a:rect l="l" t="t" r="r" b="b"/>
            <a:pathLst>
              <a:path w="7729002" h="6858000">
                <a:moveTo>
                  <a:pt x="6878624" y="0"/>
                </a:moveTo>
                <a:lnTo>
                  <a:pt x="7729002" y="0"/>
                </a:lnTo>
                <a:lnTo>
                  <a:pt x="7729002" y="4099788"/>
                </a:lnTo>
                <a:lnTo>
                  <a:pt x="5311608" y="6858000"/>
                </a:lnTo>
                <a:lnTo>
                  <a:pt x="868032" y="6858000"/>
                </a:lnTo>
                <a:close/>
                <a:moveTo>
                  <a:pt x="0" y="0"/>
                </a:moveTo>
                <a:lnTo>
                  <a:pt x="6878624" y="0"/>
                </a:lnTo>
                <a:lnTo>
                  <a:pt x="0" y="1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27A74-1460-D21E-C1D6-3917E270E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2999" y="2332030"/>
            <a:ext cx="5668460" cy="344348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>
                <a:latin typeface="Times New Roman"/>
                <a:ea typeface="+mn-lt"/>
                <a:cs typeface="+mn-lt"/>
              </a:rPr>
              <a:t>Muscle Strength Testing</a:t>
            </a:r>
          </a:p>
          <a:p>
            <a:r>
              <a:rPr lang="en-US" b="1">
                <a:latin typeface="Times New Roman"/>
                <a:ea typeface="+mn-lt"/>
                <a:cs typeface="+mn-lt"/>
              </a:rPr>
              <a:t>Range of Motion Assessment</a:t>
            </a:r>
          </a:p>
          <a:p>
            <a:r>
              <a:rPr lang="en-US" b="1">
                <a:latin typeface="Times New Roman"/>
                <a:ea typeface="+mn-lt"/>
                <a:cs typeface="+mn-lt"/>
              </a:rPr>
              <a:t>Functional Assessment</a:t>
            </a:r>
            <a:endParaRPr lang="en-US" b="1">
              <a:latin typeface="Times New Roman"/>
              <a:ea typeface="+mn-lt"/>
              <a:cs typeface="Times New Roman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AD042BA-B482-486E-9E0C-75374069B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33837" y="6172200"/>
            <a:ext cx="9760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5374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85B57F6-59DE-4274-A37C-F47FE4E42E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055315-E657-154D-1E58-BD7B0B4563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77" r="-2" b="-2"/>
          <a:stretch/>
        </p:blipFill>
        <p:spPr>
          <a:xfrm>
            <a:off x="3093268" y="10"/>
            <a:ext cx="9098732" cy="6857990"/>
          </a:xfrm>
          <a:custGeom>
            <a:avLst/>
            <a:gdLst/>
            <a:ahLst/>
            <a:cxnLst/>
            <a:rect l="l" t="t" r="r" b="b"/>
            <a:pathLst>
              <a:path w="9098732" h="6858000">
                <a:moveTo>
                  <a:pt x="6010592" y="0"/>
                </a:moveTo>
                <a:lnTo>
                  <a:pt x="8235629" y="4"/>
                </a:lnTo>
                <a:cubicBezTo>
                  <a:pt x="8235629" y="3"/>
                  <a:pt x="8235630" y="3"/>
                  <a:pt x="8235630" y="2"/>
                </a:cubicBezTo>
                <a:lnTo>
                  <a:pt x="9098732" y="0"/>
                </a:lnTo>
                <a:lnTo>
                  <a:pt x="9098732" y="6858000"/>
                </a:lnTo>
                <a:lnTo>
                  <a:pt x="0" y="6858000"/>
                </a:lnTo>
                <a:lnTo>
                  <a:pt x="6010589" y="4"/>
                </a:lnTo>
                <a:cubicBezTo>
                  <a:pt x="6010589" y="3"/>
                  <a:pt x="6010590" y="3"/>
                  <a:pt x="6010590" y="2"/>
                </a:cubicBezTo>
                <a:close/>
              </a:path>
            </a:pathLst>
          </a:cu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8C63406-9171-4282-BAAB-2DDC6831F0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90295" y="-2"/>
            <a:ext cx="8239927" cy="6858000"/>
          </a:xfrm>
          <a:custGeom>
            <a:avLst/>
            <a:gdLst>
              <a:gd name="connsiteX0" fmla="*/ 6010593 w 8239927"/>
              <a:gd name="connsiteY0" fmla="*/ 0 h 6858000"/>
              <a:gd name="connsiteX1" fmla="*/ 8239927 w 8239927"/>
              <a:gd name="connsiteY1" fmla="*/ 0 h 6858000"/>
              <a:gd name="connsiteX2" fmla="*/ 2229335 w 8239927"/>
              <a:gd name="connsiteY2" fmla="*/ 6858000 h 6858000"/>
              <a:gd name="connsiteX3" fmla="*/ 0 w 823992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39927" h="6858000">
                <a:moveTo>
                  <a:pt x="6010593" y="0"/>
                </a:moveTo>
                <a:lnTo>
                  <a:pt x="8239927" y="0"/>
                </a:lnTo>
                <a:lnTo>
                  <a:pt x="222933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79976B-9D4B-2493-9458-79879941B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872937"/>
            <a:ext cx="5920740" cy="1360898"/>
          </a:xfrm>
        </p:spPr>
        <p:txBody>
          <a:bodyPr>
            <a:normAutofit/>
          </a:bodyPr>
          <a:lstStyle/>
          <a:p>
            <a:r>
              <a:rPr lang="en-US" b="1">
                <a:latin typeface="Times New Roman"/>
                <a:cs typeface="Times New Roman"/>
              </a:rPr>
              <a:t>Treatment</a:t>
            </a:r>
          </a:p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F7706-3D02-12E7-AD10-0B038D4D1B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2" y="2332029"/>
            <a:ext cx="4118906" cy="384017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>
                <a:latin typeface="Times New Roman"/>
                <a:ea typeface="+mn-lt"/>
                <a:cs typeface="Calibri"/>
              </a:rPr>
              <a:t>Physical Therapy</a:t>
            </a:r>
          </a:p>
          <a:p>
            <a:r>
              <a:rPr lang="en-US" b="1">
                <a:latin typeface="Times New Roman"/>
                <a:cs typeface="Calibri"/>
              </a:rPr>
              <a:t>Heat and Ice Therapy</a:t>
            </a:r>
          </a:p>
          <a:p>
            <a:r>
              <a:rPr lang="en-US" b="1">
                <a:latin typeface="Times New Roman"/>
                <a:cs typeface="Calibri"/>
              </a:rPr>
              <a:t>Corticosteroid Injections</a:t>
            </a:r>
          </a:p>
          <a:p>
            <a:r>
              <a:rPr lang="en-US" b="1">
                <a:latin typeface="Times New Roman"/>
                <a:cs typeface="Calibri"/>
              </a:rPr>
              <a:t>Home Exercises</a:t>
            </a:r>
          </a:p>
        </p:txBody>
      </p:sp>
    </p:spTree>
    <p:extLst>
      <p:ext uri="{BB962C8B-B14F-4D97-AF65-F5344CB8AC3E}">
        <p14:creationId xmlns:p14="http://schemas.microsoft.com/office/powerpoint/2010/main" val="277054477"/>
      </p:ext>
    </p:extLst>
  </p:cSld>
  <p:clrMapOvr>
    <a:masterClrMapping/>
  </p:clrMapOvr>
</p:sld>
</file>

<file path=ppt/theme/theme1.xml><?xml version="1.0" encoding="utf-8"?>
<a:theme xmlns:a="http://schemas.openxmlformats.org/drawingml/2006/main" name="RegattaVTI">
  <a:themeElements>
    <a:clrScheme name="Regatta Yellow">
      <a:dk1>
        <a:sysClr val="windowText" lastClr="000000"/>
      </a:dk1>
      <a:lt1>
        <a:sysClr val="window" lastClr="FFFFFF"/>
      </a:lt1>
      <a:dk2>
        <a:srgbClr val="181C30"/>
      </a:dk2>
      <a:lt2>
        <a:srgbClr val="C8E1F4"/>
      </a:lt2>
      <a:accent1>
        <a:srgbClr val="217ED3"/>
      </a:accent1>
      <a:accent2>
        <a:srgbClr val="B92525"/>
      </a:accent2>
      <a:accent3>
        <a:srgbClr val="18558C"/>
      </a:accent3>
      <a:accent4>
        <a:srgbClr val="1D8B35"/>
      </a:accent4>
      <a:accent5>
        <a:srgbClr val="EA75AA"/>
      </a:accent5>
      <a:accent6>
        <a:srgbClr val="F5A700"/>
      </a:accent6>
      <a:hlink>
        <a:srgbClr val="DB0000"/>
      </a:hlink>
      <a:folHlink>
        <a:srgbClr val="066BB6"/>
      </a:folHlink>
    </a:clrScheme>
    <a:fontScheme name="Walbaum Display">
      <a:majorFont>
        <a:latin typeface="Walbaum Display"/>
        <a:ea typeface=""/>
        <a:cs typeface=""/>
      </a:majorFont>
      <a:minorFont>
        <a:latin typeface="Walbaum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gattaVTI" id="{FFC3BCE5-6357-41D1-8E67-3F85B69D7E86}" vid="{893A6374-FE17-48E5-8B62-678C1B11AA1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Panoramiczny</PresentationFormat>
  <Slides>13</Slides>
  <Notes>0</Notes>
  <HiddenSlides>0</HiddenSlide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RegattaVTI</vt:lpstr>
      <vt:lpstr>Frozen shoulder</vt:lpstr>
      <vt:lpstr>Contents</vt:lpstr>
      <vt:lpstr>What is frozen shoulder? </vt:lpstr>
      <vt:lpstr>Symptoms</vt:lpstr>
      <vt:lpstr>Anatomy </vt:lpstr>
      <vt:lpstr>Description</vt:lpstr>
      <vt:lpstr>Prezentacja programu PowerPoint</vt:lpstr>
      <vt:lpstr>Physical Examination </vt:lpstr>
      <vt:lpstr>Treatment </vt:lpstr>
      <vt:lpstr>Physical therapy</vt:lpstr>
      <vt:lpstr>Prezentacja programu PowerPoint</vt:lpstr>
      <vt:lpstr>Quiz</vt:lpstr>
      <vt:lpstr>Bibliography: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39</cp:revision>
  <dcterms:created xsi:type="dcterms:W3CDTF">2023-11-24T18:41:05Z</dcterms:created>
  <dcterms:modified xsi:type="dcterms:W3CDTF">2024-01-10T08:05:00Z</dcterms:modified>
</cp:coreProperties>
</file>