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PT Sans Narrow" charset="-18"/>
      <p:regular r:id="rId17"/>
      <p:bold r:id="rId18"/>
    </p:embeddedFont>
    <p:embeddedFont>
      <p:font typeface="Raleway" charset="-18"/>
      <p:regular r:id="rId19"/>
      <p:bold r:id="rId20"/>
      <p:italic r:id="rId21"/>
      <p:boldItalic r:id="rId22"/>
    </p:embeddedFont>
    <p:embeddedFont>
      <p:font typeface="Lato" charset="-18"/>
      <p:regular r:id="rId23"/>
      <p:bold r:id="rId24"/>
      <p:italic r:id="rId25"/>
      <p:boldItalic r:id="rId26"/>
    </p:embeddedFont>
    <p:embeddedFont>
      <p:font typeface="Open Sans" charset="0"/>
      <p:regular r:id="rId27"/>
      <p:bold r:id="rId28"/>
      <p:italic r:id="rId29"/>
      <p:boldItalic r:id="rId30"/>
    </p:embeddedFont>
    <p:embeddedFont>
      <p:font typeface="Roboto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-754" y="-7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2567204388_0_5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2567204388_0_5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2567204388_0_5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2567204388_0_5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2567204388_0_5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2567204388_0_5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2567204388_0_5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2567204388_0_5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2567204388_0_5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2567204388_0_5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2567204388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2567204388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2567204388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2567204388_0_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2567204388_0_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2567204388_0_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2567204388_0_4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2567204388_0_4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2567204388_0_4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2567204388_0_4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2567204388_0_4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2567204388_0_4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2567204388_0_4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2567204388_0_4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2567204388_0_5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2567204388_0_5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2655475" y="1930300"/>
            <a:ext cx="3381900" cy="9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" sz="4880" b="1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Cardiac Rehabilitation</a:t>
            </a:r>
            <a:endParaRPr sz="4880" b="1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0" y="3841100"/>
            <a:ext cx="7867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4065" dirty="0"/>
              <a:t>Natalia </a:t>
            </a:r>
            <a:r>
              <a:rPr lang="pl" sz="4065" dirty="0" smtClean="0"/>
              <a:t>Rolek</a:t>
            </a:r>
            <a:endParaRPr sz="4065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4065" dirty="0"/>
              <a:t>III R Fizjoterapia JMN</a:t>
            </a:r>
            <a:endParaRPr sz="4065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4065" dirty="0" smtClean="0"/>
              <a:t>17.01.2025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4065" dirty="0" smtClean="0"/>
              <a:t> </a:t>
            </a:r>
            <a:r>
              <a:rPr lang="pl" sz="4065" dirty="0"/>
              <a:t>rok akademicki 2024/2025</a:t>
            </a:r>
            <a:endParaRPr sz="4065"/>
          </a:p>
        </p:txBody>
      </p:sp>
      <p:pic>
        <p:nvPicPr>
          <p:cNvPr id="88" name="Google Shape;8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11"/>
            <a:ext cx="1832425" cy="183242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 txBox="1"/>
          <p:nvPr/>
        </p:nvSpPr>
        <p:spPr>
          <a:xfrm>
            <a:off x="5618650" y="4835700"/>
            <a:ext cx="5276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800"/>
              <a:t>https://cdn.medme.pl/zdjecie/15074,510,340,1/bradykardia-zatokowa.jpg</a:t>
            </a:r>
            <a:endParaRPr sz="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 txBox="1">
            <a:spLocks noGrp="1"/>
          </p:cNvSpPr>
          <p:nvPr>
            <p:ph type="title"/>
          </p:nvPr>
        </p:nvSpPr>
        <p:spPr>
          <a:xfrm>
            <a:off x="805550" y="74232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650">
                <a:solidFill>
                  <a:srgbClr val="000000"/>
                </a:solidFill>
                <a:highlight>
                  <a:srgbClr val="FFFFFF"/>
                </a:highlight>
                <a:latin typeface="PT Sans Narrow"/>
                <a:ea typeface="PT Sans Narrow"/>
                <a:cs typeface="PT Sans Narrow"/>
                <a:sym typeface="PT Sans Narrow"/>
              </a:rPr>
              <a:t>Phase 1: Acute phase in the hospital</a:t>
            </a:r>
            <a:endParaRPr sz="2650">
              <a:solidFill>
                <a:srgbClr val="000000"/>
              </a:solidFill>
              <a:highlight>
                <a:srgbClr val="FFFFFF"/>
              </a:highlight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2"/>
          <p:cNvSpPr txBox="1">
            <a:spLocks noGrp="1"/>
          </p:cNvSpPr>
          <p:nvPr>
            <p:ph type="body" idx="1"/>
          </p:nvPr>
        </p:nvSpPr>
        <p:spPr>
          <a:xfrm>
            <a:off x="805550" y="1709150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l" sz="1600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Patients with acute cardiac diseases, e.g., those recovering from heart surgery or a heart attack, may be referred to a cardiac rehabilitation team while still in the hospital. Depending on your physical condition, this stage will likely last between 2 and 5 days. The primary goal of the first phase of cardiac Rehabilitation is to enable you to return home from the hospital as quickly and safely as possible.</a:t>
            </a:r>
            <a:endParaRPr sz="17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3"/>
          <p:cNvSpPr txBox="1">
            <a:spLocks noGrp="1"/>
          </p:cNvSpPr>
          <p:nvPr>
            <p:ph type="title"/>
          </p:nvPr>
        </p:nvSpPr>
        <p:spPr>
          <a:xfrm>
            <a:off x="838175" y="6227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" sz="2555">
                <a:solidFill>
                  <a:srgbClr val="000000"/>
                </a:solidFill>
                <a:highlight>
                  <a:srgbClr val="FFFFFF"/>
                </a:highlight>
                <a:latin typeface="PT Sans Narrow"/>
                <a:ea typeface="PT Sans Narrow"/>
                <a:cs typeface="PT Sans Narrow"/>
                <a:sym typeface="PT Sans Narrow"/>
              </a:rPr>
              <a:t>Phase 2: Subacute Outpatient Care (Post-discharge, Pre-Exercise  Period)</a:t>
            </a:r>
            <a:endParaRPr sz="2555">
              <a:solidFill>
                <a:srgbClr val="000000"/>
              </a:solidFill>
              <a:highlight>
                <a:srgbClr val="FFFFFF"/>
              </a:highlight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1500"/>
              </a:spcBef>
              <a:spcAft>
                <a:spcPts val="0"/>
              </a:spcAft>
              <a:buSzPts val="990"/>
              <a:buNone/>
            </a:pPr>
            <a:endParaRPr sz="2340"/>
          </a:p>
        </p:txBody>
      </p:sp>
      <p:sp>
        <p:nvSpPr>
          <p:cNvPr id="170" name="Google Shape;170;p23"/>
          <p:cNvSpPr txBox="1">
            <a:spLocks noGrp="1"/>
          </p:cNvSpPr>
          <p:nvPr>
            <p:ph type="body" idx="1"/>
          </p:nvPr>
        </p:nvSpPr>
        <p:spPr>
          <a:xfrm>
            <a:off x="966900" y="185052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l" sz="1600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Phase 2 occurs at an outpatient care facility after you leave the hospital. Between three and six weeks will pass during this second phase. The primary objective of Phase 2 is helping you become more independent and knowledgeable. You should learn how to self-monitor your heart rate and exertion levels during exercise. The primary objective is to enable you to enter Phase 3 and increase your level of independence.</a:t>
            </a:r>
            <a:r>
              <a:rPr lang="pl" sz="1400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5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4"/>
          <p:cNvSpPr txBox="1">
            <a:spLocks noGrp="1"/>
          </p:cNvSpPr>
          <p:nvPr>
            <p:ph type="title"/>
          </p:nvPr>
        </p:nvSpPr>
        <p:spPr>
          <a:xfrm>
            <a:off x="87000" y="720575"/>
            <a:ext cx="53079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pl" sz="2650">
                <a:solidFill>
                  <a:srgbClr val="000000"/>
                </a:solidFill>
                <a:highlight>
                  <a:srgbClr val="FFFFFF"/>
                </a:highlight>
                <a:latin typeface="PT Sans Narrow"/>
                <a:ea typeface="PT Sans Narrow"/>
                <a:cs typeface="PT Sans Narrow"/>
                <a:sym typeface="PT Sans Narrow"/>
              </a:rPr>
              <a:t>Phase 3: Comprehensive cardiac Rehabilitation </a:t>
            </a:r>
            <a:endParaRPr sz="2650">
              <a:solidFill>
                <a:srgbClr val="000000"/>
              </a:solidFill>
              <a:highlight>
                <a:srgbClr val="FFFFFF"/>
              </a:highlight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76" name="Google Shape;176;p24"/>
          <p:cNvSpPr txBox="1">
            <a:spLocks noGrp="1"/>
          </p:cNvSpPr>
          <p:nvPr>
            <p:ph type="body" idx="1"/>
          </p:nvPr>
        </p:nvSpPr>
        <p:spPr>
          <a:xfrm>
            <a:off x="3262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l" sz="1500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Phase 3 introduces more independent exercises and self-monitoring, while Phase 2 is geared toward patients still severely affected by their heart condition.</a:t>
            </a:r>
            <a:endParaRPr sz="1600">
              <a:solidFill>
                <a:srgbClr val="000000"/>
              </a:solidFill>
            </a:endParaRPr>
          </a:p>
        </p:txBody>
      </p:sp>
      <p:sp>
        <p:nvSpPr>
          <p:cNvPr id="177" name="Google Shape;177;p24"/>
          <p:cNvSpPr txBox="1">
            <a:spLocks noGrp="1"/>
          </p:cNvSpPr>
          <p:nvPr>
            <p:ph type="body" idx="2"/>
          </p:nvPr>
        </p:nvSpPr>
        <p:spPr>
          <a:xfrm>
            <a:off x="4665354" y="197012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l" sz="1500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Phase 4 continues throughout your entire life. Phase 4 is to keep the lifestyle changes you started in Phase 3 going, continue your exercise routine, stop smoking, eat well, and control your stress.</a:t>
            </a:r>
            <a:endParaRPr sz="1600">
              <a:solidFill>
                <a:srgbClr val="000000"/>
              </a:solidFill>
            </a:endParaRPr>
          </a:p>
        </p:txBody>
      </p:sp>
      <p:sp>
        <p:nvSpPr>
          <p:cNvPr id="178" name="Google Shape;178;p24"/>
          <p:cNvSpPr txBox="1"/>
          <p:nvPr/>
        </p:nvSpPr>
        <p:spPr>
          <a:xfrm>
            <a:off x="5052500" y="804725"/>
            <a:ext cx="3000000" cy="5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pl" sz="2650" b="1">
                <a:highlight>
                  <a:srgbClr val="FFFFFF"/>
                </a:highlight>
                <a:latin typeface="PT Sans Narrow"/>
                <a:ea typeface="PT Sans Narrow"/>
                <a:cs typeface="PT Sans Narrow"/>
                <a:sym typeface="PT Sans Narrow"/>
              </a:rPr>
              <a:t>Phase 4: Maintenance</a:t>
            </a:r>
            <a:endParaRPr sz="2650" b="1">
              <a:highlight>
                <a:srgbClr val="FFFFFF"/>
              </a:highlight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79" name="Google Shape;179;p24"/>
          <p:cNvSpPr txBox="1"/>
          <p:nvPr/>
        </p:nvSpPr>
        <p:spPr>
          <a:xfrm>
            <a:off x="3686325" y="4589400"/>
            <a:ext cx="5547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800">
                <a:solidFill>
                  <a:schemeClr val="lt1"/>
                </a:solidFill>
              </a:rPr>
              <a:t>https://medicalpress.pl/public/media/images/thumbs/artykuly/4005/thumb_1094_539_close-up-heart-rate-monitor-measuring-heartbeat-patient-doing-gymnastics-physical-recovery-retired-man-using-sport-equipment-exercise-physiotherapy-strength-1.jpg</a:t>
            </a:r>
            <a:endParaRPr sz="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5"/>
          <p:cNvSpPr txBox="1">
            <a:spLocks noGrp="1"/>
          </p:cNvSpPr>
          <p:nvPr>
            <p:ph type="title"/>
          </p:nvPr>
        </p:nvSpPr>
        <p:spPr>
          <a:xfrm>
            <a:off x="740325" y="1996650"/>
            <a:ext cx="8222100" cy="24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4300"/>
              <a:t>Thank you for your attention!</a:t>
            </a:r>
            <a:endParaRPr sz="4300"/>
          </a:p>
        </p:txBody>
      </p:sp>
      <p:pic>
        <p:nvPicPr>
          <p:cNvPr id="185" name="Google Shape;185;p25" descr="EKG Heart | Free SV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76925" y="2957950"/>
            <a:ext cx="1691850" cy="169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6"/>
          <p:cNvSpPr txBox="1">
            <a:spLocks noGrp="1"/>
          </p:cNvSpPr>
          <p:nvPr>
            <p:ph type="ctrTitle"/>
          </p:nvPr>
        </p:nvSpPr>
        <p:spPr>
          <a:xfrm>
            <a:off x="729625" y="645925"/>
            <a:ext cx="7688100" cy="9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650"/>
              <a:t>Bibliography:</a:t>
            </a:r>
            <a:endParaRPr sz="2650"/>
          </a:p>
        </p:txBody>
      </p:sp>
      <p:sp>
        <p:nvSpPr>
          <p:cNvPr id="191" name="Google Shape;191;p26"/>
          <p:cNvSpPr txBox="1">
            <a:spLocks noGrp="1"/>
          </p:cNvSpPr>
          <p:nvPr>
            <p:ph type="subTitle" idx="1"/>
          </p:nvPr>
        </p:nvSpPr>
        <p:spPr>
          <a:xfrm>
            <a:off x="729625" y="1842100"/>
            <a:ext cx="7688100" cy="26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pl" sz="1480" dirty="0"/>
              <a:t>“Cardiac Rehabilitation” Tessler J, Bordoni B </a:t>
            </a:r>
            <a:r>
              <a:rPr lang="pl" sz="1350" dirty="0">
                <a:solidFill>
                  <a:srgbClr val="494949"/>
                </a:solidFill>
              </a:rPr>
              <a:t>Study Guide from StatPearls Publishing, Treasure Island (FL), 07 Feb 2019 PMID: 30725881 </a:t>
            </a:r>
            <a:endParaRPr sz="1350">
              <a:solidFill>
                <a:srgbClr val="494949"/>
              </a:solidFill>
            </a:endParaRPr>
          </a:p>
          <a:p>
            <a:pPr marL="457200" lvl="0" indent="-3143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1350"/>
              <a:buChar char="●"/>
            </a:pPr>
            <a:r>
              <a:rPr lang="pl" sz="1350" dirty="0">
                <a:solidFill>
                  <a:srgbClr val="494949"/>
                </a:solidFill>
              </a:rPr>
              <a:t>English for physiotherapy, Joanna Ciecierska, Warszawa, Wydawnictwo Lekarskie PZWL</a:t>
            </a:r>
            <a:endParaRPr sz="1350">
              <a:solidFill>
                <a:srgbClr val="494949"/>
              </a:solidFill>
            </a:endParaRPr>
          </a:p>
          <a:p>
            <a:pPr marL="457200" lvl="0" indent="-3143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1350"/>
              <a:buChar char="●"/>
            </a:pPr>
            <a:r>
              <a:rPr lang="pl" sz="1350" dirty="0">
                <a:solidFill>
                  <a:srgbClr val="494949"/>
                </a:solidFill>
              </a:rPr>
              <a:t>https://www.apollohospitals.com/health-library/cardiac-rehabilitation/?fbclid=IwY2xjawHzGEdleHRuA2FlbQIxMAABHUxXc_or0zZNOke81ks3WsQ5m93PoVR1NswAvkjfCOBSs0ovl59o079UoA_aem_O4OEs6yFtKS21e0ZxkWHMw</a:t>
            </a:r>
            <a:endParaRPr sz="1350">
              <a:solidFill>
                <a:srgbClr val="494949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494949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>
            <a:spLocks noGrp="1"/>
          </p:cNvSpPr>
          <p:nvPr>
            <p:ph type="title"/>
          </p:nvPr>
        </p:nvSpPr>
        <p:spPr>
          <a:xfrm>
            <a:off x="783825" y="590075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3550">
                <a:solidFill>
                  <a:srgbClr val="000000"/>
                </a:solidFill>
                <a:highlight>
                  <a:srgbClr val="FFFFFF"/>
                </a:highlight>
              </a:rPr>
              <a:t>Dictionary</a:t>
            </a:r>
            <a:endParaRPr sz="355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95" name="Google Shape;95;p14"/>
          <p:cNvSpPr txBox="1">
            <a:spLocks noGrp="1"/>
          </p:cNvSpPr>
          <p:nvPr>
            <p:ph type="body" idx="1"/>
          </p:nvPr>
        </p:nvSpPr>
        <p:spPr>
          <a:xfrm>
            <a:off x="729325" y="1483250"/>
            <a:ext cx="3774300" cy="30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2498" algn="l" rtl="0">
              <a:spcBef>
                <a:spcPts val="0"/>
              </a:spcBef>
              <a:spcAft>
                <a:spcPts val="0"/>
              </a:spcAft>
              <a:buSzPts val="1164"/>
              <a:buChar char="●"/>
            </a:pPr>
            <a:r>
              <a:rPr lang="pl" sz="1163"/>
              <a:t>Cardiac rehabilitation - rehabilitacja kardiologiczna</a:t>
            </a:r>
            <a:endParaRPr sz="1163">
              <a:solidFill>
                <a:srgbClr val="000000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2498" algn="l" rtl="0">
              <a:lnSpc>
                <a:spcPct val="146739"/>
              </a:lnSpc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1164"/>
              <a:buFont typeface="Open Sans"/>
              <a:buChar char="●"/>
            </a:pPr>
            <a:r>
              <a:rPr lang="pl" sz="1163">
                <a:solidFill>
                  <a:srgbClr val="494949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Myocardial infarction -  zawał mięśnia sercowego</a:t>
            </a:r>
            <a:endParaRPr sz="1163">
              <a:solidFill>
                <a:srgbClr val="494949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2498" algn="l" rtl="0">
              <a:lnSpc>
                <a:spcPct val="146739"/>
              </a:lnSpc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1164"/>
              <a:buFont typeface="Open Sans"/>
              <a:buChar char="●"/>
            </a:pPr>
            <a:r>
              <a:rPr lang="pl" sz="1163">
                <a:solidFill>
                  <a:srgbClr val="494949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Acute coronary artery syndrome - ostry zespół wieńcowy</a:t>
            </a:r>
            <a:endParaRPr sz="1163">
              <a:solidFill>
                <a:srgbClr val="494949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2498" algn="l" rtl="0">
              <a:lnSpc>
                <a:spcPct val="146739"/>
              </a:lnSpc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1164"/>
              <a:buFont typeface="Open Sans"/>
              <a:buChar char="●"/>
            </a:pPr>
            <a:r>
              <a:rPr lang="pl" sz="1163">
                <a:solidFill>
                  <a:srgbClr val="494949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Chronic stable angina - przewlekła stabilna dławica piersiowa</a:t>
            </a:r>
            <a:endParaRPr sz="1163">
              <a:solidFill>
                <a:srgbClr val="494949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2498" algn="l" rtl="0">
              <a:lnSpc>
                <a:spcPct val="146739"/>
              </a:lnSpc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1164"/>
              <a:buFont typeface="Open Sans"/>
              <a:buChar char="●"/>
            </a:pPr>
            <a:r>
              <a:rPr lang="pl" sz="1163">
                <a:solidFill>
                  <a:srgbClr val="494949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Congestive heart failure - zastoinowa niewydolność serca</a:t>
            </a:r>
            <a:endParaRPr sz="1163">
              <a:solidFill>
                <a:srgbClr val="494949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2498" algn="l" rtl="0">
              <a:lnSpc>
                <a:spcPct val="146739"/>
              </a:lnSpc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1164"/>
              <a:buFont typeface="Open Sans"/>
              <a:buChar char="●"/>
            </a:pPr>
            <a:r>
              <a:rPr lang="pl" sz="1163">
                <a:solidFill>
                  <a:srgbClr val="494949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Coronary artery bypass  -pomostowanie tętnic wieńcowych </a:t>
            </a:r>
            <a:endParaRPr sz="1163">
              <a:solidFill>
                <a:srgbClr val="494949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146739"/>
              </a:lnSpc>
              <a:spcBef>
                <a:spcPts val="1800"/>
              </a:spcBef>
              <a:spcAft>
                <a:spcPts val="1800"/>
              </a:spcAft>
              <a:buNone/>
            </a:pPr>
            <a:endParaRPr sz="1163">
              <a:solidFill>
                <a:srgbClr val="494949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6" name="Google Shape;96;p14"/>
          <p:cNvSpPr txBox="1">
            <a:spLocks noGrp="1"/>
          </p:cNvSpPr>
          <p:nvPr>
            <p:ph type="body" idx="2"/>
          </p:nvPr>
        </p:nvSpPr>
        <p:spPr>
          <a:xfrm>
            <a:off x="4643600" y="1483250"/>
            <a:ext cx="3774300" cy="290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431" algn="l" rtl="0">
              <a:lnSpc>
                <a:spcPct val="136739"/>
              </a:lnSpc>
              <a:spcBef>
                <a:spcPts val="1500"/>
              </a:spcBef>
              <a:spcAft>
                <a:spcPts val="0"/>
              </a:spcAft>
              <a:buClr>
                <a:srgbClr val="494949"/>
              </a:buClr>
              <a:buSzPts val="1194"/>
              <a:buFont typeface="Open Sans"/>
              <a:buChar char="●"/>
            </a:pPr>
            <a:r>
              <a:rPr lang="pl" sz="1194">
                <a:solidFill>
                  <a:srgbClr val="494949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Valvular surgery - operacja zastawkowa</a:t>
            </a:r>
            <a:endParaRPr sz="1194">
              <a:solidFill>
                <a:srgbClr val="494949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431" algn="l" rtl="0">
              <a:lnSpc>
                <a:spcPct val="136739"/>
              </a:lnSpc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1194"/>
              <a:buFont typeface="Open Sans"/>
              <a:buChar char="●"/>
            </a:pPr>
            <a:r>
              <a:rPr lang="pl" sz="1194">
                <a:solidFill>
                  <a:srgbClr val="494949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Cardiac transplantation - transplantacja serca</a:t>
            </a:r>
            <a:endParaRPr sz="1194">
              <a:solidFill>
                <a:srgbClr val="494949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431" algn="l" rtl="0">
              <a:lnSpc>
                <a:spcPct val="136739"/>
              </a:lnSpc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1194"/>
              <a:buFont typeface="Open Sans"/>
              <a:buChar char="●"/>
            </a:pPr>
            <a:r>
              <a:rPr lang="pl" sz="1194">
                <a:solidFill>
                  <a:srgbClr val="494949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Outpatient care - opieka ambulatoryjna</a:t>
            </a:r>
            <a:endParaRPr sz="1194">
              <a:solidFill>
                <a:srgbClr val="494949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431" algn="l" rtl="0">
              <a:lnSpc>
                <a:spcPct val="136739"/>
              </a:lnSpc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1194"/>
              <a:buFont typeface="Open Sans"/>
              <a:buChar char="●"/>
            </a:pPr>
            <a:r>
              <a:rPr lang="pl" sz="1194">
                <a:solidFill>
                  <a:srgbClr val="494949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Obstructive cardiomyopathies - kardiomiopatia przerostowa</a:t>
            </a:r>
            <a:endParaRPr sz="1194">
              <a:solidFill>
                <a:srgbClr val="494949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431" algn="l" rtl="0">
              <a:lnSpc>
                <a:spcPct val="136739"/>
              </a:lnSpc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1194"/>
              <a:buFont typeface="Open Sans"/>
              <a:buChar char="●"/>
            </a:pPr>
            <a:r>
              <a:rPr lang="pl" sz="1194">
                <a:solidFill>
                  <a:srgbClr val="494949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Aortic stenosis - zwężenie zastawki aortalnej</a:t>
            </a:r>
            <a:endParaRPr sz="1194">
              <a:solidFill>
                <a:srgbClr val="494949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431" algn="l" rtl="0">
              <a:lnSpc>
                <a:spcPct val="136739"/>
              </a:lnSpc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1194"/>
              <a:buFont typeface="Open Sans"/>
              <a:buChar char="●"/>
            </a:pPr>
            <a:r>
              <a:rPr lang="pl" sz="1194">
                <a:solidFill>
                  <a:srgbClr val="494949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Ventricular arrhythmias - arytmie komorowe</a:t>
            </a:r>
            <a:endParaRPr sz="1194">
              <a:solidFill>
                <a:srgbClr val="494949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4431" algn="l" rtl="0">
              <a:lnSpc>
                <a:spcPct val="136739"/>
              </a:lnSpc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1194"/>
              <a:buFont typeface="Open Sans"/>
              <a:buChar char="●"/>
            </a:pPr>
            <a:r>
              <a:rPr lang="pl" sz="1194">
                <a:solidFill>
                  <a:srgbClr val="494949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Diabetes - cukrzyca</a:t>
            </a:r>
            <a:endParaRPr sz="1194">
              <a:solidFill>
                <a:srgbClr val="494949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01625" algn="l" rtl="0">
              <a:lnSpc>
                <a:spcPct val="136739"/>
              </a:lnSpc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1150"/>
              <a:buFont typeface="Open Sans"/>
              <a:buChar char="●"/>
            </a:pPr>
            <a:r>
              <a:rPr lang="pl" sz="1150">
                <a:solidFill>
                  <a:srgbClr val="494949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A percutaneous coronary intervention - przezskórna interwencja wieńcowa</a:t>
            </a:r>
            <a:endParaRPr sz="1150">
              <a:solidFill>
                <a:srgbClr val="494949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5000"/>
              </a:lnSpc>
              <a:spcBef>
                <a:spcPts val="1800"/>
              </a:spcBef>
              <a:spcAft>
                <a:spcPts val="1200"/>
              </a:spcAft>
              <a:buSzPts val="605"/>
              <a:buNone/>
            </a:pPr>
            <a:endParaRPr sz="715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title"/>
          </p:nvPr>
        </p:nvSpPr>
        <p:spPr>
          <a:xfrm>
            <a:off x="142250" y="57920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rgbClr val="000000"/>
                </a:solidFill>
              </a:rPr>
              <a:t>Presentation outline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body" idx="1"/>
          </p:nvPr>
        </p:nvSpPr>
        <p:spPr>
          <a:xfrm>
            <a:off x="729450" y="1341875"/>
            <a:ext cx="7688700" cy="299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pl" sz="1500">
                <a:solidFill>
                  <a:srgbClr val="000000"/>
                </a:solidFill>
              </a:rPr>
              <a:t>Cardiac Rehabilitation helps to heal</a:t>
            </a:r>
            <a:endParaRPr sz="1500">
              <a:solidFill>
                <a:srgbClr val="000000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pl" sz="1500">
                <a:solidFill>
                  <a:srgbClr val="000000"/>
                </a:solidFill>
              </a:rPr>
              <a:t>Cardiac rehabilitation programs should focus on</a:t>
            </a:r>
            <a:endParaRPr sz="1500">
              <a:solidFill>
                <a:srgbClr val="000000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pl" sz="1500">
                <a:solidFill>
                  <a:srgbClr val="000000"/>
                </a:solidFill>
              </a:rPr>
              <a:t>Personnel</a:t>
            </a:r>
            <a:endParaRPr sz="1500">
              <a:solidFill>
                <a:srgbClr val="000000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pl" sz="1500">
                <a:solidFill>
                  <a:srgbClr val="000000"/>
                </a:solidFill>
              </a:rPr>
              <a:t>Indications</a:t>
            </a:r>
            <a:endParaRPr sz="1500">
              <a:solidFill>
                <a:srgbClr val="000000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pl" sz="1500">
                <a:solidFill>
                  <a:srgbClr val="000000"/>
                </a:solidFill>
              </a:rPr>
              <a:t>Contraindications</a:t>
            </a:r>
            <a:endParaRPr sz="1500">
              <a:solidFill>
                <a:srgbClr val="000000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pl" sz="1500">
                <a:solidFill>
                  <a:srgbClr val="000000"/>
                </a:solidFill>
              </a:rPr>
              <a:t>Program</a:t>
            </a:r>
            <a:endParaRPr sz="1500">
              <a:solidFill>
                <a:srgbClr val="000000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pl" sz="1500">
                <a:solidFill>
                  <a:srgbClr val="000000"/>
                </a:solidFill>
              </a:rPr>
              <a:t>Phase 1: Acute phase in the hospital</a:t>
            </a:r>
            <a:endParaRPr sz="1500">
              <a:solidFill>
                <a:srgbClr val="000000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pl" sz="1500">
                <a:solidFill>
                  <a:srgbClr val="000000"/>
                </a:solidFill>
              </a:rPr>
              <a:t>Phase 2: Subacute Outpatient Care</a:t>
            </a:r>
            <a:endParaRPr sz="1500">
              <a:solidFill>
                <a:srgbClr val="000000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pl" sz="1500">
                <a:solidFill>
                  <a:srgbClr val="000000"/>
                </a:solidFill>
              </a:rPr>
              <a:t>Phase 3: Comprehensive cardiac rehabilitation and Phase 4: Maintenance</a:t>
            </a:r>
            <a:endParaRPr sz="15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>
            <a:spLocks noGrp="1"/>
          </p:cNvSpPr>
          <p:nvPr>
            <p:ph type="title"/>
          </p:nvPr>
        </p:nvSpPr>
        <p:spPr>
          <a:xfrm>
            <a:off x="-403100" y="568325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" sz="2690" i="1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lang="pl" sz="269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ardiac Rehabilitation helps to heal</a:t>
            </a:r>
            <a:endParaRPr sz="2690">
              <a:solidFill>
                <a:srgbClr val="00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500"/>
              </a:spcBef>
              <a:spcAft>
                <a:spcPts val="0"/>
              </a:spcAft>
              <a:buSzPts val="990"/>
              <a:buNone/>
            </a:pPr>
            <a:endParaRPr sz="4040">
              <a:solidFill>
                <a:srgbClr val="000000"/>
              </a:solidFill>
            </a:endParaRPr>
          </a:p>
        </p:txBody>
      </p:sp>
      <p:sp>
        <p:nvSpPr>
          <p:cNvPr id="108" name="Google Shape;108;p16"/>
          <p:cNvSpPr txBox="1">
            <a:spLocks noGrp="1"/>
          </p:cNvSpPr>
          <p:nvPr>
            <p:ph type="body" idx="1"/>
          </p:nvPr>
        </p:nvSpPr>
        <p:spPr>
          <a:xfrm>
            <a:off x="337875" y="1668100"/>
            <a:ext cx="3774300" cy="282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l" sz="1200" b="1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Cardiac Rehabilitation</a:t>
            </a:r>
            <a:r>
              <a:rPr lang="pl" sz="1200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is a personalized program that helps patients reduce and manage their symptoms while improving their quality of life. This program includes exercise counselling, stress reduction advice, education for heart-healthy living, nutritional guidance, and a smoking cessation strategy. Early recovery is aided by comprehensive treatment and lifestyle changes, which allow patients to regain independence and normalcy.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09" name="Google Shape;109;p16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0" name="Google Shape;11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4838" y="1514200"/>
            <a:ext cx="5031825" cy="263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6"/>
          <p:cNvSpPr txBox="1"/>
          <p:nvPr/>
        </p:nvSpPr>
        <p:spPr>
          <a:xfrm>
            <a:off x="4572000" y="4447525"/>
            <a:ext cx="4401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900"/>
              <a:t>https://cdn.apollohospitals.com/health-library-prod/2023/03/cardiac-rehab-1.jpg</a:t>
            </a:r>
            <a:endParaRPr sz="9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>
            <a:spLocks noGrp="1"/>
          </p:cNvSpPr>
          <p:nvPr>
            <p:ph type="title"/>
          </p:nvPr>
        </p:nvSpPr>
        <p:spPr>
          <a:xfrm>
            <a:off x="794675" y="6009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650">
                <a:solidFill>
                  <a:srgbClr val="000000"/>
                </a:solidFill>
                <a:highlight>
                  <a:srgbClr val="FFFFFF"/>
                </a:highlight>
                <a:latin typeface="PT Sans Narrow"/>
                <a:ea typeface="PT Sans Narrow"/>
                <a:cs typeface="PT Sans Narrow"/>
                <a:sym typeface="PT Sans Narrow"/>
              </a:rPr>
              <a:t>Cardiac rehabilitation programs should focus on:</a:t>
            </a:r>
            <a:endParaRPr sz="2650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17" name="Google Shape;117;p17"/>
          <p:cNvSpPr txBox="1">
            <a:spLocks noGrp="1"/>
          </p:cNvSpPr>
          <p:nvPr>
            <p:ph type="body" idx="1"/>
          </p:nvPr>
        </p:nvSpPr>
        <p:spPr>
          <a:xfrm>
            <a:off x="620600" y="1622150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457200" lvl="0" indent="-317500" algn="l" rtl="0">
              <a:lnSpc>
                <a:spcPct val="146739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Open Sans"/>
              <a:buChar char="●"/>
            </a:pPr>
            <a:r>
              <a:rPr lang="pl" sz="5600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Patient assessment nutritional counseling</a:t>
            </a:r>
            <a:endParaRPr sz="5600">
              <a:solidFill>
                <a:srgbClr val="000000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lnSpc>
                <a:spcPct val="14673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Open Sans"/>
              <a:buChar char="●"/>
            </a:pPr>
            <a:r>
              <a:rPr lang="pl" sz="5600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Weight management</a:t>
            </a:r>
            <a:endParaRPr sz="5600">
              <a:solidFill>
                <a:srgbClr val="000000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lnSpc>
                <a:spcPct val="14673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Open Sans"/>
              <a:buChar char="●"/>
            </a:pPr>
            <a:r>
              <a:rPr lang="pl" sz="5600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Blood pressure management</a:t>
            </a:r>
            <a:endParaRPr sz="5600">
              <a:solidFill>
                <a:srgbClr val="000000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lnSpc>
                <a:spcPct val="14673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Open Sans"/>
              <a:buChar char="●"/>
            </a:pPr>
            <a:r>
              <a:rPr lang="pl" sz="5600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Lipid management</a:t>
            </a:r>
            <a:endParaRPr sz="5600">
              <a:solidFill>
                <a:srgbClr val="000000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lnSpc>
                <a:spcPct val="14673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Open Sans"/>
              <a:buChar char="●"/>
            </a:pPr>
            <a:r>
              <a:rPr lang="pl" sz="5600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Diabetes management</a:t>
            </a:r>
            <a:endParaRPr sz="5600">
              <a:solidFill>
                <a:srgbClr val="000000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lnSpc>
                <a:spcPct val="14673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Open Sans"/>
              <a:buChar char="●"/>
            </a:pPr>
            <a:r>
              <a:rPr lang="pl" sz="5600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Tobacco cessation</a:t>
            </a:r>
            <a:endParaRPr sz="5600">
              <a:solidFill>
                <a:srgbClr val="000000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lnSpc>
                <a:spcPct val="14673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Open Sans"/>
              <a:buChar char="●"/>
            </a:pPr>
            <a:r>
              <a:rPr lang="pl" sz="5600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Psychosocial management</a:t>
            </a:r>
            <a:endParaRPr sz="5600">
              <a:solidFill>
                <a:srgbClr val="000000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lnSpc>
                <a:spcPct val="14673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Open Sans"/>
              <a:buChar char="●"/>
            </a:pPr>
            <a:r>
              <a:rPr lang="pl" sz="5600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Physical activity counseling</a:t>
            </a:r>
            <a:endParaRPr sz="5600">
              <a:solidFill>
                <a:srgbClr val="000000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lnSpc>
                <a:spcPct val="14673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Open Sans"/>
              <a:buChar char="●"/>
            </a:pPr>
            <a:r>
              <a:rPr lang="pl" sz="5600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Exercise training</a:t>
            </a:r>
            <a:endParaRPr sz="5600">
              <a:solidFill>
                <a:srgbClr val="000000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37142"/>
              </a:lnSpc>
              <a:spcBef>
                <a:spcPts val="2100"/>
              </a:spcBef>
              <a:spcAft>
                <a:spcPts val="0"/>
              </a:spcAft>
              <a:buNone/>
            </a:pPr>
            <a:endParaRPr sz="1750" b="1">
              <a:solidFill>
                <a:srgbClr val="494949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9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18" name="Google Shape;118;p17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9" name="Google Shape;11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3600" y="1855525"/>
            <a:ext cx="3525100" cy="234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7"/>
          <p:cNvSpPr txBox="1"/>
          <p:nvPr/>
        </p:nvSpPr>
        <p:spPr>
          <a:xfrm>
            <a:off x="4572000" y="4469300"/>
            <a:ext cx="42165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800"/>
              <a:t>https://reverehealth.com/_next/image/?url=https%3A%2F%2Frevere-health.hqdemo.app%2Fwp-content%2Fuploads%2FDepositphotos_41491341_l-2015.jpg&amp;w=2048&amp;q=75</a:t>
            </a:r>
            <a:endParaRPr sz="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>
            <a:spLocks noGrp="1"/>
          </p:cNvSpPr>
          <p:nvPr>
            <p:ph type="title"/>
          </p:nvPr>
        </p:nvSpPr>
        <p:spPr>
          <a:xfrm>
            <a:off x="727800" y="633575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41176"/>
              </a:lnSpc>
              <a:spcBef>
                <a:spcPts val="2100"/>
              </a:spcBef>
              <a:spcAft>
                <a:spcPts val="0"/>
              </a:spcAft>
              <a:buNone/>
            </a:pPr>
            <a:r>
              <a:rPr lang="pl" sz="2900">
                <a:solidFill>
                  <a:srgbClr val="000000"/>
                </a:solidFill>
                <a:highlight>
                  <a:srgbClr val="FFFFFF"/>
                </a:highlight>
                <a:latin typeface="PT Sans Narrow"/>
                <a:ea typeface="PT Sans Narrow"/>
                <a:cs typeface="PT Sans Narrow"/>
                <a:sym typeface="PT Sans Narrow"/>
              </a:rPr>
              <a:t>Personnel</a:t>
            </a:r>
            <a:endParaRPr sz="2900">
              <a:solidFill>
                <a:srgbClr val="000000"/>
              </a:solidFill>
              <a:highlight>
                <a:srgbClr val="FFFFFF"/>
              </a:highlight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8"/>
          <p:cNvSpPr txBox="1">
            <a:spLocks noGrp="1"/>
          </p:cNvSpPr>
          <p:nvPr>
            <p:ph type="body" idx="1"/>
          </p:nvPr>
        </p:nvSpPr>
        <p:spPr>
          <a:xfrm>
            <a:off x="727800" y="17384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457200" lvl="0" indent="-315912" algn="l" rtl="0">
              <a:lnSpc>
                <a:spcPct val="146739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Open Sans"/>
              <a:buChar char="●"/>
            </a:pPr>
            <a:r>
              <a:rPr lang="pl" sz="5500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Patient</a:t>
            </a:r>
            <a:endParaRPr sz="5500">
              <a:solidFill>
                <a:srgbClr val="000000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5912" algn="l" rtl="0">
              <a:lnSpc>
                <a:spcPct val="14673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Open Sans"/>
              <a:buChar char="●"/>
            </a:pPr>
            <a:r>
              <a:rPr lang="pl" sz="5500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Patient's family</a:t>
            </a:r>
            <a:endParaRPr sz="5500">
              <a:solidFill>
                <a:srgbClr val="000000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5912" algn="l" rtl="0">
              <a:lnSpc>
                <a:spcPct val="14673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Open Sans"/>
              <a:buChar char="●"/>
            </a:pPr>
            <a:r>
              <a:rPr lang="pl" sz="5500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Physicians (surgeons, cardiologists, physiatrists, other specialists)</a:t>
            </a:r>
            <a:endParaRPr sz="5500">
              <a:solidFill>
                <a:srgbClr val="000000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5912" algn="l" rtl="0">
              <a:lnSpc>
                <a:spcPct val="14673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Open Sans"/>
              <a:buChar char="●"/>
            </a:pPr>
            <a:r>
              <a:rPr lang="pl" sz="5500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Pharmacists</a:t>
            </a:r>
            <a:endParaRPr sz="5500">
              <a:solidFill>
                <a:srgbClr val="000000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146739"/>
              </a:lnSpc>
              <a:spcBef>
                <a:spcPts val="1800"/>
              </a:spcBef>
              <a:spcAft>
                <a:spcPts val="0"/>
              </a:spcAft>
              <a:buNone/>
            </a:pPr>
            <a:endParaRPr sz="1150">
              <a:solidFill>
                <a:srgbClr val="494949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146739"/>
              </a:lnSpc>
              <a:spcBef>
                <a:spcPts val="1800"/>
              </a:spcBef>
              <a:spcAft>
                <a:spcPts val="0"/>
              </a:spcAft>
              <a:buNone/>
            </a:pPr>
            <a:endParaRPr sz="1150">
              <a:solidFill>
                <a:srgbClr val="494949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8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27" name="Google Shape;127;p18"/>
          <p:cNvSpPr txBox="1">
            <a:spLocks noGrp="1"/>
          </p:cNvSpPr>
          <p:nvPr>
            <p:ph type="body" idx="2"/>
          </p:nvPr>
        </p:nvSpPr>
        <p:spPr>
          <a:xfrm>
            <a:off x="4685404" y="1676550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lnSpc>
                <a:spcPct val="146739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●"/>
            </a:pPr>
            <a:r>
              <a:rPr lang="pl" sz="1400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Behavioral therapists</a:t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lnSpc>
                <a:spcPct val="14673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●"/>
            </a:pPr>
            <a:r>
              <a:rPr lang="pl" sz="1400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Dietitian</a:t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lnSpc>
                <a:spcPct val="14673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●"/>
            </a:pPr>
            <a:r>
              <a:rPr lang="pl" sz="1400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Case managers</a:t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lnSpc>
                <a:spcPct val="14673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●"/>
            </a:pPr>
            <a:r>
              <a:rPr lang="pl" sz="1400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Nurses</a:t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lnSpc>
                <a:spcPct val="14673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pen Sans"/>
              <a:buChar char="●"/>
            </a:pPr>
            <a:r>
              <a:rPr lang="pl" sz="1400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Physical therapists</a:t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8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28" name="Google Shape;128;p18"/>
          <p:cNvSpPr txBox="1"/>
          <p:nvPr/>
        </p:nvSpPr>
        <p:spPr>
          <a:xfrm>
            <a:off x="837325" y="1346075"/>
            <a:ext cx="85569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350"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The cardiac rehabilitation team is made up of members including the following:</a:t>
            </a:r>
            <a:endParaRPr sz="1600"/>
          </a:p>
        </p:txBody>
      </p:sp>
      <p:pic>
        <p:nvPicPr>
          <p:cNvPr id="129" name="Google Shape;129;p18"/>
          <p:cNvPicPr preferRelativeResize="0"/>
          <p:nvPr/>
        </p:nvPicPr>
        <p:blipFill rotWithShape="1">
          <a:blip r:embed="rId3">
            <a:alphaModFix/>
          </a:blip>
          <a:srcRect t="11285" r="-603" b="18311"/>
          <a:stretch/>
        </p:blipFill>
        <p:spPr>
          <a:xfrm>
            <a:off x="58675" y="3329450"/>
            <a:ext cx="5112550" cy="191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8"/>
          <p:cNvSpPr txBox="1"/>
          <p:nvPr/>
        </p:nvSpPr>
        <p:spPr>
          <a:xfrm>
            <a:off x="4949925" y="4660175"/>
            <a:ext cx="4015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800"/>
              <a:t>https://cdn.vectorstock.com/i/1000v/83/47/group-of-hospital-medical-staff-standing-together-vector-21968347.jpg</a:t>
            </a:r>
            <a:endParaRPr sz="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>
            <a:spLocks noGrp="1"/>
          </p:cNvSpPr>
          <p:nvPr>
            <p:ph type="title"/>
          </p:nvPr>
        </p:nvSpPr>
        <p:spPr>
          <a:xfrm>
            <a:off x="849125" y="622700"/>
            <a:ext cx="88386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41176"/>
              </a:lnSpc>
              <a:spcBef>
                <a:spcPts val="2100"/>
              </a:spcBef>
              <a:spcAft>
                <a:spcPts val="0"/>
              </a:spcAft>
              <a:buNone/>
            </a:pPr>
            <a:r>
              <a:rPr lang="pl" sz="2650">
                <a:solidFill>
                  <a:srgbClr val="494949"/>
                </a:solidFill>
                <a:highlight>
                  <a:srgbClr val="FFFFFF"/>
                </a:highlight>
                <a:latin typeface="PT Sans Narrow"/>
                <a:ea typeface="PT Sans Narrow"/>
                <a:cs typeface="PT Sans Narrow"/>
                <a:sym typeface="PT Sans Narrow"/>
              </a:rPr>
              <a:t>Indications</a:t>
            </a:r>
            <a:endParaRPr sz="2650">
              <a:solidFill>
                <a:srgbClr val="494949"/>
              </a:solidFill>
              <a:highlight>
                <a:srgbClr val="FFFFFF"/>
              </a:highlight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ctr" rtl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ts val="990"/>
              <a:buNone/>
            </a:pPr>
            <a:endParaRPr sz="2690">
              <a:solidFill>
                <a:srgbClr val="000000"/>
              </a:solidFill>
              <a:highlight>
                <a:srgbClr val="FFFFFF"/>
              </a:highlight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ctr" rtl="0">
              <a:spcBef>
                <a:spcPts val="1500"/>
              </a:spcBef>
              <a:spcAft>
                <a:spcPts val="0"/>
              </a:spcAft>
              <a:buSzPts val="990"/>
              <a:buNone/>
            </a:pPr>
            <a:endParaRPr sz="2340"/>
          </a:p>
        </p:txBody>
      </p:sp>
      <p:sp>
        <p:nvSpPr>
          <p:cNvPr id="136" name="Google Shape;136;p19"/>
          <p:cNvSpPr txBox="1">
            <a:spLocks noGrp="1"/>
          </p:cNvSpPr>
          <p:nvPr>
            <p:ph type="body" idx="1"/>
          </p:nvPr>
        </p:nvSpPr>
        <p:spPr>
          <a:xfrm>
            <a:off x="533600" y="1441200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0675" algn="l" rtl="0">
              <a:lnSpc>
                <a:spcPct val="146739"/>
              </a:lnSpc>
              <a:spcBef>
                <a:spcPts val="1500"/>
              </a:spcBef>
              <a:spcAft>
                <a:spcPts val="0"/>
              </a:spcAft>
              <a:buClr>
                <a:srgbClr val="494949"/>
              </a:buClr>
              <a:buSzPts val="1450"/>
              <a:buFont typeface="Open Sans"/>
              <a:buChar char="●"/>
            </a:pPr>
            <a:r>
              <a:rPr lang="pl" sz="1450">
                <a:solidFill>
                  <a:srgbClr val="494949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Recent myocardial infarction</a:t>
            </a:r>
            <a:endParaRPr sz="1450">
              <a:solidFill>
                <a:srgbClr val="494949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0675" algn="l" rtl="0">
              <a:lnSpc>
                <a:spcPct val="146739"/>
              </a:lnSpc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1450"/>
              <a:buFont typeface="Open Sans"/>
              <a:buChar char="●"/>
            </a:pPr>
            <a:r>
              <a:rPr lang="pl" sz="1450">
                <a:solidFill>
                  <a:srgbClr val="494949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Acute coronary artery syndrome</a:t>
            </a:r>
            <a:endParaRPr sz="1450">
              <a:solidFill>
                <a:srgbClr val="494949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0675" algn="l" rtl="0">
              <a:lnSpc>
                <a:spcPct val="146739"/>
              </a:lnSpc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1450"/>
              <a:buFont typeface="Open Sans"/>
              <a:buChar char="●"/>
            </a:pPr>
            <a:r>
              <a:rPr lang="pl" sz="1450">
                <a:solidFill>
                  <a:srgbClr val="494949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Chronic stable angina</a:t>
            </a:r>
            <a:endParaRPr sz="1450">
              <a:solidFill>
                <a:srgbClr val="494949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0675" algn="l" rtl="0">
              <a:lnSpc>
                <a:spcPct val="146739"/>
              </a:lnSpc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1450"/>
              <a:buFont typeface="Open Sans"/>
              <a:buChar char="●"/>
            </a:pPr>
            <a:r>
              <a:rPr lang="pl" sz="1450">
                <a:solidFill>
                  <a:srgbClr val="494949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Congestive heart failure</a:t>
            </a:r>
            <a:endParaRPr sz="1450">
              <a:solidFill>
                <a:srgbClr val="494949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0675" algn="l" rtl="0">
              <a:lnSpc>
                <a:spcPct val="146739"/>
              </a:lnSpc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1450"/>
              <a:buFont typeface="Open Sans"/>
              <a:buChar char="●"/>
            </a:pPr>
            <a:r>
              <a:rPr lang="pl" sz="1450">
                <a:solidFill>
                  <a:srgbClr val="494949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After coronary artery bypass surgery</a:t>
            </a:r>
            <a:endParaRPr sz="1450">
              <a:solidFill>
                <a:srgbClr val="494949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0675" algn="l" rtl="0">
              <a:lnSpc>
                <a:spcPct val="146739"/>
              </a:lnSpc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1450"/>
              <a:buFont typeface="Open Sans"/>
              <a:buChar char="●"/>
            </a:pPr>
            <a:r>
              <a:rPr lang="pl" sz="1450">
                <a:solidFill>
                  <a:srgbClr val="494949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After a percutaneous coronary intervention</a:t>
            </a:r>
            <a:endParaRPr sz="1450">
              <a:solidFill>
                <a:srgbClr val="494949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0675" algn="l" rtl="0">
              <a:lnSpc>
                <a:spcPct val="146739"/>
              </a:lnSpc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1450"/>
              <a:buFont typeface="Open Sans"/>
              <a:buChar char="●"/>
            </a:pPr>
            <a:r>
              <a:rPr lang="pl" sz="1450">
                <a:solidFill>
                  <a:srgbClr val="494949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Valvular surgery</a:t>
            </a:r>
            <a:endParaRPr sz="1450">
              <a:solidFill>
                <a:srgbClr val="494949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0675" algn="l" rtl="0">
              <a:lnSpc>
                <a:spcPct val="146739"/>
              </a:lnSpc>
              <a:spcBef>
                <a:spcPts val="0"/>
              </a:spcBef>
              <a:spcAft>
                <a:spcPts val="0"/>
              </a:spcAft>
              <a:buClr>
                <a:srgbClr val="494949"/>
              </a:buClr>
              <a:buSzPts val="1450"/>
              <a:buFont typeface="Open Sans"/>
              <a:buChar char="●"/>
            </a:pPr>
            <a:r>
              <a:rPr lang="pl" sz="1450">
                <a:solidFill>
                  <a:srgbClr val="494949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Cardiac transplantation</a:t>
            </a:r>
            <a:endParaRPr sz="1450">
              <a:solidFill>
                <a:srgbClr val="494949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7" name="Google Shape;137;p19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0" algn="l" rtl="0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2">
              <a:solidFill>
                <a:srgbClr val="000000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500"/>
              </a:spcBef>
              <a:spcAft>
                <a:spcPts val="120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8" name="Google Shape;138;p19"/>
          <p:cNvSpPr txBox="1"/>
          <p:nvPr/>
        </p:nvSpPr>
        <p:spPr>
          <a:xfrm>
            <a:off x="3501500" y="4804800"/>
            <a:ext cx="59286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000">
                <a:solidFill>
                  <a:schemeClr val="lt1"/>
                </a:solidFill>
              </a:rPr>
              <a:t>https://fortecardiology.sg/wp-content/uploads/2024/01/cardiac-rehabilitation.jpg</a:t>
            </a:r>
            <a:endParaRPr sz="1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0"/>
          <p:cNvSpPr txBox="1">
            <a:spLocks noGrp="1"/>
          </p:cNvSpPr>
          <p:nvPr>
            <p:ph type="title"/>
          </p:nvPr>
        </p:nvSpPr>
        <p:spPr>
          <a:xfrm>
            <a:off x="727800" y="633575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41176"/>
              </a:lnSpc>
              <a:spcBef>
                <a:spcPts val="2100"/>
              </a:spcBef>
              <a:spcAft>
                <a:spcPts val="0"/>
              </a:spcAft>
              <a:buNone/>
            </a:pPr>
            <a:r>
              <a:rPr lang="pl" sz="2900">
                <a:solidFill>
                  <a:srgbClr val="000000"/>
                </a:solidFill>
                <a:highlight>
                  <a:srgbClr val="FFFFFF"/>
                </a:highlight>
                <a:latin typeface="PT Sans Narrow"/>
                <a:ea typeface="PT Sans Narrow"/>
                <a:cs typeface="PT Sans Narrow"/>
                <a:sym typeface="PT Sans Narrow"/>
              </a:rPr>
              <a:t>Contraindications</a:t>
            </a:r>
            <a:endParaRPr sz="2900">
              <a:solidFill>
                <a:srgbClr val="000000"/>
              </a:solidFill>
              <a:highlight>
                <a:srgbClr val="FFFFFF"/>
              </a:highlight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0"/>
          <p:cNvSpPr txBox="1">
            <a:spLocks noGrp="1"/>
          </p:cNvSpPr>
          <p:nvPr>
            <p:ph type="body" idx="1"/>
          </p:nvPr>
        </p:nvSpPr>
        <p:spPr>
          <a:xfrm>
            <a:off x="653200" y="16547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943" algn="l" rtl="0">
              <a:lnSpc>
                <a:spcPct val="126739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313"/>
              <a:buFont typeface="Open Sans"/>
              <a:buChar char="●"/>
            </a:pPr>
            <a:r>
              <a:rPr lang="pl" sz="1312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Unstable angina</a:t>
            </a:r>
            <a:endParaRPr sz="1312">
              <a:solidFill>
                <a:srgbClr val="000000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1943" algn="l" rtl="0">
              <a:lnSpc>
                <a:spcPct val="12673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13"/>
              <a:buFont typeface="Open Sans"/>
              <a:buChar char="●"/>
            </a:pPr>
            <a:r>
              <a:rPr lang="pl" sz="1312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Acute decompensated congestive heart failure</a:t>
            </a:r>
            <a:endParaRPr sz="1312">
              <a:solidFill>
                <a:srgbClr val="000000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1943" algn="l" rtl="0">
              <a:lnSpc>
                <a:spcPct val="12673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13"/>
              <a:buFont typeface="Open Sans"/>
              <a:buChar char="●"/>
            </a:pPr>
            <a:r>
              <a:rPr lang="pl" sz="1312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Complex ventricular arrhythmias</a:t>
            </a:r>
            <a:endParaRPr sz="1312">
              <a:solidFill>
                <a:srgbClr val="000000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1943" algn="l" rtl="0">
              <a:lnSpc>
                <a:spcPct val="12673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13"/>
              <a:buFont typeface="Open Sans"/>
              <a:buChar char="●"/>
            </a:pPr>
            <a:r>
              <a:rPr lang="pl" sz="1312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Severe obstructive cardiomyopathies</a:t>
            </a:r>
            <a:endParaRPr sz="1312">
              <a:solidFill>
                <a:srgbClr val="000000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1943" algn="l" rtl="0">
              <a:lnSpc>
                <a:spcPct val="12673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13"/>
              <a:buFont typeface="Open Sans"/>
              <a:buChar char="●"/>
            </a:pPr>
            <a:r>
              <a:rPr lang="pl" sz="1312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Severe or symptomatic aortic stenosis</a:t>
            </a:r>
            <a:endParaRPr sz="1312">
              <a:solidFill>
                <a:srgbClr val="000000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1943" algn="l" rtl="0">
              <a:lnSpc>
                <a:spcPct val="12673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13"/>
              <a:buFont typeface="Open Sans"/>
              <a:buChar char="●"/>
            </a:pPr>
            <a:r>
              <a:rPr lang="pl" sz="1312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Uncontrolled inflammatory or infectious pathology</a:t>
            </a:r>
            <a:endParaRPr sz="1312">
              <a:solidFill>
                <a:srgbClr val="000000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1943" algn="l" rtl="0">
              <a:lnSpc>
                <a:spcPct val="12673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13"/>
              <a:buFont typeface="Open Sans"/>
              <a:buChar char="●"/>
            </a:pPr>
            <a:r>
              <a:rPr lang="pl" sz="1312">
                <a:solidFill>
                  <a:srgbClr val="000000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Any musculoskeletal condition that prevents adequate participation in exercise</a:t>
            </a:r>
            <a:endParaRPr sz="1312">
              <a:solidFill>
                <a:srgbClr val="000000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126739"/>
              </a:lnSpc>
              <a:spcBef>
                <a:spcPts val="1800"/>
              </a:spcBef>
              <a:spcAft>
                <a:spcPts val="0"/>
              </a:spcAft>
              <a:buSzPts val="275"/>
              <a:buNone/>
            </a:pPr>
            <a:endParaRPr sz="387">
              <a:solidFill>
                <a:srgbClr val="494949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5000"/>
              </a:lnSpc>
              <a:spcBef>
                <a:spcPts val="1800"/>
              </a:spcBef>
              <a:spcAft>
                <a:spcPts val="1200"/>
              </a:spcAft>
              <a:buSzPts val="275"/>
              <a:buNone/>
            </a:pPr>
            <a:endParaRPr sz="425"/>
          </a:p>
        </p:txBody>
      </p:sp>
      <p:sp>
        <p:nvSpPr>
          <p:cNvPr id="145" name="Google Shape;145;p20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46" name="Google Shape;14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5925" y="1315946"/>
            <a:ext cx="3909649" cy="259992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0"/>
          <p:cNvSpPr txBox="1"/>
          <p:nvPr/>
        </p:nvSpPr>
        <p:spPr>
          <a:xfrm>
            <a:off x="4369350" y="3915875"/>
            <a:ext cx="4643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800"/>
              <a:t>https://uzdrowisko-naleczow.pl/wp-content/uploads/2023/08/rehabilitacja-kardiologiczna.jpg</a:t>
            </a:r>
            <a:endParaRPr sz="800"/>
          </a:p>
        </p:txBody>
      </p:sp>
      <p:cxnSp>
        <p:nvCxnSpPr>
          <p:cNvPr id="148" name="Google Shape;148;p20"/>
          <p:cNvCxnSpPr>
            <a:stCxn id="143" idx="2"/>
          </p:cNvCxnSpPr>
          <p:nvPr/>
        </p:nvCxnSpPr>
        <p:spPr>
          <a:xfrm>
            <a:off x="4572000" y="1168775"/>
            <a:ext cx="4238400" cy="30003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9" name="Google Shape;149;p20"/>
          <p:cNvCxnSpPr/>
          <p:nvPr/>
        </p:nvCxnSpPr>
        <p:spPr>
          <a:xfrm flipH="1">
            <a:off x="4221425" y="1233125"/>
            <a:ext cx="4360500" cy="26643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 txBox="1">
            <a:spLocks noGrp="1"/>
          </p:cNvSpPr>
          <p:nvPr>
            <p:ph type="title"/>
          </p:nvPr>
        </p:nvSpPr>
        <p:spPr>
          <a:xfrm>
            <a:off x="819750" y="70022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650">
                <a:latin typeface="PT Sans Narrow"/>
                <a:ea typeface="PT Sans Narrow"/>
                <a:cs typeface="PT Sans Narrow"/>
                <a:sym typeface="PT Sans Narrow"/>
              </a:rPr>
              <a:t>Program</a:t>
            </a:r>
            <a:endParaRPr sz="265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55" name="Google Shape;155;p21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56" name="Google Shape;156;p21"/>
          <p:cNvSpPr txBox="1"/>
          <p:nvPr/>
        </p:nvSpPr>
        <p:spPr>
          <a:xfrm>
            <a:off x="819750" y="1344150"/>
            <a:ext cx="7374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200"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A cardiac rehabilitation programme will most likely go through four main phases:</a:t>
            </a:r>
            <a:r>
              <a:rPr lang="pl" sz="1200">
                <a:solidFill>
                  <a:srgbClr val="77777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/>
          </a:p>
        </p:txBody>
      </p:sp>
      <p:pic>
        <p:nvPicPr>
          <p:cNvPr id="157" name="Google Shape;15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1550" y="1713450"/>
            <a:ext cx="5371850" cy="340847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1"/>
          <p:cNvSpPr txBox="1"/>
          <p:nvPr/>
        </p:nvSpPr>
        <p:spPr>
          <a:xfrm>
            <a:off x="4993425" y="4851000"/>
            <a:ext cx="42171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700"/>
              <a:t>https://cdn.apollohospitals.com/health-library-prod/2023/03/image-640c6f512aa5e.png</a:t>
            </a:r>
            <a:endParaRPr sz="7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672</Words>
  <PresentationFormat>Pokaz na ekranie (16:9)</PresentationFormat>
  <Paragraphs>95</Paragraphs>
  <Slides>14</Slides>
  <Notes>14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21" baseType="lpstr">
      <vt:lpstr>Arial</vt:lpstr>
      <vt:lpstr>PT Sans Narrow</vt:lpstr>
      <vt:lpstr>Raleway</vt:lpstr>
      <vt:lpstr>Lato</vt:lpstr>
      <vt:lpstr>Open Sans</vt:lpstr>
      <vt:lpstr>Roboto</vt:lpstr>
      <vt:lpstr>Streamline</vt:lpstr>
      <vt:lpstr>Cardiac Rehabilitation</vt:lpstr>
      <vt:lpstr>Dictionary </vt:lpstr>
      <vt:lpstr>Presentation outline</vt:lpstr>
      <vt:lpstr>Cardiac Rehabilitation helps to heal </vt:lpstr>
      <vt:lpstr>Cardiac rehabilitation programs should focus on:</vt:lpstr>
      <vt:lpstr>Personnel </vt:lpstr>
      <vt:lpstr>Indications  </vt:lpstr>
      <vt:lpstr>Contraindications </vt:lpstr>
      <vt:lpstr>Program</vt:lpstr>
      <vt:lpstr>Phase 1: Acute phase in the hospital </vt:lpstr>
      <vt:lpstr>Phase 2: Subacute Outpatient Care (Post-discharge, Pre-Exercise  Period) </vt:lpstr>
      <vt:lpstr>Phase 3: Comprehensive cardiac Rehabilitation </vt:lpstr>
      <vt:lpstr>Thank you for your attention!</vt:lpstr>
      <vt:lpstr>Bibliography: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Cardiac Rehabilitation</dc:title>
  <dc:creator>Lenovo</dc:creator>
  <cp:lastModifiedBy>Windows User</cp:lastModifiedBy>
  <cp:revision>1</cp:revision>
  <dcterms:modified xsi:type="dcterms:W3CDTF">2025-01-27T16:50:05Z</dcterms:modified>
</cp:coreProperties>
</file>