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60" r:id="rId5"/>
    <p:sldId id="259" r:id="rId6"/>
    <p:sldId id="261" r:id="rId7"/>
    <p:sldId id="262" r:id="rId8"/>
    <p:sldId id="263" r:id="rId9"/>
    <p:sldId id="265" r:id="rId10"/>
    <p:sldId id="266" r:id="rId11"/>
    <p:sldId id="270" r:id="rId12"/>
    <p:sldId id="271"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287BD-E56E-486D-9E7B-4B20CC14218F}" v="100" dt="2023-11-20T19:01:15.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D1580-3EC4-4F6B-8C59-A4366907C9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133CAD-373B-4F7E-89AC-1847AFF582EB}">
      <dgm:prSet/>
      <dgm:spPr/>
      <dgm:t>
        <a:bodyPr/>
        <a:lstStyle/>
        <a:p>
          <a:r>
            <a:rPr lang="en-US" dirty="0"/>
            <a:t>Absolute contraindications</a:t>
          </a:r>
          <a:r>
            <a:rPr lang="pl-PL" dirty="0"/>
            <a:t>:</a:t>
          </a:r>
          <a:endParaRPr lang="en-US" dirty="0"/>
        </a:p>
      </dgm:t>
    </dgm:pt>
    <dgm:pt modelId="{F03B29AE-A6C4-4B14-90D7-A96F6430998E}" type="parTrans" cxnId="{753D9685-D150-4E8E-AC09-940FB504E029}">
      <dgm:prSet/>
      <dgm:spPr/>
      <dgm:t>
        <a:bodyPr/>
        <a:lstStyle/>
        <a:p>
          <a:endParaRPr lang="en-US"/>
        </a:p>
      </dgm:t>
    </dgm:pt>
    <dgm:pt modelId="{BF4A074A-76F9-43A6-ACAB-7532F6148D72}" type="sibTrans" cxnId="{753D9685-D150-4E8E-AC09-940FB504E029}">
      <dgm:prSet/>
      <dgm:spPr/>
      <dgm:t>
        <a:bodyPr/>
        <a:lstStyle/>
        <a:p>
          <a:endParaRPr lang="en-US"/>
        </a:p>
      </dgm:t>
    </dgm:pt>
    <dgm:pt modelId="{9309D3E3-DDE7-47F2-903F-039F75EB2ACC}">
      <dgm:prSet/>
      <dgm:spPr/>
      <dgm:t>
        <a:bodyPr/>
        <a:lstStyle/>
        <a:p>
          <a:r>
            <a:rPr lang="en-US" dirty="0"/>
            <a:t>Severe respiratory diseases (</a:t>
          </a:r>
          <a:r>
            <a:rPr lang="en-US" dirty="0" err="1"/>
            <a:t>eg</a:t>
          </a:r>
          <a:r>
            <a:rPr lang="en-US" dirty="0"/>
            <a:t>, chronic obstructive pulmonary disease, restrictive lung disease and cystic fibrosis)</a:t>
          </a:r>
        </a:p>
      </dgm:t>
    </dgm:pt>
    <dgm:pt modelId="{5EFF0EFB-A78F-47DC-8FE7-BC940F8DA7EF}" type="parTrans" cxnId="{B55FE43B-718F-432E-8444-B08671FEDAC8}">
      <dgm:prSet/>
      <dgm:spPr/>
      <dgm:t>
        <a:bodyPr/>
        <a:lstStyle/>
        <a:p>
          <a:endParaRPr lang="en-US"/>
        </a:p>
      </dgm:t>
    </dgm:pt>
    <dgm:pt modelId="{66A1B9F0-62C8-4857-AABA-CF855B0F0C8C}" type="sibTrans" cxnId="{B55FE43B-718F-432E-8444-B08671FEDAC8}">
      <dgm:prSet/>
      <dgm:spPr/>
      <dgm:t>
        <a:bodyPr/>
        <a:lstStyle/>
        <a:p>
          <a:endParaRPr lang="en-US"/>
        </a:p>
      </dgm:t>
    </dgm:pt>
    <dgm:pt modelId="{AD2ACCD9-95C8-40E9-B24B-6EEBBAA67527}">
      <dgm:prSet/>
      <dgm:spPr/>
      <dgm:t>
        <a:bodyPr/>
        <a:lstStyle/>
        <a:p>
          <a:r>
            <a:rPr lang="en-US" dirty="0"/>
            <a:t>Severe acquired or congenital heart disease with exercise intolerance</a:t>
          </a:r>
        </a:p>
      </dgm:t>
    </dgm:pt>
    <dgm:pt modelId="{7C51AD5D-4E4E-412A-8E83-10B5F4E0F6A8}" type="parTrans" cxnId="{112EDACF-872F-4AD6-AA62-7BE5E236F465}">
      <dgm:prSet/>
      <dgm:spPr/>
      <dgm:t>
        <a:bodyPr/>
        <a:lstStyle/>
        <a:p>
          <a:endParaRPr lang="en-US"/>
        </a:p>
      </dgm:t>
    </dgm:pt>
    <dgm:pt modelId="{1C4E394E-70D5-4C1B-9A10-CE2B7E05115E}" type="sibTrans" cxnId="{112EDACF-872F-4AD6-AA62-7BE5E236F465}">
      <dgm:prSet/>
      <dgm:spPr/>
      <dgm:t>
        <a:bodyPr/>
        <a:lstStyle/>
        <a:p>
          <a:endParaRPr lang="en-US"/>
        </a:p>
      </dgm:t>
    </dgm:pt>
    <dgm:pt modelId="{EE7C56C2-49C5-4016-8147-1FB90BF648E6}">
      <dgm:prSet/>
      <dgm:spPr/>
      <dgm:t>
        <a:bodyPr/>
        <a:lstStyle/>
        <a:p>
          <a:r>
            <a:rPr lang="en-US" dirty="0"/>
            <a:t>Uncontrolled or severe arrhythmia</a:t>
          </a:r>
        </a:p>
      </dgm:t>
    </dgm:pt>
    <dgm:pt modelId="{E63BD1CF-BC68-42F5-B3BE-88C4BEA66586}" type="parTrans" cxnId="{4D2739C5-CC36-476D-816C-05E0C2A4E53E}">
      <dgm:prSet/>
      <dgm:spPr/>
      <dgm:t>
        <a:bodyPr/>
        <a:lstStyle/>
        <a:p>
          <a:endParaRPr lang="en-US"/>
        </a:p>
      </dgm:t>
    </dgm:pt>
    <dgm:pt modelId="{AD0EF97A-8504-4F2A-9B5A-A91BBA7E7587}" type="sibTrans" cxnId="{4D2739C5-CC36-476D-816C-05E0C2A4E53E}">
      <dgm:prSet/>
      <dgm:spPr/>
      <dgm:t>
        <a:bodyPr/>
        <a:lstStyle/>
        <a:p>
          <a:endParaRPr lang="en-US"/>
        </a:p>
      </dgm:t>
    </dgm:pt>
    <dgm:pt modelId="{264EEA32-C671-40BF-9F92-58D74E12D61D}">
      <dgm:prSet/>
      <dgm:spPr/>
      <dgm:t>
        <a:bodyPr/>
        <a:lstStyle/>
        <a:p>
          <a:r>
            <a:rPr lang="en-US" dirty="0"/>
            <a:t>Placental abruption</a:t>
          </a:r>
        </a:p>
      </dgm:t>
    </dgm:pt>
    <dgm:pt modelId="{D209B8C1-AC10-48F5-8B69-65CD335B5C2A}" type="parTrans" cxnId="{EC5D50D4-1E9B-40F9-B5C9-6A67F2D85CF8}">
      <dgm:prSet/>
      <dgm:spPr/>
      <dgm:t>
        <a:bodyPr/>
        <a:lstStyle/>
        <a:p>
          <a:endParaRPr lang="en-US"/>
        </a:p>
      </dgm:t>
    </dgm:pt>
    <dgm:pt modelId="{F30630AB-F7D5-47EB-A278-4BFC508EBC5C}" type="sibTrans" cxnId="{EC5D50D4-1E9B-40F9-B5C9-6A67F2D85CF8}">
      <dgm:prSet/>
      <dgm:spPr/>
      <dgm:t>
        <a:bodyPr/>
        <a:lstStyle/>
        <a:p>
          <a:endParaRPr lang="en-US"/>
        </a:p>
      </dgm:t>
    </dgm:pt>
    <dgm:pt modelId="{4A627D92-B2A2-44A4-A257-F44CA7570F34}">
      <dgm:prSet/>
      <dgm:spPr/>
      <dgm:t>
        <a:bodyPr/>
        <a:lstStyle/>
        <a:p>
          <a:r>
            <a:rPr lang="en-US" dirty="0"/>
            <a:t>Vasa previa</a:t>
          </a:r>
        </a:p>
      </dgm:t>
    </dgm:pt>
    <dgm:pt modelId="{6FCF6EE8-D2A3-4D8E-9779-0CF3E89978F8}" type="parTrans" cxnId="{97CE645E-71DD-4057-9358-C8A41C9E6394}">
      <dgm:prSet/>
      <dgm:spPr/>
      <dgm:t>
        <a:bodyPr/>
        <a:lstStyle/>
        <a:p>
          <a:endParaRPr lang="en-US"/>
        </a:p>
      </dgm:t>
    </dgm:pt>
    <dgm:pt modelId="{57910D99-948E-419B-AFE5-4AB68456E29A}" type="sibTrans" cxnId="{97CE645E-71DD-4057-9358-C8A41C9E6394}">
      <dgm:prSet/>
      <dgm:spPr/>
      <dgm:t>
        <a:bodyPr/>
        <a:lstStyle/>
        <a:p>
          <a:endParaRPr lang="en-US"/>
        </a:p>
      </dgm:t>
    </dgm:pt>
    <dgm:pt modelId="{5176278D-60C8-42BD-855C-EDD42D4515EC}">
      <dgm:prSet/>
      <dgm:spPr/>
      <dgm:t>
        <a:bodyPr/>
        <a:lstStyle/>
        <a:p>
          <a:r>
            <a:rPr lang="en-US" dirty="0"/>
            <a:t>Uncontrolled type 1 diabetes</a:t>
          </a:r>
        </a:p>
      </dgm:t>
    </dgm:pt>
    <dgm:pt modelId="{479EAA9F-86FD-4B82-8E2E-AE7C7795DC3E}" type="parTrans" cxnId="{17A9FD7B-3363-487F-8AC7-29C1C90A18A3}">
      <dgm:prSet/>
      <dgm:spPr/>
      <dgm:t>
        <a:bodyPr/>
        <a:lstStyle/>
        <a:p>
          <a:endParaRPr lang="en-US"/>
        </a:p>
      </dgm:t>
    </dgm:pt>
    <dgm:pt modelId="{0C0C9881-376D-464C-890D-0A1B723AF7C2}" type="sibTrans" cxnId="{17A9FD7B-3363-487F-8AC7-29C1C90A18A3}">
      <dgm:prSet/>
      <dgm:spPr/>
      <dgm:t>
        <a:bodyPr/>
        <a:lstStyle/>
        <a:p>
          <a:endParaRPr lang="en-US"/>
        </a:p>
      </dgm:t>
    </dgm:pt>
    <dgm:pt modelId="{1BD455B5-26B6-4464-9E65-12A207772CC7}">
      <dgm:prSet/>
      <dgm:spPr/>
      <dgm:t>
        <a:bodyPr/>
        <a:lstStyle/>
        <a:p>
          <a:r>
            <a:rPr lang="en-US" dirty="0"/>
            <a:t>Intrauterine growth restriction (IUGR)</a:t>
          </a:r>
        </a:p>
      </dgm:t>
    </dgm:pt>
    <dgm:pt modelId="{5387F9C6-87BE-4882-9660-25136A71E33E}" type="parTrans" cxnId="{8E2EE6D7-5A36-485E-B808-4E798137E8B7}">
      <dgm:prSet/>
      <dgm:spPr/>
      <dgm:t>
        <a:bodyPr/>
        <a:lstStyle/>
        <a:p>
          <a:endParaRPr lang="en-US"/>
        </a:p>
      </dgm:t>
    </dgm:pt>
    <dgm:pt modelId="{2C6369B1-0C53-4DC7-A5AC-D57F9258BD0B}" type="sibTrans" cxnId="{8E2EE6D7-5A36-485E-B808-4E798137E8B7}">
      <dgm:prSet/>
      <dgm:spPr/>
      <dgm:t>
        <a:bodyPr/>
        <a:lstStyle/>
        <a:p>
          <a:endParaRPr lang="en-US"/>
        </a:p>
      </dgm:t>
    </dgm:pt>
    <dgm:pt modelId="{C9A635A2-60D6-483B-8DE5-78189401E939}">
      <dgm:prSet/>
      <dgm:spPr/>
      <dgm:t>
        <a:bodyPr/>
        <a:lstStyle/>
        <a:p>
          <a:r>
            <a:rPr lang="en-US" dirty="0"/>
            <a:t>Active preterm </a:t>
          </a:r>
          <a:r>
            <a:rPr lang="en-US" dirty="0" err="1"/>
            <a:t>labour</a:t>
          </a:r>
          <a:endParaRPr lang="en-US" dirty="0"/>
        </a:p>
      </dgm:t>
    </dgm:pt>
    <dgm:pt modelId="{3617C132-0848-4E49-BCC2-7A23153FC453}" type="parTrans" cxnId="{6D2ABCB6-D113-4E97-A5C4-E7D5DE5DC14E}">
      <dgm:prSet/>
      <dgm:spPr/>
      <dgm:t>
        <a:bodyPr/>
        <a:lstStyle/>
        <a:p>
          <a:endParaRPr lang="en-US"/>
        </a:p>
      </dgm:t>
    </dgm:pt>
    <dgm:pt modelId="{A5EAEC05-AE20-424F-B17A-77970B2F55B4}" type="sibTrans" cxnId="{6D2ABCB6-D113-4E97-A5C4-E7D5DE5DC14E}">
      <dgm:prSet/>
      <dgm:spPr/>
      <dgm:t>
        <a:bodyPr/>
        <a:lstStyle/>
        <a:p>
          <a:endParaRPr lang="en-US"/>
        </a:p>
      </dgm:t>
    </dgm:pt>
    <dgm:pt modelId="{3823E447-A0B1-4326-B08A-53F13FC2FBC6}">
      <dgm:prSet/>
      <dgm:spPr/>
      <dgm:t>
        <a:bodyPr/>
        <a:lstStyle/>
        <a:p>
          <a:r>
            <a:rPr lang="en-US" dirty="0"/>
            <a:t>Severe pre-eclampsia</a:t>
          </a:r>
        </a:p>
      </dgm:t>
    </dgm:pt>
    <dgm:pt modelId="{13272525-9C95-47B3-A776-3B734C34627B}" type="parTrans" cxnId="{F24E874C-35FD-4B03-A4B3-4ACF526A27F1}">
      <dgm:prSet/>
      <dgm:spPr/>
      <dgm:t>
        <a:bodyPr/>
        <a:lstStyle/>
        <a:p>
          <a:endParaRPr lang="en-US"/>
        </a:p>
      </dgm:t>
    </dgm:pt>
    <dgm:pt modelId="{309CF150-2011-40DF-B525-19F84B087105}" type="sibTrans" cxnId="{F24E874C-35FD-4B03-A4B3-4ACF526A27F1}">
      <dgm:prSet/>
      <dgm:spPr/>
      <dgm:t>
        <a:bodyPr/>
        <a:lstStyle/>
        <a:p>
          <a:endParaRPr lang="en-US"/>
        </a:p>
      </dgm:t>
    </dgm:pt>
    <dgm:pt modelId="{CB23C031-299B-470E-AA7B-F0B5E807EE13}">
      <dgm:prSet/>
      <dgm:spPr/>
      <dgm:t>
        <a:bodyPr/>
        <a:lstStyle/>
        <a:p>
          <a:r>
            <a:rPr lang="en-US" dirty="0"/>
            <a:t>Cervical insufficiency</a:t>
          </a:r>
        </a:p>
      </dgm:t>
    </dgm:pt>
    <dgm:pt modelId="{6E861024-82B5-4B47-8F84-303E7BC26A47}" type="parTrans" cxnId="{D6FBB9EA-0387-49C1-8E8F-03596345D227}">
      <dgm:prSet/>
      <dgm:spPr/>
      <dgm:t>
        <a:bodyPr/>
        <a:lstStyle/>
        <a:p>
          <a:endParaRPr lang="en-US"/>
        </a:p>
      </dgm:t>
    </dgm:pt>
    <dgm:pt modelId="{D7E1B9F7-EF06-4091-849D-67AF64FB7189}" type="sibTrans" cxnId="{D6FBB9EA-0387-49C1-8E8F-03596345D227}">
      <dgm:prSet/>
      <dgm:spPr/>
      <dgm:t>
        <a:bodyPr/>
        <a:lstStyle/>
        <a:p>
          <a:endParaRPr lang="en-US"/>
        </a:p>
      </dgm:t>
    </dgm:pt>
    <dgm:pt modelId="{AAF291D1-1EC9-4D31-9313-B1815514A723}" type="pres">
      <dgm:prSet presAssocID="{FB0D1580-3EC4-4F6B-8C59-A4366907C9AC}" presName="linear" presStyleCnt="0">
        <dgm:presLayoutVars>
          <dgm:animLvl val="lvl"/>
          <dgm:resizeHandles val="exact"/>
        </dgm:presLayoutVars>
      </dgm:prSet>
      <dgm:spPr/>
    </dgm:pt>
    <dgm:pt modelId="{22D2C5F7-77D6-4DB9-A33F-B11BAF73EA31}" type="pres">
      <dgm:prSet presAssocID="{15133CAD-373B-4F7E-89AC-1847AFF582EB}" presName="parentText" presStyleLbl="node1" presStyleIdx="0" presStyleCnt="1">
        <dgm:presLayoutVars>
          <dgm:chMax val="0"/>
          <dgm:bulletEnabled val="1"/>
        </dgm:presLayoutVars>
      </dgm:prSet>
      <dgm:spPr/>
    </dgm:pt>
    <dgm:pt modelId="{60FB3138-22B3-435E-BCC4-A9BC87F80187}" type="pres">
      <dgm:prSet presAssocID="{15133CAD-373B-4F7E-89AC-1847AFF582EB}" presName="childText" presStyleLbl="revTx" presStyleIdx="0" presStyleCnt="1">
        <dgm:presLayoutVars>
          <dgm:bulletEnabled val="1"/>
        </dgm:presLayoutVars>
      </dgm:prSet>
      <dgm:spPr/>
    </dgm:pt>
  </dgm:ptLst>
  <dgm:cxnLst>
    <dgm:cxn modelId="{A2161C07-D755-44C0-B40B-3079493772AC}" type="presOf" srcId="{FB0D1580-3EC4-4F6B-8C59-A4366907C9AC}" destId="{AAF291D1-1EC9-4D31-9313-B1815514A723}" srcOrd="0" destOrd="0" presId="urn:microsoft.com/office/officeart/2005/8/layout/vList2"/>
    <dgm:cxn modelId="{BED5EB1A-2E6C-42CB-BC0C-4A6B9D53C6BE}" type="presOf" srcId="{AD2ACCD9-95C8-40E9-B24B-6EEBBAA67527}" destId="{60FB3138-22B3-435E-BCC4-A9BC87F80187}" srcOrd="0" destOrd="1" presId="urn:microsoft.com/office/officeart/2005/8/layout/vList2"/>
    <dgm:cxn modelId="{EDC8C01D-4B89-4B93-B713-4D63395410FF}" type="presOf" srcId="{C9A635A2-60D6-483B-8DE5-78189401E939}" destId="{60FB3138-22B3-435E-BCC4-A9BC87F80187}" srcOrd="0" destOrd="7" presId="urn:microsoft.com/office/officeart/2005/8/layout/vList2"/>
    <dgm:cxn modelId="{D1DB2A38-74BA-409E-AEA9-728022CBA5A5}" type="presOf" srcId="{9309D3E3-DDE7-47F2-903F-039F75EB2ACC}" destId="{60FB3138-22B3-435E-BCC4-A9BC87F80187}" srcOrd="0" destOrd="0" presId="urn:microsoft.com/office/officeart/2005/8/layout/vList2"/>
    <dgm:cxn modelId="{B55FE43B-718F-432E-8444-B08671FEDAC8}" srcId="{15133CAD-373B-4F7E-89AC-1847AFF582EB}" destId="{9309D3E3-DDE7-47F2-903F-039F75EB2ACC}" srcOrd="0" destOrd="0" parTransId="{5EFF0EFB-A78F-47DC-8FE7-BC940F8DA7EF}" sibTransId="{66A1B9F0-62C8-4857-AABA-CF855B0F0C8C}"/>
    <dgm:cxn modelId="{97CE645E-71DD-4057-9358-C8A41C9E6394}" srcId="{15133CAD-373B-4F7E-89AC-1847AFF582EB}" destId="{4A627D92-B2A2-44A4-A257-F44CA7570F34}" srcOrd="4" destOrd="0" parTransId="{6FCF6EE8-D2A3-4D8E-9779-0CF3E89978F8}" sibTransId="{57910D99-948E-419B-AFE5-4AB68456E29A}"/>
    <dgm:cxn modelId="{B394E560-E031-43A6-B2EC-816F4C8FB0AB}" type="presOf" srcId="{EE7C56C2-49C5-4016-8147-1FB90BF648E6}" destId="{60FB3138-22B3-435E-BCC4-A9BC87F80187}" srcOrd="0" destOrd="2" presId="urn:microsoft.com/office/officeart/2005/8/layout/vList2"/>
    <dgm:cxn modelId="{B1F89F61-0C8A-45A7-902B-C0DA46A24C2E}" type="presOf" srcId="{1BD455B5-26B6-4464-9E65-12A207772CC7}" destId="{60FB3138-22B3-435E-BCC4-A9BC87F80187}" srcOrd="0" destOrd="6" presId="urn:microsoft.com/office/officeart/2005/8/layout/vList2"/>
    <dgm:cxn modelId="{F24E874C-35FD-4B03-A4B3-4ACF526A27F1}" srcId="{15133CAD-373B-4F7E-89AC-1847AFF582EB}" destId="{3823E447-A0B1-4326-B08A-53F13FC2FBC6}" srcOrd="8" destOrd="0" parTransId="{13272525-9C95-47B3-A776-3B734C34627B}" sibTransId="{309CF150-2011-40DF-B525-19F84B087105}"/>
    <dgm:cxn modelId="{18AA3B52-39A7-4211-BA83-FBC6E24F35D8}" type="presOf" srcId="{264EEA32-C671-40BF-9F92-58D74E12D61D}" destId="{60FB3138-22B3-435E-BCC4-A9BC87F80187}" srcOrd="0" destOrd="3" presId="urn:microsoft.com/office/officeart/2005/8/layout/vList2"/>
    <dgm:cxn modelId="{D789B97A-FA60-4EEF-B2E3-728F92CE364B}" type="presOf" srcId="{4A627D92-B2A2-44A4-A257-F44CA7570F34}" destId="{60FB3138-22B3-435E-BCC4-A9BC87F80187}" srcOrd="0" destOrd="4" presId="urn:microsoft.com/office/officeart/2005/8/layout/vList2"/>
    <dgm:cxn modelId="{17A9FD7B-3363-487F-8AC7-29C1C90A18A3}" srcId="{15133CAD-373B-4F7E-89AC-1847AFF582EB}" destId="{5176278D-60C8-42BD-855C-EDD42D4515EC}" srcOrd="5" destOrd="0" parTransId="{479EAA9F-86FD-4B82-8E2E-AE7C7795DC3E}" sibTransId="{0C0C9881-376D-464C-890D-0A1B723AF7C2}"/>
    <dgm:cxn modelId="{753D9685-D150-4E8E-AC09-940FB504E029}" srcId="{FB0D1580-3EC4-4F6B-8C59-A4366907C9AC}" destId="{15133CAD-373B-4F7E-89AC-1847AFF582EB}" srcOrd="0" destOrd="0" parTransId="{F03B29AE-A6C4-4B14-90D7-A96F6430998E}" sibTransId="{BF4A074A-76F9-43A6-ACAB-7532F6148D72}"/>
    <dgm:cxn modelId="{7B2AE690-31FE-498B-9294-21C92C035717}" type="presOf" srcId="{3823E447-A0B1-4326-B08A-53F13FC2FBC6}" destId="{60FB3138-22B3-435E-BCC4-A9BC87F80187}" srcOrd="0" destOrd="8" presId="urn:microsoft.com/office/officeart/2005/8/layout/vList2"/>
    <dgm:cxn modelId="{6D2ABCB6-D113-4E97-A5C4-E7D5DE5DC14E}" srcId="{15133CAD-373B-4F7E-89AC-1847AFF582EB}" destId="{C9A635A2-60D6-483B-8DE5-78189401E939}" srcOrd="7" destOrd="0" parTransId="{3617C132-0848-4E49-BCC2-7A23153FC453}" sibTransId="{A5EAEC05-AE20-424F-B17A-77970B2F55B4}"/>
    <dgm:cxn modelId="{4D2739C5-CC36-476D-816C-05E0C2A4E53E}" srcId="{15133CAD-373B-4F7E-89AC-1847AFF582EB}" destId="{EE7C56C2-49C5-4016-8147-1FB90BF648E6}" srcOrd="2" destOrd="0" parTransId="{E63BD1CF-BC68-42F5-B3BE-88C4BEA66586}" sibTransId="{AD0EF97A-8504-4F2A-9B5A-A91BBA7E7587}"/>
    <dgm:cxn modelId="{C834C2CE-92D6-427D-9C7B-794845330839}" type="presOf" srcId="{5176278D-60C8-42BD-855C-EDD42D4515EC}" destId="{60FB3138-22B3-435E-BCC4-A9BC87F80187}" srcOrd="0" destOrd="5" presId="urn:microsoft.com/office/officeart/2005/8/layout/vList2"/>
    <dgm:cxn modelId="{112EDACF-872F-4AD6-AA62-7BE5E236F465}" srcId="{15133CAD-373B-4F7E-89AC-1847AFF582EB}" destId="{AD2ACCD9-95C8-40E9-B24B-6EEBBAA67527}" srcOrd="1" destOrd="0" parTransId="{7C51AD5D-4E4E-412A-8E83-10B5F4E0F6A8}" sibTransId="{1C4E394E-70D5-4C1B-9A10-CE2B7E05115E}"/>
    <dgm:cxn modelId="{8906F7D1-68E5-4F19-94F8-FCD07ED1B941}" type="presOf" srcId="{15133CAD-373B-4F7E-89AC-1847AFF582EB}" destId="{22D2C5F7-77D6-4DB9-A33F-B11BAF73EA31}" srcOrd="0" destOrd="0" presId="urn:microsoft.com/office/officeart/2005/8/layout/vList2"/>
    <dgm:cxn modelId="{EC5D50D4-1E9B-40F9-B5C9-6A67F2D85CF8}" srcId="{15133CAD-373B-4F7E-89AC-1847AFF582EB}" destId="{264EEA32-C671-40BF-9F92-58D74E12D61D}" srcOrd="3" destOrd="0" parTransId="{D209B8C1-AC10-48F5-8B69-65CD335B5C2A}" sibTransId="{F30630AB-F7D5-47EB-A278-4BFC508EBC5C}"/>
    <dgm:cxn modelId="{8E2EE6D7-5A36-485E-B808-4E798137E8B7}" srcId="{15133CAD-373B-4F7E-89AC-1847AFF582EB}" destId="{1BD455B5-26B6-4464-9E65-12A207772CC7}" srcOrd="6" destOrd="0" parTransId="{5387F9C6-87BE-4882-9660-25136A71E33E}" sibTransId="{2C6369B1-0C53-4DC7-A5AC-D57F9258BD0B}"/>
    <dgm:cxn modelId="{D6FBB9EA-0387-49C1-8E8F-03596345D227}" srcId="{15133CAD-373B-4F7E-89AC-1847AFF582EB}" destId="{CB23C031-299B-470E-AA7B-F0B5E807EE13}" srcOrd="9" destOrd="0" parTransId="{6E861024-82B5-4B47-8F84-303E7BC26A47}" sibTransId="{D7E1B9F7-EF06-4091-849D-67AF64FB7189}"/>
    <dgm:cxn modelId="{E6F39EEE-7E02-42C3-B586-9E89F1C82A91}" type="presOf" srcId="{CB23C031-299B-470E-AA7B-F0B5E807EE13}" destId="{60FB3138-22B3-435E-BCC4-A9BC87F80187}" srcOrd="0" destOrd="9" presId="urn:microsoft.com/office/officeart/2005/8/layout/vList2"/>
    <dgm:cxn modelId="{9994B9A4-95CF-492B-BF7A-8832860E50A0}" type="presParOf" srcId="{AAF291D1-1EC9-4D31-9313-B1815514A723}" destId="{22D2C5F7-77D6-4DB9-A33F-B11BAF73EA31}" srcOrd="0" destOrd="0" presId="urn:microsoft.com/office/officeart/2005/8/layout/vList2"/>
    <dgm:cxn modelId="{020E15DA-8093-4C38-940B-6F3811649E2D}" type="presParOf" srcId="{AAF291D1-1EC9-4D31-9313-B1815514A723}" destId="{60FB3138-22B3-435E-BCC4-A9BC87F8018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9FBCD-7000-4458-864D-FC1F335C8F92}"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A4360D44-8B77-4AF5-AB12-B5D7EC51F281}">
      <dgm:prSet/>
      <dgm:spPr/>
      <dgm:t>
        <a:bodyPr/>
        <a:lstStyle/>
        <a:p>
          <a:r>
            <a:rPr lang="en-US" dirty="0"/>
            <a:t>Back Pain </a:t>
          </a:r>
        </a:p>
      </dgm:t>
    </dgm:pt>
    <dgm:pt modelId="{008B83B2-6049-4401-AD84-57876CB23F92}" type="parTrans" cxnId="{51402025-3555-4729-85A8-8BB93B5C90D7}">
      <dgm:prSet/>
      <dgm:spPr/>
      <dgm:t>
        <a:bodyPr/>
        <a:lstStyle/>
        <a:p>
          <a:endParaRPr lang="en-US"/>
        </a:p>
      </dgm:t>
    </dgm:pt>
    <dgm:pt modelId="{A9026AC0-501F-4AA9-B05D-D2767930A4A3}" type="sibTrans" cxnId="{51402025-3555-4729-85A8-8BB93B5C90D7}">
      <dgm:prSet/>
      <dgm:spPr/>
      <dgm:t>
        <a:bodyPr/>
        <a:lstStyle/>
        <a:p>
          <a:endParaRPr lang="en-US"/>
        </a:p>
      </dgm:t>
    </dgm:pt>
    <dgm:pt modelId="{2FC0DF35-5C8E-42A1-B0B9-32C9A996D7AE}">
      <dgm:prSet/>
      <dgm:spPr/>
      <dgm:t>
        <a:bodyPr/>
        <a:lstStyle/>
        <a:p>
          <a:r>
            <a:rPr lang="en-US"/>
            <a:t>Regain Muscle Strength</a:t>
          </a:r>
        </a:p>
      </dgm:t>
    </dgm:pt>
    <dgm:pt modelId="{0868662C-41B4-472F-8925-6F25B4F1DC74}" type="parTrans" cxnId="{1AA6015C-5107-4173-B360-3BABD54C39C2}">
      <dgm:prSet/>
      <dgm:spPr/>
      <dgm:t>
        <a:bodyPr/>
        <a:lstStyle/>
        <a:p>
          <a:endParaRPr lang="en-US"/>
        </a:p>
      </dgm:t>
    </dgm:pt>
    <dgm:pt modelId="{31FB52BB-7E28-4395-9259-F266302143DD}" type="sibTrans" cxnId="{1AA6015C-5107-4173-B360-3BABD54C39C2}">
      <dgm:prSet/>
      <dgm:spPr/>
      <dgm:t>
        <a:bodyPr/>
        <a:lstStyle/>
        <a:p>
          <a:endParaRPr lang="en-US"/>
        </a:p>
      </dgm:t>
    </dgm:pt>
    <dgm:pt modelId="{0A35BC44-49DB-43AA-ADFE-AD22D998B91B}">
      <dgm:prSet/>
      <dgm:spPr/>
      <dgm:t>
        <a:bodyPr/>
        <a:lstStyle/>
        <a:p>
          <a:r>
            <a:rPr lang="pl-PL" dirty="0" err="1"/>
            <a:t>Make</a:t>
          </a:r>
          <a:r>
            <a:rPr lang="pl-PL" dirty="0"/>
            <a:t> </a:t>
          </a:r>
          <a:r>
            <a:rPr lang="pl-PL" dirty="0" err="1"/>
            <a:t>childbirth</a:t>
          </a:r>
          <a:r>
            <a:rPr lang="pl-PL" dirty="0"/>
            <a:t> </a:t>
          </a:r>
          <a:r>
            <a:rPr lang="pl-PL" dirty="0" err="1"/>
            <a:t>easier</a:t>
          </a:r>
          <a:r>
            <a:rPr lang="pl-PL" dirty="0"/>
            <a:t> and less </a:t>
          </a:r>
          <a:r>
            <a:rPr lang="pl-PL" dirty="0" err="1"/>
            <a:t>painful</a:t>
          </a:r>
          <a:endParaRPr lang="en-US" dirty="0"/>
        </a:p>
      </dgm:t>
    </dgm:pt>
    <dgm:pt modelId="{25A2371F-0F70-49D8-A2BF-54705EB55A75}" type="parTrans" cxnId="{0B965A16-6138-4D6A-8C5A-340E2843EF62}">
      <dgm:prSet/>
      <dgm:spPr/>
      <dgm:t>
        <a:bodyPr/>
        <a:lstStyle/>
        <a:p>
          <a:endParaRPr lang="en-US"/>
        </a:p>
      </dgm:t>
    </dgm:pt>
    <dgm:pt modelId="{321C5B58-5118-4CAE-BF06-072C912BCFC1}" type="sibTrans" cxnId="{0B965A16-6138-4D6A-8C5A-340E2843EF62}">
      <dgm:prSet/>
      <dgm:spPr/>
      <dgm:t>
        <a:bodyPr/>
        <a:lstStyle/>
        <a:p>
          <a:endParaRPr lang="en-US"/>
        </a:p>
      </dgm:t>
    </dgm:pt>
    <dgm:pt modelId="{0F589396-52E0-4D88-A108-20CB3CF2470F}">
      <dgm:prSet/>
      <dgm:spPr/>
      <dgm:t>
        <a:bodyPr/>
        <a:lstStyle/>
        <a:p>
          <a:r>
            <a:rPr lang="en-US" dirty="0"/>
            <a:t>Shortened Postpartum Recovery</a:t>
          </a:r>
        </a:p>
      </dgm:t>
    </dgm:pt>
    <dgm:pt modelId="{65C925BE-5003-4517-9331-0B16BEF22DBE}" type="parTrans" cxnId="{6E99F817-C236-42A9-888D-4AFD86C8CCC8}">
      <dgm:prSet/>
      <dgm:spPr/>
      <dgm:t>
        <a:bodyPr/>
        <a:lstStyle/>
        <a:p>
          <a:endParaRPr lang="en-US"/>
        </a:p>
      </dgm:t>
    </dgm:pt>
    <dgm:pt modelId="{A25DADBD-B9DD-4017-A889-3BE51E33E1F2}" type="sibTrans" cxnId="{6E99F817-C236-42A9-888D-4AFD86C8CCC8}">
      <dgm:prSet/>
      <dgm:spPr/>
      <dgm:t>
        <a:bodyPr/>
        <a:lstStyle/>
        <a:p>
          <a:endParaRPr lang="en-US"/>
        </a:p>
      </dgm:t>
    </dgm:pt>
    <dgm:pt modelId="{E622FD4B-E013-4C6C-AF97-2AA6FC1C58A2}">
      <dgm:prSet/>
      <dgm:spPr/>
      <dgm:t>
        <a:bodyPr/>
        <a:lstStyle/>
        <a:p>
          <a:r>
            <a:rPr lang="en-US" dirty="0"/>
            <a:t>Reduce Pelvic Floor</a:t>
          </a:r>
          <a:r>
            <a:rPr lang="pl-PL" dirty="0"/>
            <a:t> </a:t>
          </a:r>
          <a:r>
            <a:rPr lang="pl-PL" dirty="0" err="1"/>
            <a:t>Muscle</a:t>
          </a:r>
          <a:r>
            <a:rPr lang="en-US" dirty="0"/>
            <a:t> Dysfunction</a:t>
          </a:r>
        </a:p>
      </dgm:t>
    </dgm:pt>
    <dgm:pt modelId="{63CAE6B5-F466-4B79-8D48-51E9F7F7D753}" type="parTrans" cxnId="{3BB458DE-2041-404A-8FEE-4F0ACD3150B6}">
      <dgm:prSet/>
      <dgm:spPr/>
      <dgm:t>
        <a:bodyPr/>
        <a:lstStyle/>
        <a:p>
          <a:endParaRPr lang="en-US"/>
        </a:p>
      </dgm:t>
    </dgm:pt>
    <dgm:pt modelId="{44F6813B-05F0-4ECE-82B5-37E8C0BD8AD5}" type="sibTrans" cxnId="{3BB458DE-2041-404A-8FEE-4F0ACD3150B6}">
      <dgm:prSet/>
      <dgm:spPr/>
      <dgm:t>
        <a:bodyPr/>
        <a:lstStyle/>
        <a:p>
          <a:endParaRPr lang="en-US"/>
        </a:p>
      </dgm:t>
    </dgm:pt>
    <dgm:pt modelId="{5F60F846-9291-403C-84A3-1EEEC23DC650}">
      <dgm:prSet/>
      <dgm:spPr/>
      <dgm:t>
        <a:bodyPr/>
        <a:lstStyle/>
        <a:p>
          <a:r>
            <a:rPr lang="pl-PL" dirty="0" err="1"/>
            <a:t>Improve</a:t>
          </a:r>
          <a:r>
            <a:rPr lang="pl-PL" dirty="0"/>
            <a:t> </a:t>
          </a:r>
          <a:r>
            <a:rPr lang="pl-PL" dirty="0" err="1"/>
            <a:t>sleep</a:t>
          </a:r>
          <a:endParaRPr lang="en-US" dirty="0"/>
        </a:p>
      </dgm:t>
    </dgm:pt>
    <dgm:pt modelId="{4FEE531F-BD0E-4847-9297-8630DE792896}" type="parTrans" cxnId="{B513DEE6-8433-4273-9DC3-A96B17BC2131}">
      <dgm:prSet/>
      <dgm:spPr/>
      <dgm:t>
        <a:bodyPr/>
        <a:lstStyle/>
        <a:p>
          <a:endParaRPr lang="en-US"/>
        </a:p>
      </dgm:t>
    </dgm:pt>
    <dgm:pt modelId="{8087E566-9DAB-42E3-8129-DC8EB3F0C72E}" type="sibTrans" cxnId="{B513DEE6-8433-4273-9DC3-A96B17BC2131}">
      <dgm:prSet/>
      <dgm:spPr/>
      <dgm:t>
        <a:bodyPr/>
        <a:lstStyle/>
        <a:p>
          <a:endParaRPr lang="en-US"/>
        </a:p>
      </dgm:t>
    </dgm:pt>
    <dgm:pt modelId="{875F317D-BF71-4909-8A38-694778625938}">
      <dgm:prSet/>
      <dgm:spPr/>
      <dgm:t>
        <a:bodyPr/>
        <a:lstStyle/>
        <a:p>
          <a:r>
            <a:rPr lang="pl-PL"/>
            <a:t>Alleviate</a:t>
          </a:r>
          <a:r>
            <a:rPr lang="pl-PL" dirty="0"/>
            <a:t> </a:t>
          </a:r>
          <a:r>
            <a:rPr lang="pl-PL" dirty="0" err="1"/>
            <a:t>other</a:t>
          </a:r>
          <a:r>
            <a:rPr lang="pl-PL" dirty="0"/>
            <a:t> </a:t>
          </a:r>
          <a:r>
            <a:rPr lang="pl-PL" dirty="0" err="1"/>
            <a:t>pregnancy</a:t>
          </a:r>
          <a:r>
            <a:rPr lang="pl-PL" dirty="0"/>
            <a:t> </a:t>
          </a:r>
          <a:r>
            <a:rPr lang="pl-PL" dirty="0" err="1"/>
            <a:t>sympthoms</a:t>
          </a:r>
          <a:endParaRPr lang="en-US" dirty="0"/>
        </a:p>
      </dgm:t>
    </dgm:pt>
    <dgm:pt modelId="{AE32BB89-9CEB-40D5-9B0C-B1627D0CD5B0}" type="parTrans" cxnId="{0D0ADA2D-9655-483B-842C-9FADAE36C641}">
      <dgm:prSet/>
      <dgm:spPr/>
      <dgm:t>
        <a:bodyPr/>
        <a:lstStyle/>
        <a:p>
          <a:endParaRPr lang="en-US"/>
        </a:p>
      </dgm:t>
    </dgm:pt>
    <dgm:pt modelId="{A0B8DAA0-AE52-4763-AF86-D38356238F89}" type="sibTrans" cxnId="{0D0ADA2D-9655-483B-842C-9FADAE36C641}">
      <dgm:prSet/>
      <dgm:spPr/>
      <dgm:t>
        <a:bodyPr/>
        <a:lstStyle/>
        <a:p>
          <a:endParaRPr lang="en-US"/>
        </a:p>
      </dgm:t>
    </dgm:pt>
    <dgm:pt modelId="{68C54806-B5A5-4D50-8253-BFF1064861B4}" type="pres">
      <dgm:prSet presAssocID="{A929FBCD-7000-4458-864D-FC1F335C8F92}" presName="diagram" presStyleCnt="0">
        <dgm:presLayoutVars>
          <dgm:dir/>
          <dgm:resizeHandles val="exact"/>
        </dgm:presLayoutVars>
      </dgm:prSet>
      <dgm:spPr/>
    </dgm:pt>
    <dgm:pt modelId="{D65FF444-281D-41BC-91D6-55D857F5B744}" type="pres">
      <dgm:prSet presAssocID="{A4360D44-8B77-4AF5-AB12-B5D7EC51F281}" presName="node" presStyleLbl="node1" presStyleIdx="0" presStyleCnt="7">
        <dgm:presLayoutVars>
          <dgm:bulletEnabled val="1"/>
        </dgm:presLayoutVars>
      </dgm:prSet>
      <dgm:spPr/>
    </dgm:pt>
    <dgm:pt modelId="{A704E808-FE00-4473-848A-CE61590048AA}" type="pres">
      <dgm:prSet presAssocID="{A9026AC0-501F-4AA9-B05D-D2767930A4A3}" presName="sibTrans" presStyleCnt="0"/>
      <dgm:spPr/>
    </dgm:pt>
    <dgm:pt modelId="{6E646CED-BFC1-4C99-8941-DF1DF0F1223D}" type="pres">
      <dgm:prSet presAssocID="{2FC0DF35-5C8E-42A1-B0B9-32C9A996D7AE}" presName="node" presStyleLbl="node1" presStyleIdx="1" presStyleCnt="7">
        <dgm:presLayoutVars>
          <dgm:bulletEnabled val="1"/>
        </dgm:presLayoutVars>
      </dgm:prSet>
      <dgm:spPr/>
    </dgm:pt>
    <dgm:pt modelId="{F330103B-58F0-4D18-8A9F-296B00886A6D}" type="pres">
      <dgm:prSet presAssocID="{31FB52BB-7E28-4395-9259-F266302143DD}" presName="sibTrans" presStyleCnt="0"/>
      <dgm:spPr/>
    </dgm:pt>
    <dgm:pt modelId="{DFC14D39-FF3D-4E47-9344-EC97A2C6F5E4}" type="pres">
      <dgm:prSet presAssocID="{0A35BC44-49DB-43AA-ADFE-AD22D998B91B}" presName="node" presStyleLbl="node1" presStyleIdx="2" presStyleCnt="7">
        <dgm:presLayoutVars>
          <dgm:bulletEnabled val="1"/>
        </dgm:presLayoutVars>
      </dgm:prSet>
      <dgm:spPr/>
    </dgm:pt>
    <dgm:pt modelId="{98747222-DBC0-489C-91D5-54A5F3D9C085}" type="pres">
      <dgm:prSet presAssocID="{321C5B58-5118-4CAE-BF06-072C912BCFC1}" presName="sibTrans" presStyleCnt="0"/>
      <dgm:spPr/>
    </dgm:pt>
    <dgm:pt modelId="{D1E74BB7-FD15-433C-82EC-8F908FED20BC}" type="pres">
      <dgm:prSet presAssocID="{0F589396-52E0-4D88-A108-20CB3CF2470F}" presName="node" presStyleLbl="node1" presStyleIdx="3" presStyleCnt="7">
        <dgm:presLayoutVars>
          <dgm:bulletEnabled val="1"/>
        </dgm:presLayoutVars>
      </dgm:prSet>
      <dgm:spPr/>
    </dgm:pt>
    <dgm:pt modelId="{B382B493-41A7-4A8B-818B-F635E37D5492}" type="pres">
      <dgm:prSet presAssocID="{A25DADBD-B9DD-4017-A889-3BE51E33E1F2}" presName="sibTrans" presStyleCnt="0"/>
      <dgm:spPr/>
    </dgm:pt>
    <dgm:pt modelId="{96523060-99CF-4FB5-8E01-6A10E6387FA1}" type="pres">
      <dgm:prSet presAssocID="{E622FD4B-E013-4C6C-AF97-2AA6FC1C58A2}" presName="node" presStyleLbl="node1" presStyleIdx="4" presStyleCnt="7">
        <dgm:presLayoutVars>
          <dgm:bulletEnabled val="1"/>
        </dgm:presLayoutVars>
      </dgm:prSet>
      <dgm:spPr/>
    </dgm:pt>
    <dgm:pt modelId="{B8D7F7F6-2A47-4C8E-8CC9-4321794E086F}" type="pres">
      <dgm:prSet presAssocID="{44F6813B-05F0-4ECE-82B5-37E8C0BD8AD5}" presName="sibTrans" presStyleCnt="0"/>
      <dgm:spPr/>
    </dgm:pt>
    <dgm:pt modelId="{7B80984B-D0BC-4A8E-B6CF-BBB26E1C7497}" type="pres">
      <dgm:prSet presAssocID="{5F60F846-9291-403C-84A3-1EEEC23DC650}" presName="node" presStyleLbl="node1" presStyleIdx="5" presStyleCnt="7">
        <dgm:presLayoutVars>
          <dgm:bulletEnabled val="1"/>
        </dgm:presLayoutVars>
      </dgm:prSet>
      <dgm:spPr/>
    </dgm:pt>
    <dgm:pt modelId="{9FF19082-6A9B-44C0-AB7E-342D8880EF57}" type="pres">
      <dgm:prSet presAssocID="{8087E566-9DAB-42E3-8129-DC8EB3F0C72E}" presName="sibTrans" presStyleCnt="0"/>
      <dgm:spPr/>
    </dgm:pt>
    <dgm:pt modelId="{1F26DD79-F0E2-4FF4-8C69-4347369AC7A5}" type="pres">
      <dgm:prSet presAssocID="{875F317D-BF71-4909-8A38-694778625938}" presName="node" presStyleLbl="node1" presStyleIdx="6" presStyleCnt="7">
        <dgm:presLayoutVars>
          <dgm:bulletEnabled val="1"/>
        </dgm:presLayoutVars>
      </dgm:prSet>
      <dgm:spPr/>
    </dgm:pt>
  </dgm:ptLst>
  <dgm:cxnLst>
    <dgm:cxn modelId="{DF971A0F-DEA7-4169-A161-36D286F76A2A}" type="presOf" srcId="{2FC0DF35-5C8E-42A1-B0B9-32C9A996D7AE}" destId="{6E646CED-BFC1-4C99-8941-DF1DF0F1223D}" srcOrd="0" destOrd="0" presId="urn:microsoft.com/office/officeart/2005/8/layout/default"/>
    <dgm:cxn modelId="{0B965A16-6138-4D6A-8C5A-340E2843EF62}" srcId="{A929FBCD-7000-4458-864D-FC1F335C8F92}" destId="{0A35BC44-49DB-43AA-ADFE-AD22D998B91B}" srcOrd="2" destOrd="0" parTransId="{25A2371F-0F70-49D8-A2BF-54705EB55A75}" sibTransId="{321C5B58-5118-4CAE-BF06-072C912BCFC1}"/>
    <dgm:cxn modelId="{6E99F817-C236-42A9-888D-4AFD86C8CCC8}" srcId="{A929FBCD-7000-4458-864D-FC1F335C8F92}" destId="{0F589396-52E0-4D88-A108-20CB3CF2470F}" srcOrd="3" destOrd="0" parTransId="{65C925BE-5003-4517-9331-0B16BEF22DBE}" sibTransId="{A25DADBD-B9DD-4017-A889-3BE51E33E1F2}"/>
    <dgm:cxn modelId="{8A661E20-55C3-4060-ABB6-E45C57A5FA6C}" type="presOf" srcId="{5F60F846-9291-403C-84A3-1EEEC23DC650}" destId="{7B80984B-D0BC-4A8E-B6CF-BBB26E1C7497}" srcOrd="0" destOrd="0" presId="urn:microsoft.com/office/officeart/2005/8/layout/default"/>
    <dgm:cxn modelId="{51402025-3555-4729-85A8-8BB93B5C90D7}" srcId="{A929FBCD-7000-4458-864D-FC1F335C8F92}" destId="{A4360D44-8B77-4AF5-AB12-B5D7EC51F281}" srcOrd="0" destOrd="0" parTransId="{008B83B2-6049-4401-AD84-57876CB23F92}" sibTransId="{A9026AC0-501F-4AA9-B05D-D2767930A4A3}"/>
    <dgm:cxn modelId="{0D0ADA2D-9655-483B-842C-9FADAE36C641}" srcId="{A929FBCD-7000-4458-864D-FC1F335C8F92}" destId="{875F317D-BF71-4909-8A38-694778625938}" srcOrd="6" destOrd="0" parTransId="{AE32BB89-9CEB-40D5-9B0C-B1627D0CD5B0}" sibTransId="{A0B8DAA0-AE52-4763-AF86-D38356238F89}"/>
    <dgm:cxn modelId="{1AA6015C-5107-4173-B360-3BABD54C39C2}" srcId="{A929FBCD-7000-4458-864D-FC1F335C8F92}" destId="{2FC0DF35-5C8E-42A1-B0B9-32C9A996D7AE}" srcOrd="1" destOrd="0" parTransId="{0868662C-41B4-472F-8925-6F25B4F1DC74}" sibTransId="{31FB52BB-7E28-4395-9259-F266302143DD}"/>
    <dgm:cxn modelId="{7F530DA2-895F-4079-AB84-8F7D41E6C681}" type="presOf" srcId="{0A35BC44-49DB-43AA-ADFE-AD22D998B91B}" destId="{DFC14D39-FF3D-4E47-9344-EC97A2C6F5E4}" srcOrd="0" destOrd="0" presId="urn:microsoft.com/office/officeart/2005/8/layout/default"/>
    <dgm:cxn modelId="{08E032A8-49E9-45B4-9B1C-A09A36DE4B6A}" type="presOf" srcId="{875F317D-BF71-4909-8A38-694778625938}" destId="{1F26DD79-F0E2-4FF4-8C69-4347369AC7A5}" srcOrd="0" destOrd="0" presId="urn:microsoft.com/office/officeart/2005/8/layout/default"/>
    <dgm:cxn modelId="{E3DE1AB4-FB0D-4ED8-9F83-063D3015A0C2}" type="presOf" srcId="{0F589396-52E0-4D88-A108-20CB3CF2470F}" destId="{D1E74BB7-FD15-433C-82EC-8F908FED20BC}" srcOrd="0" destOrd="0" presId="urn:microsoft.com/office/officeart/2005/8/layout/default"/>
    <dgm:cxn modelId="{3BB458DE-2041-404A-8FEE-4F0ACD3150B6}" srcId="{A929FBCD-7000-4458-864D-FC1F335C8F92}" destId="{E622FD4B-E013-4C6C-AF97-2AA6FC1C58A2}" srcOrd="4" destOrd="0" parTransId="{63CAE6B5-F466-4B79-8D48-51E9F7F7D753}" sibTransId="{44F6813B-05F0-4ECE-82B5-37E8C0BD8AD5}"/>
    <dgm:cxn modelId="{B513DEE6-8433-4273-9DC3-A96B17BC2131}" srcId="{A929FBCD-7000-4458-864D-FC1F335C8F92}" destId="{5F60F846-9291-403C-84A3-1EEEC23DC650}" srcOrd="5" destOrd="0" parTransId="{4FEE531F-BD0E-4847-9297-8630DE792896}" sibTransId="{8087E566-9DAB-42E3-8129-DC8EB3F0C72E}"/>
    <dgm:cxn modelId="{82C8A5ED-2BFB-4476-9703-D009150C36A9}" type="presOf" srcId="{A929FBCD-7000-4458-864D-FC1F335C8F92}" destId="{68C54806-B5A5-4D50-8253-BFF1064861B4}" srcOrd="0" destOrd="0" presId="urn:microsoft.com/office/officeart/2005/8/layout/default"/>
    <dgm:cxn modelId="{EF24C5EE-34F4-43C5-A8B1-1C8FDA0DD936}" type="presOf" srcId="{A4360D44-8B77-4AF5-AB12-B5D7EC51F281}" destId="{D65FF444-281D-41BC-91D6-55D857F5B744}" srcOrd="0" destOrd="0" presId="urn:microsoft.com/office/officeart/2005/8/layout/default"/>
    <dgm:cxn modelId="{8B048AFB-B48F-4760-95D1-4A3FFB09D304}" type="presOf" srcId="{E622FD4B-E013-4C6C-AF97-2AA6FC1C58A2}" destId="{96523060-99CF-4FB5-8E01-6A10E6387FA1}" srcOrd="0" destOrd="0" presId="urn:microsoft.com/office/officeart/2005/8/layout/default"/>
    <dgm:cxn modelId="{7B7B2037-69F7-419E-ACD6-4256F586AA4E}" type="presParOf" srcId="{68C54806-B5A5-4D50-8253-BFF1064861B4}" destId="{D65FF444-281D-41BC-91D6-55D857F5B744}" srcOrd="0" destOrd="0" presId="urn:microsoft.com/office/officeart/2005/8/layout/default"/>
    <dgm:cxn modelId="{765FEC39-FD40-4B62-BC57-660D0DB7DE82}" type="presParOf" srcId="{68C54806-B5A5-4D50-8253-BFF1064861B4}" destId="{A704E808-FE00-4473-848A-CE61590048AA}" srcOrd="1" destOrd="0" presId="urn:microsoft.com/office/officeart/2005/8/layout/default"/>
    <dgm:cxn modelId="{931A750A-204C-454E-A35F-CFB5FC06E76D}" type="presParOf" srcId="{68C54806-B5A5-4D50-8253-BFF1064861B4}" destId="{6E646CED-BFC1-4C99-8941-DF1DF0F1223D}" srcOrd="2" destOrd="0" presId="urn:microsoft.com/office/officeart/2005/8/layout/default"/>
    <dgm:cxn modelId="{9D5C33E7-A634-49D8-8AF9-99ED382F1599}" type="presParOf" srcId="{68C54806-B5A5-4D50-8253-BFF1064861B4}" destId="{F330103B-58F0-4D18-8A9F-296B00886A6D}" srcOrd="3" destOrd="0" presId="urn:microsoft.com/office/officeart/2005/8/layout/default"/>
    <dgm:cxn modelId="{F3349493-A977-4129-A582-E9F3C9C7DF64}" type="presParOf" srcId="{68C54806-B5A5-4D50-8253-BFF1064861B4}" destId="{DFC14D39-FF3D-4E47-9344-EC97A2C6F5E4}" srcOrd="4" destOrd="0" presId="urn:microsoft.com/office/officeart/2005/8/layout/default"/>
    <dgm:cxn modelId="{FE60F94B-E205-4846-BC5A-4F8194B15855}" type="presParOf" srcId="{68C54806-B5A5-4D50-8253-BFF1064861B4}" destId="{98747222-DBC0-489C-91D5-54A5F3D9C085}" srcOrd="5" destOrd="0" presId="urn:microsoft.com/office/officeart/2005/8/layout/default"/>
    <dgm:cxn modelId="{DCE95DB9-B6ED-45C6-A10D-5E438B305820}" type="presParOf" srcId="{68C54806-B5A5-4D50-8253-BFF1064861B4}" destId="{D1E74BB7-FD15-433C-82EC-8F908FED20BC}" srcOrd="6" destOrd="0" presId="urn:microsoft.com/office/officeart/2005/8/layout/default"/>
    <dgm:cxn modelId="{0EFDBE31-860E-4D53-AEBD-153AA84D1D62}" type="presParOf" srcId="{68C54806-B5A5-4D50-8253-BFF1064861B4}" destId="{B382B493-41A7-4A8B-818B-F635E37D5492}" srcOrd="7" destOrd="0" presId="urn:microsoft.com/office/officeart/2005/8/layout/default"/>
    <dgm:cxn modelId="{8E2D75A0-89BB-4F9F-B3FF-11E74374009B}" type="presParOf" srcId="{68C54806-B5A5-4D50-8253-BFF1064861B4}" destId="{96523060-99CF-4FB5-8E01-6A10E6387FA1}" srcOrd="8" destOrd="0" presId="urn:microsoft.com/office/officeart/2005/8/layout/default"/>
    <dgm:cxn modelId="{AAD8387A-D842-419B-8484-0BA282C362CE}" type="presParOf" srcId="{68C54806-B5A5-4D50-8253-BFF1064861B4}" destId="{B8D7F7F6-2A47-4C8E-8CC9-4321794E086F}" srcOrd="9" destOrd="0" presId="urn:microsoft.com/office/officeart/2005/8/layout/default"/>
    <dgm:cxn modelId="{093D8C0D-F98E-4FA1-822E-557ECD70EA38}" type="presParOf" srcId="{68C54806-B5A5-4D50-8253-BFF1064861B4}" destId="{7B80984B-D0BC-4A8E-B6CF-BBB26E1C7497}" srcOrd="10" destOrd="0" presId="urn:microsoft.com/office/officeart/2005/8/layout/default"/>
    <dgm:cxn modelId="{6ADE513B-2847-4256-A781-0D6B045F01AD}" type="presParOf" srcId="{68C54806-B5A5-4D50-8253-BFF1064861B4}" destId="{9FF19082-6A9B-44C0-AB7E-342D8880EF57}" srcOrd="11" destOrd="0" presId="urn:microsoft.com/office/officeart/2005/8/layout/default"/>
    <dgm:cxn modelId="{8E23BC4A-41D4-4D5E-ABFB-9DEF4353308F}" type="presParOf" srcId="{68C54806-B5A5-4D50-8253-BFF1064861B4}" destId="{1F26DD79-F0E2-4FF4-8C69-4347369AC7A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8D93D-EE43-4B1D-B8DA-A64BBDB75D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EB30CD7-A251-47F9-A5CB-63E9C20DF64A}">
      <dgm:prSet/>
      <dgm:spPr/>
      <dgm:t>
        <a:bodyPr/>
        <a:lstStyle/>
        <a:p>
          <a:r>
            <a:rPr lang="en-US"/>
            <a:t>Low impact cardiovascular exercises </a:t>
          </a:r>
        </a:p>
      </dgm:t>
    </dgm:pt>
    <dgm:pt modelId="{2076E108-6C5F-4E43-A9AB-271F8C00B600}" type="parTrans" cxnId="{C2D8A669-A3EE-4638-9B92-3CBEA26BA10D}">
      <dgm:prSet/>
      <dgm:spPr/>
      <dgm:t>
        <a:bodyPr/>
        <a:lstStyle/>
        <a:p>
          <a:endParaRPr lang="en-US"/>
        </a:p>
      </dgm:t>
    </dgm:pt>
    <dgm:pt modelId="{B9CBECFD-E77B-4CA6-B45A-71FE36DD9358}" type="sibTrans" cxnId="{C2D8A669-A3EE-4638-9B92-3CBEA26BA10D}">
      <dgm:prSet/>
      <dgm:spPr/>
      <dgm:t>
        <a:bodyPr/>
        <a:lstStyle/>
        <a:p>
          <a:endParaRPr lang="en-US"/>
        </a:p>
      </dgm:t>
    </dgm:pt>
    <dgm:pt modelId="{900F6C82-2219-40FE-BBBB-65ADB454C60C}">
      <dgm:prSet/>
      <dgm:spPr/>
      <dgm:t>
        <a:bodyPr/>
        <a:lstStyle/>
        <a:p>
          <a:r>
            <a:rPr lang="en-US"/>
            <a:t>Antenatal Pilates or Yoga</a:t>
          </a:r>
        </a:p>
      </dgm:t>
    </dgm:pt>
    <dgm:pt modelId="{6992A57E-ED7F-46CA-A45C-F4B63F569217}" type="parTrans" cxnId="{035E0205-46A6-48B0-A966-FE325AA4255E}">
      <dgm:prSet/>
      <dgm:spPr/>
      <dgm:t>
        <a:bodyPr/>
        <a:lstStyle/>
        <a:p>
          <a:endParaRPr lang="en-US"/>
        </a:p>
      </dgm:t>
    </dgm:pt>
    <dgm:pt modelId="{B1CEFE84-0046-41E3-B47E-3EC8EEEB7DC5}" type="sibTrans" cxnId="{035E0205-46A6-48B0-A966-FE325AA4255E}">
      <dgm:prSet/>
      <dgm:spPr/>
      <dgm:t>
        <a:bodyPr/>
        <a:lstStyle/>
        <a:p>
          <a:endParaRPr lang="en-US"/>
        </a:p>
      </dgm:t>
    </dgm:pt>
    <dgm:pt modelId="{D9ECFA0F-BD6E-46EA-81CB-798838A8BD0D}">
      <dgm:prSet/>
      <dgm:spPr/>
      <dgm:t>
        <a:bodyPr/>
        <a:lstStyle/>
        <a:p>
          <a:r>
            <a:rPr lang="en-US" dirty="0"/>
            <a:t>Pelvic floor muscle exercises </a:t>
          </a:r>
        </a:p>
      </dgm:t>
    </dgm:pt>
    <dgm:pt modelId="{6DC3BC11-4C30-4467-B824-3E8B4F6EEA04}" type="parTrans" cxnId="{5788CE1F-A387-4918-95F1-C36DA5035C98}">
      <dgm:prSet/>
      <dgm:spPr/>
      <dgm:t>
        <a:bodyPr/>
        <a:lstStyle/>
        <a:p>
          <a:endParaRPr lang="en-US"/>
        </a:p>
      </dgm:t>
    </dgm:pt>
    <dgm:pt modelId="{7CA16539-65A7-43C6-9572-950CA28E2133}" type="sibTrans" cxnId="{5788CE1F-A387-4918-95F1-C36DA5035C98}">
      <dgm:prSet/>
      <dgm:spPr/>
      <dgm:t>
        <a:bodyPr/>
        <a:lstStyle/>
        <a:p>
          <a:endParaRPr lang="en-US"/>
        </a:p>
      </dgm:t>
    </dgm:pt>
    <dgm:pt modelId="{8A5511D7-C12D-45B2-8D77-C554161223B1}">
      <dgm:prSet/>
      <dgm:spPr/>
      <dgm:t>
        <a:bodyPr/>
        <a:lstStyle/>
        <a:p>
          <a:r>
            <a:rPr lang="pl-PL"/>
            <a:t>Stretching exercises</a:t>
          </a:r>
          <a:endParaRPr lang="en-US"/>
        </a:p>
      </dgm:t>
    </dgm:pt>
    <dgm:pt modelId="{A73841B5-2388-4376-A292-086D019EAA21}" type="parTrans" cxnId="{680FBC22-13EE-4BFE-8A0D-CF2C5F22930E}">
      <dgm:prSet/>
      <dgm:spPr/>
      <dgm:t>
        <a:bodyPr/>
        <a:lstStyle/>
        <a:p>
          <a:endParaRPr lang="en-US"/>
        </a:p>
      </dgm:t>
    </dgm:pt>
    <dgm:pt modelId="{51D05D6E-B7A4-4C2F-81B7-99C40305F300}" type="sibTrans" cxnId="{680FBC22-13EE-4BFE-8A0D-CF2C5F22930E}">
      <dgm:prSet/>
      <dgm:spPr/>
      <dgm:t>
        <a:bodyPr/>
        <a:lstStyle/>
        <a:p>
          <a:endParaRPr lang="en-US"/>
        </a:p>
      </dgm:t>
    </dgm:pt>
    <dgm:pt modelId="{31B41A5D-E242-4F1C-8193-DC2FACF9B365}">
      <dgm:prSet/>
      <dgm:spPr/>
      <dgm:t>
        <a:bodyPr/>
        <a:lstStyle/>
        <a:p>
          <a:r>
            <a:rPr lang="pl-PL"/>
            <a:t>Rectus abdominis muscle exercises</a:t>
          </a:r>
          <a:endParaRPr lang="en-US"/>
        </a:p>
      </dgm:t>
    </dgm:pt>
    <dgm:pt modelId="{9CF29104-1AD9-41E1-99FB-FAAE506F3ECF}" type="parTrans" cxnId="{6C851FEF-A442-447B-8082-5E205395DB45}">
      <dgm:prSet/>
      <dgm:spPr/>
      <dgm:t>
        <a:bodyPr/>
        <a:lstStyle/>
        <a:p>
          <a:endParaRPr lang="en-US"/>
        </a:p>
      </dgm:t>
    </dgm:pt>
    <dgm:pt modelId="{684F9E88-45A9-4F62-A25B-5D1AF117A49F}" type="sibTrans" cxnId="{6C851FEF-A442-447B-8082-5E205395DB45}">
      <dgm:prSet/>
      <dgm:spPr/>
      <dgm:t>
        <a:bodyPr/>
        <a:lstStyle/>
        <a:p>
          <a:endParaRPr lang="en-US"/>
        </a:p>
      </dgm:t>
    </dgm:pt>
    <dgm:pt modelId="{4C56C254-6C47-4391-B0AA-30BC4B01F145}">
      <dgm:prSet/>
      <dgm:spPr/>
      <dgm:t>
        <a:bodyPr/>
        <a:lstStyle/>
        <a:p>
          <a:r>
            <a:rPr lang="pl-PL"/>
            <a:t>Stabilizing exercises</a:t>
          </a:r>
          <a:endParaRPr lang="en-US"/>
        </a:p>
      </dgm:t>
    </dgm:pt>
    <dgm:pt modelId="{9E7437B2-A21D-4931-AA46-281290B3CA41}" type="parTrans" cxnId="{40F0F5DE-80D6-4D23-BEF2-95149F2A9AEF}">
      <dgm:prSet/>
      <dgm:spPr/>
      <dgm:t>
        <a:bodyPr/>
        <a:lstStyle/>
        <a:p>
          <a:endParaRPr lang="en-US"/>
        </a:p>
      </dgm:t>
    </dgm:pt>
    <dgm:pt modelId="{B4F26BDF-A79D-4087-889C-3799D2A8F08F}" type="sibTrans" cxnId="{40F0F5DE-80D6-4D23-BEF2-95149F2A9AEF}">
      <dgm:prSet/>
      <dgm:spPr/>
      <dgm:t>
        <a:bodyPr/>
        <a:lstStyle/>
        <a:p>
          <a:endParaRPr lang="en-US"/>
        </a:p>
      </dgm:t>
    </dgm:pt>
    <dgm:pt modelId="{D7755B51-877B-4CB9-B73E-FAD2A8738D14}" type="pres">
      <dgm:prSet presAssocID="{3FE8D93D-EE43-4B1D-B8DA-A64BBDB75D7B}" presName="vert0" presStyleCnt="0">
        <dgm:presLayoutVars>
          <dgm:dir/>
          <dgm:animOne val="branch"/>
          <dgm:animLvl val="lvl"/>
        </dgm:presLayoutVars>
      </dgm:prSet>
      <dgm:spPr/>
    </dgm:pt>
    <dgm:pt modelId="{327EC297-A18F-4475-AEE6-E532E6F70AE4}" type="pres">
      <dgm:prSet presAssocID="{1EB30CD7-A251-47F9-A5CB-63E9C20DF64A}" presName="thickLine" presStyleLbl="alignNode1" presStyleIdx="0" presStyleCnt="6"/>
      <dgm:spPr/>
    </dgm:pt>
    <dgm:pt modelId="{021B8818-48C3-4391-B772-CB11AFB84ED9}" type="pres">
      <dgm:prSet presAssocID="{1EB30CD7-A251-47F9-A5CB-63E9C20DF64A}" presName="horz1" presStyleCnt="0"/>
      <dgm:spPr/>
    </dgm:pt>
    <dgm:pt modelId="{5F730B94-BFF8-4619-92A5-94F23E08E17D}" type="pres">
      <dgm:prSet presAssocID="{1EB30CD7-A251-47F9-A5CB-63E9C20DF64A}" presName="tx1" presStyleLbl="revTx" presStyleIdx="0" presStyleCnt="6"/>
      <dgm:spPr/>
    </dgm:pt>
    <dgm:pt modelId="{AFD6332B-EC7F-497D-B6F5-15334FC0A83F}" type="pres">
      <dgm:prSet presAssocID="{1EB30CD7-A251-47F9-A5CB-63E9C20DF64A}" presName="vert1" presStyleCnt="0"/>
      <dgm:spPr/>
    </dgm:pt>
    <dgm:pt modelId="{EEAA3EFF-0CBF-40AF-A2C9-D4C8D3D2F234}" type="pres">
      <dgm:prSet presAssocID="{900F6C82-2219-40FE-BBBB-65ADB454C60C}" presName="thickLine" presStyleLbl="alignNode1" presStyleIdx="1" presStyleCnt="6"/>
      <dgm:spPr/>
    </dgm:pt>
    <dgm:pt modelId="{481CE9F1-60A8-40B1-9C79-D814048F1FF5}" type="pres">
      <dgm:prSet presAssocID="{900F6C82-2219-40FE-BBBB-65ADB454C60C}" presName="horz1" presStyleCnt="0"/>
      <dgm:spPr/>
    </dgm:pt>
    <dgm:pt modelId="{34F8B2FE-CDD3-40A7-ADC6-304F60F5980C}" type="pres">
      <dgm:prSet presAssocID="{900F6C82-2219-40FE-BBBB-65ADB454C60C}" presName="tx1" presStyleLbl="revTx" presStyleIdx="1" presStyleCnt="6"/>
      <dgm:spPr/>
    </dgm:pt>
    <dgm:pt modelId="{1A82B60C-3F7D-4038-B006-0E3838DBC412}" type="pres">
      <dgm:prSet presAssocID="{900F6C82-2219-40FE-BBBB-65ADB454C60C}" presName="vert1" presStyleCnt="0"/>
      <dgm:spPr/>
    </dgm:pt>
    <dgm:pt modelId="{E5E2AA1E-A8C5-4A74-AD4A-2AAF8DB4853E}" type="pres">
      <dgm:prSet presAssocID="{D9ECFA0F-BD6E-46EA-81CB-798838A8BD0D}" presName="thickLine" presStyleLbl="alignNode1" presStyleIdx="2" presStyleCnt="6"/>
      <dgm:spPr/>
    </dgm:pt>
    <dgm:pt modelId="{1ECEE19C-0512-47B9-ACE7-63CD1DA63569}" type="pres">
      <dgm:prSet presAssocID="{D9ECFA0F-BD6E-46EA-81CB-798838A8BD0D}" presName="horz1" presStyleCnt="0"/>
      <dgm:spPr/>
    </dgm:pt>
    <dgm:pt modelId="{385319B2-EA37-4C9A-BAA3-E70AFA9213CC}" type="pres">
      <dgm:prSet presAssocID="{D9ECFA0F-BD6E-46EA-81CB-798838A8BD0D}" presName="tx1" presStyleLbl="revTx" presStyleIdx="2" presStyleCnt="6"/>
      <dgm:spPr/>
    </dgm:pt>
    <dgm:pt modelId="{5FE60C3E-EDC7-43DF-9F47-93C182C6480B}" type="pres">
      <dgm:prSet presAssocID="{D9ECFA0F-BD6E-46EA-81CB-798838A8BD0D}" presName="vert1" presStyleCnt="0"/>
      <dgm:spPr/>
    </dgm:pt>
    <dgm:pt modelId="{3759A963-92C4-4648-8DE3-F521AF24A769}" type="pres">
      <dgm:prSet presAssocID="{8A5511D7-C12D-45B2-8D77-C554161223B1}" presName="thickLine" presStyleLbl="alignNode1" presStyleIdx="3" presStyleCnt="6"/>
      <dgm:spPr/>
    </dgm:pt>
    <dgm:pt modelId="{366A1A82-384D-4E27-8DEC-52163259E8E9}" type="pres">
      <dgm:prSet presAssocID="{8A5511D7-C12D-45B2-8D77-C554161223B1}" presName="horz1" presStyleCnt="0"/>
      <dgm:spPr/>
    </dgm:pt>
    <dgm:pt modelId="{9F44706E-462B-45D5-BAF8-14AEE797E7A0}" type="pres">
      <dgm:prSet presAssocID="{8A5511D7-C12D-45B2-8D77-C554161223B1}" presName="tx1" presStyleLbl="revTx" presStyleIdx="3" presStyleCnt="6"/>
      <dgm:spPr/>
    </dgm:pt>
    <dgm:pt modelId="{53130428-5CB1-420B-A488-14BEA525C169}" type="pres">
      <dgm:prSet presAssocID="{8A5511D7-C12D-45B2-8D77-C554161223B1}" presName="vert1" presStyleCnt="0"/>
      <dgm:spPr/>
    </dgm:pt>
    <dgm:pt modelId="{597DDB7B-FD00-4359-B6A8-6F6ED15DA09A}" type="pres">
      <dgm:prSet presAssocID="{31B41A5D-E242-4F1C-8193-DC2FACF9B365}" presName="thickLine" presStyleLbl="alignNode1" presStyleIdx="4" presStyleCnt="6"/>
      <dgm:spPr/>
    </dgm:pt>
    <dgm:pt modelId="{C2D123FA-7638-49CF-933E-15E45B1AEEF8}" type="pres">
      <dgm:prSet presAssocID="{31B41A5D-E242-4F1C-8193-DC2FACF9B365}" presName="horz1" presStyleCnt="0"/>
      <dgm:spPr/>
    </dgm:pt>
    <dgm:pt modelId="{359FEA06-D17D-4BD1-A26C-8CC19C3C435E}" type="pres">
      <dgm:prSet presAssocID="{31B41A5D-E242-4F1C-8193-DC2FACF9B365}" presName="tx1" presStyleLbl="revTx" presStyleIdx="4" presStyleCnt="6"/>
      <dgm:spPr/>
    </dgm:pt>
    <dgm:pt modelId="{FCCE6F0D-0685-4B62-A2F2-ED84096503DD}" type="pres">
      <dgm:prSet presAssocID="{31B41A5D-E242-4F1C-8193-DC2FACF9B365}" presName="vert1" presStyleCnt="0"/>
      <dgm:spPr/>
    </dgm:pt>
    <dgm:pt modelId="{5C3EE29C-B881-4C31-AC48-9AB9565BFE42}" type="pres">
      <dgm:prSet presAssocID="{4C56C254-6C47-4391-B0AA-30BC4B01F145}" presName="thickLine" presStyleLbl="alignNode1" presStyleIdx="5" presStyleCnt="6"/>
      <dgm:spPr/>
    </dgm:pt>
    <dgm:pt modelId="{23E93F15-4371-4271-B763-6A7F6F3A1D4F}" type="pres">
      <dgm:prSet presAssocID="{4C56C254-6C47-4391-B0AA-30BC4B01F145}" presName="horz1" presStyleCnt="0"/>
      <dgm:spPr/>
    </dgm:pt>
    <dgm:pt modelId="{966C8E24-1418-4692-A2D8-089FCD895685}" type="pres">
      <dgm:prSet presAssocID="{4C56C254-6C47-4391-B0AA-30BC4B01F145}" presName="tx1" presStyleLbl="revTx" presStyleIdx="5" presStyleCnt="6"/>
      <dgm:spPr/>
    </dgm:pt>
    <dgm:pt modelId="{806D87B3-5073-4C51-B3A8-FF0D7FFB4713}" type="pres">
      <dgm:prSet presAssocID="{4C56C254-6C47-4391-B0AA-30BC4B01F145}" presName="vert1" presStyleCnt="0"/>
      <dgm:spPr/>
    </dgm:pt>
  </dgm:ptLst>
  <dgm:cxnLst>
    <dgm:cxn modelId="{035E0205-46A6-48B0-A966-FE325AA4255E}" srcId="{3FE8D93D-EE43-4B1D-B8DA-A64BBDB75D7B}" destId="{900F6C82-2219-40FE-BBBB-65ADB454C60C}" srcOrd="1" destOrd="0" parTransId="{6992A57E-ED7F-46CA-A45C-F4B63F569217}" sibTransId="{B1CEFE84-0046-41E3-B47E-3EC8EEEB7DC5}"/>
    <dgm:cxn modelId="{7F224A1F-70D7-4CD2-98DE-509F99E43A7D}" type="presOf" srcId="{4C56C254-6C47-4391-B0AA-30BC4B01F145}" destId="{966C8E24-1418-4692-A2D8-089FCD895685}" srcOrd="0" destOrd="0" presId="urn:microsoft.com/office/officeart/2008/layout/LinedList"/>
    <dgm:cxn modelId="{3F05CA1F-D0CC-460F-B640-5ACE4B7CB495}" type="presOf" srcId="{1EB30CD7-A251-47F9-A5CB-63E9C20DF64A}" destId="{5F730B94-BFF8-4619-92A5-94F23E08E17D}" srcOrd="0" destOrd="0" presId="urn:microsoft.com/office/officeart/2008/layout/LinedList"/>
    <dgm:cxn modelId="{5788CE1F-A387-4918-95F1-C36DA5035C98}" srcId="{3FE8D93D-EE43-4B1D-B8DA-A64BBDB75D7B}" destId="{D9ECFA0F-BD6E-46EA-81CB-798838A8BD0D}" srcOrd="2" destOrd="0" parTransId="{6DC3BC11-4C30-4467-B824-3E8B4F6EEA04}" sibTransId="{7CA16539-65A7-43C6-9572-950CA28E2133}"/>
    <dgm:cxn modelId="{680FBC22-13EE-4BFE-8A0D-CF2C5F22930E}" srcId="{3FE8D93D-EE43-4B1D-B8DA-A64BBDB75D7B}" destId="{8A5511D7-C12D-45B2-8D77-C554161223B1}" srcOrd="3" destOrd="0" parTransId="{A73841B5-2388-4376-A292-086D019EAA21}" sibTransId="{51D05D6E-B7A4-4C2F-81B7-99C40305F300}"/>
    <dgm:cxn modelId="{A79D4A2A-445E-45A1-90E8-5DA3C654C475}" type="presOf" srcId="{3FE8D93D-EE43-4B1D-B8DA-A64BBDB75D7B}" destId="{D7755B51-877B-4CB9-B73E-FAD2A8738D14}" srcOrd="0" destOrd="0" presId="urn:microsoft.com/office/officeart/2008/layout/LinedList"/>
    <dgm:cxn modelId="{8468FF36-628D-4B84-AB86-D6AE88FAC90F}" type="presOf" srcId="{D9ECFA0F-BD6E-46EA-81CB-798838A8BD0D}" destId="{385319B2-EA37-4C9A-BAA3-E70AFA9213CC}" srcOrd="0" destOrd="0" presId="urn:microsoft.com/office/officeart/2008/layout/LinedList"/>
    <dgm:cxn modelId="{227C1462-4922-492E-9AAF-21172C0AF9B2}" type="presOf" srcId="{8A5511D7-C12D-45B2-8D77-C554161223B1}" destId="{9F44706E-462B-45D5-BAF8-14AEE797E7A0}" srcOrd="0" destOrd="0" presId="urn:microsoft.com/office/officeart/2008/layout/LinedList"/>
    <dgm:cxn modelId="{C2D8A669-A3EE-4638-9B92-3CBEA26BA10D}" srcId="{3FE8D93D-EE43-4B1D-B8DA-A64BBDB75D7B}" destId="{1EB30CD7-A251-47F9-A5CB-63E9C20DF64A}" srcOrd="0" destOrd="0" parTransId="{2076E108-6C5F-4E43-A9AB-271F8C00B600}" sibTransId="{B9CBECFD-E77B-4CA6-B45A-71FE36DD9358}"/>
    <dgm:cxn modelId="{EC4A7197-65FF-4FA8-A3B6-66488D7DC74B}" type="presOf" srcId="{900F6C82-2219-40FE-BBBB-65ADB454C60C}" destId="{34F8B2FE-CDD3-40A7-ADC6-304F60F5980C}" srcOrd="0" destOrd="0" presId="urn:microsoft.com/office/officeart/2008/layout/LinedList"/>
    <dgm:cxn modelId="{E08A5DD6-6DC0-4BB8-A38E-4E651A9A5AB5}" type="presOf" srcId="{31B41A5D-E242-4F1C-8193-DC2FACF9B365}" destId="{359FEA06-D17D-4BD1-A26C-8CC19C3C435E}" srcOrd="0" destOrd="0" presId="urn:microsoft.com/office/officeart/2008/layout/LinedList"/>
    <dgm:cxn modelId="{40F0F5DE-80D6-4D23-BEF2-95149F2A9AEF}" srcId="{3FE8D93D-EE43-4B1D-B8DA-A64BBDB75D7B}" destId="{4C56C254-6C47-4391-B0AA-30BC4B01F145}" srcOrd="5" destOrd="0" parTransId="{9E7437B2-A21D-4931-AA46-281290B3CA41}" sibTransId="{B4F26BDF-A79D-4087-889C-3799D2A8F08F}"/>
    <dgm:cxn modelId="{6C851FEF-A442-447B-8082-5E205395DB45}" srcId="{3FE8D93D-EE43-4B1D-B8DA-A64BBDB75D7B}" destId="{31B41A5D-E242-4F1C-8193-DC2FACF9B365}" srcOrd="4" destOrd="0" parTransId="{9CF29104-1AD9-41E1-99FB-FAAE506F3ECF}" sibTransId="{684F9E88-45A9-4F62-A25B-5D1AF117A49F}"/>
    <dgm:cxn modelId="{5AFAD49C-870E-403E-8EEF-5D89031C1D91}" type="presParOf" srcId="{D7755B51-877B-4CB9-B73E-FAD2A8738D14}" destId="{327EC297-A18F-4475-AEE6-E532E6F70AE4}" srcOrd="0" destOrd="0" presId="urn:microsoft.com/office/officeart/2008/layout/LinedList"/>
    <dgm:cxn modelId="{5A339999-819E-4497-8476-F3E6B5E09563}" type="presParOf" srcId="{D7755B51-877B-4CB9-B73E-FAD2A8738D14}" destId="{021B8818-48C3-4391-B772-CB11AFB84ED9}" srcOrd="1" destOrd="0" presId="urn:microsoft.com/office/officeart/2008/layout/LinedList"/>
    <dgm:cxn modelId="{8CBCFBE7-2C42-44E0-BBA4-9A7030E32030}" type="presParOf" srcId="{021B8818-48C3-4391-B772-CB11AFB84ED9}" destId="{5F730B94-BFF8-4619-92A5-94F23E08E17D}" srcOrd="0" destOrd="0" presId="urn:microsoft.com/office/officeart/2008/layout/LinedList"/>
    <dgm:cxn modelId="{12E710CD-DE6A-42A1-8A8B-2E620300CFAF}" type="presParOf" srcId="{021B8818-48C3-4391-B772-CB11AFB84ED9}" destId="{AFD6332B-EC7F-497D-B6F5-15334FC0A83F}" srcOrd="1" destOrd="0" presId="urn:microsoft.com/office/officeart/2008/layout/LinedList"/>
    <dgm:cxn modelId="{6976F26B-3FF5-43F6-B575-B7C6DF1496B0}" type="presParOf" srcId="{D7755B51-877B-4CB9-B73E-FAD2A8738D14}" destId="{EEAA3EFF-0CBF-40AF-A2C9-D4C8D3D2F234}" srcOrd="2" destOrd="0" presId="urn:microsoft.com/office/officeart/2008/layout/LinedList"/>
    <dgm:cxn modelId="{89705714-028C-43BD-8289-3CF08C081847}" type="presParOf" srcId="{D7755B51-877B-4CB9-B73E-FAD2A8738D14}" destId="{481CE9F1-60A8-40B1-9C79-D814048F1FF5}" srcOrd="3" destOrd="0" presId="urn:microsoft.com/office/officeart/2008/layout/LinedList"/>
    <dgm:cxn modelId="{568D11C9-57EF-4A89-9679-E17B4AB2D4E2}" type="presParOf" srcId="{481CE9F1-60A8-40B1-9C79-D814048F1FF5}" destId="{34F8B2FE-CDD3-40A7-ADC6-304F60F5980C}" srcOrd="0" destOrd="0" presId="urn:microsoft.com/office/officeart/2008/layout/LinedList"/>
    <dgm:cxn modelId="{A4FA48E5-D6B2-44C1-A286-FC8FB29F8930}" type="presParOf" srcId="{481CE9F1-60A8-40B1-9C79-D814048F1FF5}" destId="{1A82B60C-3F7D-4038-B006-0E3838DBC412}" srcOrd="1" destOrd="0" presId="urn:microsoft.com/office/officeart/2008/layout/LinedList"/>
    <dgm:cxn modelId="{68642055-867D-43E8-95B0-08129AD8E91E}" type="presParOf" srcId="{D7755B51-877B-4CB9-B73E-FAD2A8738D14}" destId="{E5E2AA1E-A8C5-4A74-AD4A-2AAF8DB4853E}" srcOrd="4" destOrd="0" presId="urn:microsoft.com/office/officeart/2008/layout/LinedList"/>
    <dgm:cxn modelId="{433EDC75-225C-4615-A8EB-906061C62B71}" type="presParOf" srcId="{D7755B51-877B-4CB9-B73E-FAD2A8738D14}" destId="{1ECEE19C-0512-47B9-ACE7-63CD1DA63569}" srcOrd="5" destOrd="0" presId="urn:microsoft.com/office/officeart/2008/layout/LinedList"/>
    <dgm:cxn modelId="{8297D325-CA19-49FD-9A3E-7D9E6B162299}" type="presParOf" srcId="{1ECEE19C-0512-47B9-ACE7-63CD1DA63569}" destId="{385319B2-EA37-4C9A-BAA3-E70AFA9213CC}" srcOrd="0" destOrd="0" presId="urn:microsoft.com/office/officeart/2008/layout/LinedList"/>
    <dgm:cxn modelId="{ABC3C977-1692-4C03-87B0-FB0A2ABFB79D}" type="presParOf" srcId="{1ECEE19C-0512-47B9-ACE7-63CD1DA63569}" destId="{5FE60C3E-EDC7-43DF-9F47-93C182C6480B}" srcOrd="1" destOrd="0" presId="urn:microsoft.com/office/officeart/2008/layout/LinedList"/>
    <dgm:cxn modelId="{A53A2E04-5BB6-43D5-BDDC-730FD184AF3E}" type="presParOf" srcId="{D7755B51-877B-4CB9-B73E-FAD2A8738D14}" destId="{3759A963-92C4-4648-8DE3-F521AF24A769}" srcOrd="6" destOrd="0" presId="urn:microsoft.com/office/officeart/2008/layout/LinedList"/>
    <dgm:cxn modelId="{2DA6FC5C-87A3-4A72-9F06-87AF6BA62366}" type="presParOf" srcId="{D7755B51-877B-4CB9-B73E-FAD2A8738D14}" destId="{366A1A82-384D-4E27-8DEC-52163259E8E9}" srcOrd="7" destOrd="0" presId="urn:microsoft.com/office/officeart/2008/layout/LinedList"/>
    <dgm:cxn modelId="{53FEBAC2-C3FB-485B-88E5-020DD1849339}" type="presParOf" srcId="{366A1A82-384D-4E27-8DEC-52163259E8E9}" destId="{9F44706E-462B-45D5-BAF8-14AEE797E7A0}" srcOrd="0" destOrd="0" presId="urn:microsoft.com/office/officeart/2008/layout/LinedList"/>
    <dgm:cxn modelId="{F220C263-A62B-482D-A748-522419E4B20A}" type="presParOf" srcId="{366A1A82-384D-4E27-8DEC-52163259E8E9}" destId="{53130428-5CB1-420B-A488-14BEA525C169}" srcOrd="1" destOrd="0" presId="urn:microsoft.com/office/officeart/2008/layout/LinedList"/>
    <dgm:cxn modelId="{7CBF0959-B610-4B91-844D-80F2BAFA5208}" type="presParOf" srcId="{D7755B51-877B-4CB9-B73E-FAD2A8738D14}" destId="{597DDB7B-FD00-4359-B6A8-6F6ED15DA09A}" srcOrd="8" destOrd="0" presId="urn:microsoft.com/office/officeart/2008/layout/LinedList"/>
    <dgm:cxn modelId="{1AE4941A-BEC8-4819-9F23-205F6CD45267}" type="presParOf" srcId="{D7755B51-877B-4CB9-B73E-FAD2A8738D14}" destId="{C2D123FA-7638-49CF-933E-15E45B1AEEF8}" srcOrd="9" destOrd="0" presId="urn:microsoft.com/office/officeart/2008/layout/LinedList"/>
    <dgm:cxn modelId="{9DE9CC21-1472-4476-994C-61AEBB45A4B0}" type="presParOf" srcId="{C2D123FA-7638-49CF-933E-15E45B1AEEF8}" destId="{359FEA06-D17D-4BD1-A26C-8CC19C3C435E}" srcOrd="0" destOrd="0" presId="urn:microsoft.com/office/officeart/2008/layout/LinedList"/>
    <dgm:cxn modelId="{5B04E267-49A4-4181-A51D-3FDD7C1FB3E0}" type="presParOf" srcId="{C2D123FA-7638-49CF-933E-15E45B1AEEF8}" destId="{FCCE6F0D-0685-4B62-A2F2-ED84096503DD}" srcOrd="1" destOrd="0" presId="urn:microsoft.com/office/officeart/2008/layout/LinedList"/>
    <dgm:cxn modelId="{F8F9277B-F82E-48DD-B803-BBAF50075691}" type="presParOf" srcId="{D7755B51-877B-4CB9-B73E-FAD2A8738D14}" destId="{5C3EE29C-B881-4C31-AC48-9AB9565BFE42}" srcOrd="10" destOrd="0" presId="urn:microsoft.com/office/officeart/2008/layout/LinedList"/>
    <dgm:cxn modelId="{69B27582-F0F8-4E31-A9A0-3B7268EBD7BD}" type="presParOf" srcId="{D7755B51-877B-4CB9-B73E-FAD2A8738D14}" destId="{23E93F15-4371-4271-B763-6A7F6F3A1D4F}" srcOrd="11" destOrd="0" presId="urn:microsoft.com/office/officeart/2008/layout/LinedList"/>
    <dgm:cxn modelId="{13142C72-0BE3-494D-B2AF-7D3A88009544}" type="presParOf" srcId="{23E93F15-4371-4271-B763-6A7F6F3A1D4F}" destId="{966C8E24-1418-4692-A2D8-089FCD895685}" srcOrd="0" destOrd="0" presId="urn:microsoft.com/office/officeart/2008/layout/LinedList"/>
    <dgm:cxn modelId="{F3364CBD-5C0B-421E-A7C5-1F71CB903DCE}" type="presParOf" srcId="{23E93F15-4371-4271-B763-6A7F6F3A1D4F}" destId="{806D87B3-5073-4C51-B3A8-FF0D7FFB47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2C5F7-77D6-4DB9-A33F-B11BAF73EA31}">
      <dsp:nvSpPr>
        <dsp:cNvPr id="0" name=""/>
        <dsp:cNvSpPr/>
      </dsp:nvSpPr>
      <dsp:spPr>
        <a:xfrm>
          <a:off x="0" y="101691"/>
          <a:ext cx="9911298"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Absolute contraindications</a:t>
          </a:r>
          <a:r>
            <a:rPr lang="pl-PL" sz="2700" kern="1200" dirty="0"/>
            <a:t>:</a:t>
          </a:r>
          <a:endParaRPr lang="en-US" sz="2700" kern="1200" dirty="0"/>
        </a:p>
      </dsp:txBody>
      <dsp:txXfrm>
        <a:off x="31613" y="133304"/>
        <a:ext cx="9848072" cy="584369"/>
      </dsp:txXfrm>
    </dsp:sp>
    <dsp:sp modelId="{60FB3138-22B3-435E-BCC4-A9BC87F80187}">
      <dsp:nvSpPr>
        <dsp:cNvPr id="0" name=""/>
        <dsp:cNvSpPr/>
      </dsp:nvSpPr>
      <dsp:spPr>
        <a:xfrm>
          <a:off x="0" y="749286"/>
          <a:ext cx="9911298" cy="39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6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Severe respiratory diseases (</a:t>
          </a:r>
          <a:r>
            <a:rPr lang="en-US" sz="2100" kern="1200" dirty="0" err="1"/>
            <a:t>eg</a:t>
          </a:r>
          <a:r>
            <a:rPr lang="en-US" sz="2100" kern="1200" dirty="0"/>
            <a:t>, chronic obstructive pulmonary disease, restrictive lung disease and cystic fibrosis)</a:t>
          </a:r>
        </a:p>
        <a:p>
          <a:pPr marL="228600" lvl="1" indent="-228600" algn="l" defTabSz="933450">
            <a:lnSpc>
              <a:spcPct val="90000"/>
            </a:lnSpc>
            <a:spcBef>
              <a:spcPct val="0"/>
            </a:spcBef>
            <a:spcAft>
              <a:spcPct val="20000"/>
            </a:spcAft>
            <a:buChar char="•"/>
          </a:pPr>
          <a:r>
            <a:rPr lang="en-US" sz="2100" kern="1200" dirty="0"/>
            <a:t>Severe acquired or congenital heart disease with exercise intolerance</a:t>
          </a:r>
        </a:p>
        <a:p>
          <a:pPr marL="228600" lvl="1" indent="-228600" algn="l" defTabSz="933450">
            <a:lnSpc>
              <a:spcPct val="90000"/>
            </a:lnSpc>
            <a:spcBef>
              <a:spcPct val="0"/>
            </a:spcBef>
            <a:spcAft>
              <a:spcPct val="20000"/>
            </a:spcAft>
            <a:buChar char="•"/>
          </a:pPr>
          <a:r>
            <a:rPr lang="en-US" sz="2100" kern="1200" dirty="0"/>
            <a:t>Uncontrolled or severe arrhythmia</a:t>
          </a:r>
        </a:p>
        <a:p>
          <a:pPr marL="228600" lvl="1" indent="-228600" algn="l" defTabSz="933450">
            <a:lnSpc>
              <a:spcPct val="90000"/>
            </a:lnSpc>
            <a:spcBef>
              <a:spcPct val="0"/>
            </a:spcBef>
            <a:spcAft>
              <a:spcPct val="20000"/>
            </a:spcAft>
            <a:buChar char="•"/>
          </a:pPr>
          <a:r>
            <a:rPr lang="en-US" sz="2100" kern="1200" dirty="0"/>
            <a:t>Placental abruption</a:t>
          </a:r>
        </a:p>
        <a:p>
          <a:pPr marL="228600" lvl="1" indent="-228600" algn="l" defTabSz="933450">
            <a:lnSpc>
              <a:spcPct val="90000"/>
            </a:lnSpc>
            <a:spcBef>
              <a:spcPct val="0"/>
            </a:spcBef>
            <a:spcAft>
              <a:spcPct val="20000"/>
            </a:spcAft>
            <a:buChar char="•"/>
          </a:pPr>
          <a:r>
            <a:rPr lang="en-US" sz="2100" kern="1200" dirty="0"/>
            <a:t>Vasa previa</a:t>
          </a:r>
        </a:p>
        <a:p>
          <a:pPr marL="228600" lvl="1" indent="-228600" algn="l" defTabSz="933450">
            <a:lnSpc>
              <a:spcPct val="90000"/>
            </a:lnSpc>
            <a:spcBef>
              <a:spcPct val="0"/>
            </a:spcBef>
            <a:spcAft>
              <a:spcPct val="20000"/>
            </a:spcAft>
            <a:buChar char="•"/>
          </a:pPr>
          <a:r>
            <a:rPr lang="en-US" sz="2100" kern="1200" dirty="0"/>
            <a:t>Uncontrolled type 1 diabetes</a:t>
          </a:r>
        </a:p>
        <a:p>
          <a:pPr marL="228600" lvl="1" indent="-228600" algn="l" defTabSz="933450">
            <a:lnSpc>
              <a:spcPct val="90000"/>
            </a:lnSpc>
            <a:spcBef>
              <a:spcPct val="0"/>
            </a:spcBef>
            <a:spcAft>
              <a:spcPct val="20000"/>
            </a:spcAft>
            <a:buChar char="•"/>
          </a:pPr>
          <a:r>
            <a:rPr lang="en-US" sz="2100" kern="1200" dirty="0"/>
            <a:t>Intrauterine growth restriction (IUGR)</a:t>
          </a:r>
        </a:p>
        <a:p>
          <a:pPr marL="228600" lvl="1" indent="-228600" algn="l" defTabSz="933450">
            <a:lnSpc>
              <a:spcPct val="90000"/>
            </a:lnSpc>
            <a:spcBef>
              <a:spcPct val="0"/>
            </a:spcBef>
            <a:spcAft>
              <a:spcPct val="20000"/>
            </a:spcAft>
            <a:buChar char="•"/>
          </a:pPr>
          <a:r>
            <a:rPr lang="en-US" sz="2100" kern="1200" dirty="0"/>
            <a:t>Active preterm </a:t>
          </a:r>
          <a:r>
            <a:rPr lang="en-US" sz="2100" kern="1200" dirty="0" err="1"/>
            <a:t>labour</a:t>
          </a:r>
          <a:endParaRPr lang="en-US" sz="2100" kern="1200" dirty="0"/>
        </a:p>
        <a:p>
          <a:pPr marL="228600" lvl="1" indent="-228600" algn="l" defTabSz="933450">
            <a:lnSpc>
              <a:spcPct val="90000"/>
            </a:lnSpc>
            <a:spcBef>
              <a:spcPct val="0"/>
            </a:spcBef>
            <a:spcAft>
              <a:spcPct val="20000"/>
            </a:spcAft>
            <a:buChar char="•"/>
          </a:pPr>
          <a:r>
            <a:rPr lang="en-US" sz="2100" kern="1200" dirty="0"/>
            <a:t>Severe pre-eclampsia</a:t>
          </a:r>
        </a:p>
        <a:p>
          <a:pPr marL="228600" lvl="1" indent="-228600" algn="l" defTabSz="933450">
            <a:lnSpc>
              <a:spcPct val="90000"/>
            </a:lnSpc>
            <a:spcBef>
              <a:spcPct val="0"/>
            </a:spcBef>
            <a:spcAft>
              <a:spcPct val="20000"/>
            </a:spcAft>
            <a:buChar char="•"/>
          </a:pPr>
          <a:r>
            <a:rPr lang="en-US" sz="2100" kern="1200" dirty="0"/>
            <a:t>Cervical insufficiency</a:t>
          </a:r>
        </a:p>
      </dsp:txBody>
      <dsp:txXfrm>
        <a:off x="0" y="749286"/>
        <a:ext cx="9911298" cy="3912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FF444-281D-41BC-91D6-55D857F5B744}">
      <dsp:nvSpPr>
        <dsp:cNvPr id="0" name=""/>
        <dsp:cNvSpPr/>
      </dsp:nvSpPr>
      <dsp:spPr>
        <a:xfrm>
          <a:off x="2892" y="52776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Back Pain </a:t>
          </a:r>
        </a:p>
      </dsp:txBody>
      <dsp:txXfrm>
        <a:off x="2892" y="527763"/>
        <a:ext cx="2294671" cy="1376802"/>
      </dsp:txXfrm>
    </dsp:sp>
    <dsp:sp modelId="{6E646CED-BFC1-4C99-8941-DF1DF0F1223D}">
      <dsp:nvSpPr>
        <dsp:cNvPr id="0" name=""/>
        <dsp:cNvSpPr/>
      </dsp:nvSpPr>
      <dsp:spPr>
        <a:xfrm>
          <a:off x="2527030" y="52776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Regain Muscle Strength</a:t>
          </a:r>
        </a:p>
      </dsp:txBody>
      <dsp:txXfrm>
        <a:off x="2527030" y="527763"/>
        <a:ext cx="2294671" cy="1376802"/>
      </dsp:txXfrm>
    </dsp:sp>
    <dsp:sp modelId="{DFC14D39-FF3D-4E47-9344-EC97A2C6F5E4}">
      <dsp:nvSpPr>
        <dsp:cNvPr id="0" name=""/>
        <dsp:cNvSpPr/>
      </dsp:nvSpPr>
      <dsp:spPr>
        <a:xfrm>
          <a:off x="5051169" y="52776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err="1"/>
            <a:t>Make</a:t>
          </a:r>
          <a:r>
            <a:rPr lang="pl-PL" sz="2500" kern="1200" dirty="0"/>
            <a:t> </a:t>
          </a:r>
          <a:r>
            <a:rPr lang="pl-PL" sz="2500" kern="1200" dirty="0" err="1"/>
            <a:t>childbirth</a:t>
          </a:r>
          <a:r>
            <a:rPr lang="pl-PL" sz="2500" kern="1200" dirty="0"/>
            <a:t> </a:t>
          </a:r>
          <a:r>
            <a:rPr lang="pl-PL" sz="2500" kern="1200" dirty="0" err="1"/>
            <a:t>easier</a:t>
          </a:r>
          <a:r>
            <a:rPr lang="pl-PL" sz="2500" kern="1200" dirty="0"/>
            <a:t> and less </a:t>
          </a:r>
          <a:r>
            <a:rPr lang="pl-PL" sz="2500" kern="1200" dirty="0" err="1"/>
            <a:t>painful</a:t>
          </a:r>
          <a:endParaRPr lang="en-US" sz="2500" kern="1200" dirty="0"/>
        </a:p>
      </dsp:txBody>
      <dsp:txXfrm>
        <a:off x="5051169" y="527763"/>
        <a:ext cx="2294671" cy="1376802"/>
      </dsp:txXfrm>
    </dsp:sp>
    <dsp:sp modelId="{D1E74BB7-FD15-433C-82EC-8F908FED20BC}">
      <dsp:nvSpPr>
        <dsp:cNvPr id="0" name=""/>
        <dsp:cNvSpPr/>
      </dsp:nvSpPr>
      <dsp:spPr>
        <a:xfrm>
          <a:off x="7575307" y="52776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Shortened Postpartum Recovery</a:t>
          </a:r>
        </a:p>
      </dsp:txBody>
      <dsp:txXfrm>
        <a:off x="7575307" y="527763"/>
        <a:ext cx="2294671" cy="1376802"/>
      </dsp:txXfrm>
    </dsp:sp>
    <dsp:sp modelId="{96523060-99CF-4FB5-8E01-6A10E6387FA1}">
      <dsp:nvSpPr>
        <dsp:cNvPr id="0" name=""/>
        <dsp:cNvSpPr/>
      </dsp:nvSpPr>
      <dsp:spPr>
        <a:xfrm>
          <a:off x="1264961" y="213403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Reduce Pelvic Floor</a:t>
          </a:r>
          <a:r>
            <a:rPr lang="pl-PL" sz="2500" kern="1200" dirty="0"/>
            <a:t> </a:t>
          </a:r>
          <a:r>
            <a:rPr lang="pl-PL" sz="2500" kern="1200" dirty="0" err="1"/>
            <a:t>Muscle</a:t>
          </a:r>
          <a:r>
            <a:rPr lang="en-US" sz="2500" kern="1200" dirty="0"/>
            <a:t> Dysfunction</a:t>
          </a:r>
        </a:p>
      </dsp:txBody>
      <dsp:txXfrm>
        <a:off x="1264961" y="2134033"/>
        <a:ext cx="2294671" cy="1376802"/>
      </dsp:txXfrm>
    </dsp:sp>
    <dsp:sp modelId="{7B80984B-D0BC-4A8E-B6CF-BBB26E1C7497}">
      <dsp:nvSpPr>
        <dsp:cNvPr id="0" name=""/>
        <dsp:cNvSpPr/>
      </dsp:nvSpPr>
      <dsp:spPr>
        <a:xfrm>
          <a:off x="3789099" y="213403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err="1"/>
            <a:t>Improve</a:t>
          </a:r>
          <a:r>
            <a:rPr lang="pl-PL" sz="2500" kern="1200" dirty="0"/>
            <a:t> </a:t>
          </a:r>
          <a:r>
            <a:rPr lang="pl-PL" sz="2500" kern="1200" dirty="0" err="1"/>
            <a:t>sleep</a:t>
          </a:r>
          <a:endParaRPr lang="en-US" sz="2500" kern="1200" dirty="0"/>
        </a:p>
      </dsp:txBody>
      <dsp:txXfrm>
        <a:off x="3789099" y="2134033"/>
        <a:ext cx="2294671" cy="1376802"/>
      </dsp:txXfrm>
    </dsp:sp>
    <dsp:sp modelId="{1F26DD79-F0E2-4FF4-8C69-4347369AC7A5}">
      <dsp:nvSpPr>
        <dsp:cNvPr id="0" name=""/>
        <dsp:cNvSpPr/>
      </dsp:nvSpPr>
      <dsp:spPr>
        <a:xfrm>
          <a:off x="6313238" y="2134033"/>
          <a:ext cx="2294671" cy="1376802"/>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a:t>Alleviate</a:t>
          </a:r>
          <a:r>
            <a:rPr lang="pl-PL" sz="2500" kern="1200" dirty="0"/>
            <a:t> </a:t>
          </a:r>
          <a:r>
            <a:rPr lang="pl-PL" sz="2500" kern="1200" dirty="0" err="1"/>
            <a:t>other</a:t>
          </a:r>
          <a:r>
            <a:rPr lang="pl-PL" sz="2500" kern="1200" dirty="0"/>
            <a:t> </a:t>
          </a:r>
          <a:r>
            <a:rPr lang="pl-PL" sz="2500" kern="1200" dirty="0" err="1"/>
            <a:t>pregnancy</a:t>
          </a:r>
          <a:r>
            <a:rPr lang="pl-PL" sz="2500" kern="1200" dirty="0"/>
            <a:t> </a:t>
          </a:r>
          <a:r>
            <a:rPr lang="pl-PL" sz="2500" kern="1200" dirty="0" err="1"/>
            <a:t>sympthoms</a:t>
          </a:r>
          <a:endParaRPr lang="en-US" sz="2500" kern="1200" dirty="0"/>
        </a:p>
      </dsp:txBody>
      <dsp:txXfrm>
        <a:off x="6313238" y="2134033"/>
        <a:ext cx="2294671" cy="1376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EC297-A18F-4475-AEE6-E532E6F70AE4}">
      <dsp:nvSpPr>
        <dsp:cNvPr id="0" name=""/>
        <dsp:cNvSpPr/>
      </dsp:nvSpPr>
      <dsp:spPr>
        <a:xfrm>
          <a:off x="0" y="2181"/>
          <a:ext cx="64519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30B94-BFF8-4619-92A5-94F23E08E17D}">
      <dsp:nvSpPr>
        <dsp:cNvPr id="0" name=""/>
        <dsp:cNvSpPr/>
      </dsp:nvSpPr>
      <dsp:spPr>
        <a:xfrm>
          <a:off x="0" y="2181"/>
          <a:ext cx="6451943" cy="7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Low impact cardiovascular exercises </a:t>
          </a:r>
        </a:p>
      </dsp:txBody>
      <dsp:txXfrm>
        <a:off x="0" y="2181"/>
        <a:ext cx="6451943" cy="743920"/>
      </dsp:txXfrm>
    </dsp:sp>
    <dsp:sp modelId="{EEAA3EFF-0CBF-40AF-A2C9-D4C8D3D2F234}">
      <dsp:nvSpPr>
        <dsp:cNvPr id="0" name=""/>
        <dsp:cNvSpPr/>
      </dsp:nvSpPr>
      <dsp:spPr>
        <a:xfrm>
          <a:off x="0" y="746102"/>
          <a:ext cx="6451943" cy="0"/>
        </a:xfrm>
        <a:prstGeom prst="line">
          <a:avLst/>
        </a:prstGeom>
        <a:solidFill>
          <a:schemeClr val="accent2">
            <a:hueOff val="-291913"/>
            <a:satOff val="-2547"/>
            <a:lumOff val="-3294"/>
            <a:alphaOff val="0"/>
          </a:schemeClr>
        </a:solidFill>
        <a:ln w="19050" cap="flat" cmpd="sng" algn="ctr">
          <a:solidFill>
            <a:schemeClr val="accent2">
              <a:hueOff val="-291913"/>
              <a:satOff val="-2547"/>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8B2FE-CDD3-40A7-ADC6-304F60F5980C}">
      <dsp:nvSpPr>
        <dsp:cNvPr id="0" name=""/>
        <dsp:cNvSpPr/>
      </dsp:nvSpPr>
      <dsp:spPr>
        <a:xfrm>
          <a:off x="0" y="746102"/>
          <a:ext cx="6451943" cy="7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Antenatal Pilates or Yoga</a:t>
          </a:r>
        </a:p>
      </dsp:txBody>
      <dsp:txXfrm>
        <a:off x="0" y="746102"/>
        <a:ext cx="6451943" cy="743920"/>
      </dsp:txXfrm>
    </dsp:sp>
    <dsp:sp modelId="{E5E2AA1E-A8C5-4A74-AD4A-2AAF8DB4853E}">
      <dsp:nvSpPr>
        <dsp:cNvPr id="0" name=""/>
        <dsp:cNvSpPr/>
      </dsp:nvSpPr>
      <dsp:spPr>
        <a:xfrm>
          <a:off x="0" y="1490022"/>
          <a:ext cx="6451943" cy="0"/>
        </a:xfrm>
        <a:prstGeom prst="line">
          <a:avLst/>
        </a:prstGeom>
        <a:solidFill>
          <a:schemeClr val="accent2">
            <a:hueOff val="-583825"/>
            <a:satOff val="-5094"/>
            <a:lumOff val="-6588"/>
            <a:alphaOff val="0"/>
          </a:schemeClr>
        </a:solidFill>
        <a:ln w="19050" cap="flat" cmpd="sng" algn="ctr">
          <a:solidFill>
            <a:schemeClr val="accent2">
              <a:hueOff val="-583825"/>
              <a:satOff val="-5094"/>
              <a:lumOff val="-6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319B2-EA37-4C9A-BAA3-E70AFA9213CC}">
      <dsp:nvSpPr>
        <dsp:cNvPr id="0" name=""/>
        <dsp:cNvSpPr/>
      </dsp:nvSpPr>
      <dsp:spPr>
        <a:xfrm>
          <a:off x="0" y="1490022"/>
          <a:ext cx="6451943" cy="7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Pelvic floor muscle exercises </a:t>
          </a:r>
        </a:p>
      </dsp:txBody>
      <dsp:txXfrm>
        <a:off x="0" y="1490022"/>
        <a:ext cx="6451943" cy="743920"/>
      </dsp:txXfrm>
    </dsp:sp>
    <dsp:sp modelId="{3759A963-92C4-4648-8DE3-F521AF24A769}">
      <dsp:nvSpPr>
        <dsp:cNvPr id="0" name=""/>
        <dsp:cNvSpPr/>
      </dsp:nvSpPr>
      <dsp:spPr>
        <a:xfrm>
          <a:off x="0" y="2233943"/>
          <a:ext cx="6451943" cy="0"/>
        </a:xfrm>
        <a:prstGeom prst="line">
          <a:avLst/>
        </a:prstGeom>
        <a:solidFill>
          <a:schemeClr val="accent2">
            <a:hueOff val="-875738"/>
            <a:satOff val="-7640"/>
            <a:lumOff val="-9883"/>
            <a:alphaOff val="0"/>
          </a:schemeClr>
        </a:solidFill>
        <a:ln w="19050" cap="flat" cmpd="sng" algn="ctr">
          <a:solidFill>
            <a:schemeClr val="accent2">
              <a:hueOff val="-875738"/>
              <a:satOff val="-7640"/>
              <a:lumOff val="-9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4706E-462B-45D5-BAF8-14AEE797E7A0}">
      <dsp:nvSpPr>
        <dsp:cNvPr id="0" name=""/>
        <dsp:cNvSpPr/>
      </dsp:nvSpPr>
      <dsp:spPr>
        <a:xfrm>
          <a:off x="0" y="2233943"/>
          <a:ext cx="6451943" cy="7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Stretching exercises</a:t>
          </a:r>
          <a:endParaRPr lang="en-US" sz="3200" kern="1200"/>
        </a:p>
      </dsp:txBody>
      <dsp:txXfrm>
        <a:off x="0" y="2233943"/>
        <a:ext cx="6451943" cy="743920"/>
      </dsp:txXfrm>
    </dsp:sp>
    <dsp:sp modelId="{597DDB7B-FD00-4359-B6A8-6F6ED15DA09A}">
      <dsp:nvSpPr>
        <dsp:cNvPr id="0" name=""/>
        <dsp:cNvSpPr/>
      </dsp:nvSpPr>
      <dsp:spPr>
        <a:xfrm>
          <a:off x="0" y="2977864"/>
          <a:ext cx="6451943" cy="0"/>
        </a:xfrm>
        <a:prstGeom prst="line">
          <a:avLst/>
        </a:prstGeom>
        <a:solidFill>
          <a:schemeClr val="accent2">
            <a:hueOff val="-1167650"/>
            <a:satOff val="-10187"/>
            <a:lumOff val="-13177"/>
            <a:alphaOff val="0"/>
          </a:schemeClr>
        </a:solidFill>
        <a:ln w="19050" cap="flat" cmpd="sng" algn="ctr">
          <a:solidFill>
            <a:schemeClr val="accent2">
              <a:hueOff val="-1167650"/>
              <a:satOff val="-10187"/>
              <a:lumOff val="-13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FEA06-D17D-4BD1-A26C-8CC19C3C435E}">
      <dsp:nvSpPr>
        <dsp:cNvPr id="0" name=""/>
        <dsp:cNvSpPr/>
      </dsp:nvSpPr>
      <dsp:spPr>
        <a:xfrm>
          <a:off x="0" y="2977864"/>
          <a:ext cx="6451943" cy="7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Rectus abdominis muscle exercises</a:t>
          </a:r>
          <a:endParaRPr lang="en-US" sz="3200" kern="1200"/>
        </a:p>
      </dsp:txBody>
      <dsp:txXfrm>
        <a:off x="0" y="2977864"/>
        <a:ext cx="6451943" cy="743920"/>
      </dsp:txXfrm>
    </dsp:sp>
    <dsp:sp modelId="{5C3EE29C-B881-4C31-AC48-9AB9565BFE42}">
      <dsp:nvSpPr>
        <dsp:cNvPr id="0" name=""/>
        <dsp:cNvSpPr/>
      </dsp:nvSpPr>
      <dsp:spPr>
        <a:xfrm>
          <a:off x="0" y="3721784"/>
          <a:ext cx="6451943" cy="0"/>
        </a:xfrm>
        <a:prstGeom prst="line">
          <a:avLst/>
        </a:prstGeom>
        <a:solidFill>
          <a:schemeClr val="accent2">
            <a:hueOff val="-1459563"/>
            <a:satOff val="-12734"/>
            <a:lumOff val="-16471"/>
            <a:alphaOff val="0"/>
          </a:schemeClr>
        </a:solidFill>
        <a:ln w="19050"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C8E24-1418-4692-A2D8-089FCD895685}">
      <dsp:nvSpPr>
        <dsp:cNvPr id="0" name=""/>
        <dsp:cNvSpPr/>
      </dsp:nvSpPr>
      <dsp:spPr>
        <a:xfrm>
          <a:off x="0" y="3721784"/>
          <a:ext cx="6451943" cy="7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Stabilizing exercises</a:t>
          </a:r>
          <a:endParaRPr lang="en-US" sz="3200" kern="1200"/>
        </a:p>
      </dsp:txBody>
      <dsp:txXfrm>
        <a:off x="0" y="3721784"/>
        <a:ext cx="6451943" cy="743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702836A-00EC-44A7-AE9E-010807657EFA}" type="datetimeFigureOut">
              <a:rPr lang="pl-PL" smtClean="0"/>
              <a:t>03.01.2024</a:t>
            </a:fld>
            <a:endParaRPr lang="pl-P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l-P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C55D76F-BCF7-45AC-B5A1-EB55325AAEED}" type="slidenum">
              <a:rPr lang="pl-PL" smtClean="0"/>
              <a:t>‹#›</a:t>
            </a:fld>
            <a:endParaRPr lang="pl-P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87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702836A-00EC-44A7-AE9E-010807657EFA}" type="datetimeFigureOut">
              <a:rPr lang="pl-PL" smtClean="0"/>
              <a:t>03.01.2024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2244974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702836A-00EC-44A7-AE9E-010807657EFA}" type="datetimeFigureOut">
              <a:rPr lang="pl-PL" smtClean="0"/>
              <a:t>03.01.2024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2147140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702836A-00EC-44A7-AE9E-010807657EFA}" type="datetimeFigureOut">
              <a:rPr lang="pl-PL" smtClean="0"/>
              <a:t>03.01.2024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2968284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702836A-00EC-44A7-AE9E-010807657EFA}" type="datetimeFigureOut">
              <a:rPr lang="pl-PL" smtClean="0"/>
              <a:t>03.01.2024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55D76F-BCF7-45AC-B5A1-EB55325AAEED}" type="slidenum">
              <a:rPr lang="pl-PL" smtClean="0"/>
              <a:t>‹#›</a:t>
            </a:fld>
            <a:endParaRPr lang="pl-P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48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702836A-00EC-44A7-AE9E-010807657EFA}" type="datetimeFigureOut">
              <a:rPr lang="pl-PL" smtClean="0"/>
              <a:t>03.01.2024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2802730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702836A-00EC-44A7-AE9E-010807657EFA}" type="datetimeFigureOut">
              <a:rPr lang="pl-PL" smtClean="0"/>
              <a:t>03.01.2024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3958382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702836A-00EC-44A7-AE9E-010807657EFA}" type="datetimeFigureOut">
              <a:rPr lang="pl-PL" smtClean="0"/>
              <a:t>03.01.2024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541360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2836A-00EC-44A7-AE9E-010807657EFA}" type="datetimeFigureOut">
              <a:rPr lang="pl-PL" smtClean="0"/>
              <a:t>03.01.2024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3939636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702836A-00EC-44A7-AE9E-010807657EFA}" type="datetimeFigureOut">
              <a:rPr lang="pl-PL" smtClean="0"/>
              <a:t>03.01.2024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1370889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702836A-00EC-44A7-AE9E-010807657EFA}" type="datetimeFigureOut">
              <a:rPr lang="pl-PL" smtClean="0"/>
              <a:t>03.01.2024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55D76F-BCF7-45AC-B5A1-EB55325AAEED}" type="slidenum">
              <a:rPr lang="pl-PL" smtClean="0"/>
              <a:t>‹#›</a:t>
            </a:fld>
            <a:endParaRPr lang="pl-PL"/>
          </a:p>
        </p:txBody>
      </p:sp>
    </p:spTree>
    <p:extLst>
      <p:ext uri="{BB962C8B-B14F-4D97-AF65-F5344CB8AC3E}">
        <p14:creationId xmlns:p14="http://schemas.microsoft.com/office/powerpoint/2010/main" val="167243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702836A-00EC-44A7-AE9E-010807657EFA}" type="datetimeFigureOut">
              <a:rPr lang="pl-PL" smtClean="0"/>
              <a:t>03.01.2024</a:t>
            </a:fld>
            <a:endParaRPr lang="pl-P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C55D76F-BCF7-45AC-B5A1-EB55325AAEED}" type="slidenum">
              <a:rPr lang="pl-PL" smtClean="0"/>
              <a:t>‹#›</a:t>
            </a:fld>
            <a:endParaRPr lang="pl-PL"/>
          </a:p>
        </p:txBody>
      </p:sp>
    </p:spTree>
    <p:extLst>
      <p:ext uri="{BB962C8B-B14F-4D97-AF65-F5344CB8AC3E}">
        <p14:creationId xmlns:p14="http://schemas.microsoft.com/office/powerpoint/2010/main" val="235934993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images.app.goo.gl/wnUcYr6h6mhsLYYF7"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mages.ctfassets.net/9wtva4vhlgxb/3YM1s5GuFNToF8on58RAGd/96154f80c9a8378755a8bbe1fa3c8212/US__Pregnancy_exercises_Desktop_2.jpg?w=720&amp;fm=webp&amp;q=7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ages.ctfassets.net/9wtva4vhlgxb/5mKeREOufUGXMAUw3Hm1Ah/4e4bfa9ba578c3aa2f3aff67b00a1ec5/US__Pregnancy_exercises_Desktop_4.jpg?w=720&amp;fm=webp&amp;q=7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mages.ctfassets.net/9wtva4vhlgxb/3NIluIBuloN6Uvus0IS0ee/b6fc94420b3fc167570d86d7e318c269/US__Pregnancy_exercises_Desktop_8.jpg?w=720&amp;fm=webp&amp;q=7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app.goo.gl/U1yu4E2tyuWQrR8L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app.goo.gl/ao4FdBJfZFqk2vzK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images.app.goo.gl/iQHfAkFLnwSdUM7M7" TargetMode="External"/><Relationship Id="rId4" Type="http://schemas.openxmlformats.org/officeDocument/2006/relationships/hyperlink" Target="https://images.app.goo.gl/YW16s24ohgGy8QD3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mages.ctfassets.net/9wtva4vhlgxb/4pvsKWoUqySgSd3PZnGLoG/9e8a46f2f3c96b1b2e8514d19cd58c60/US__Pregnancy_exercises_Desktop_7.jpg?w=720&amp;fm=webp&amp;q=7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F7726A94-1EF0-4D91-B7BF-C033E3D6E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pic>
        <p:nvPicPr>
          <p:cNvPr id="6" name="Obraz 5" descr="Obraz zawierający osoba, Ludzka twarz, ubrania, komfort&#10;&#10;Opis wygenerowany automatycznie">
            <a:extLst>
              <a:ext uri="{FF2B5EF4-FFF2-40B4-BE49-F238E27FC236}">
                <a16:creationId xmlns:a16="http://schemas.microsoft.com/office/drawing/2014/main" id="{4E447806-5869-4869-5033-B58521E3DCC0}"/>
              </a:ext>
            </a:extLst>
          </p:cNvPr>
          <p:cNvPicPr>
            <a:picLocks noChangeAspect="1"/>
          </p:cNvPicPr>
          <p:nvPr/>
        </p:nvPicPr>
        <p:blipFill rotWithShape="1">
          <a:blip r:embed="rId2">
            <a:duotone>
              <a:schemeClr val="accent1">
                <a:shade val="45000"/>
                <a:satMod val="135000"/>
              </a:schemeClr>
              <a:prstClr val="white"/>
            </a:duotone>
            <a:alphaModFix amt="60000"/>
          </a:blip>
          <a:srcRect t="5484" b="2303"/>
          <a:stretch/>
        </p:blipFill>
        <p:spPr>
          <a:xfrm>
            <a:off x="20" y="-1"/>
            <a:ext cx="12191980" cy="6858001"/>
          </a:xfrm>
          <a:prstGeom prst="rect">
            <a:avLst/>
          </a:prstGeom>
        </p:spPr>
      </p:pic>
      <p:cxnSp>
        <p:nvCxnSpPr>
          <p:cNvPr id="16" name="Straight Connector 12">
            <a:extLst>
              <a:ext uri="{FF2B5EF4-FFF2-40B4-BE49-F238E27FC236}">
                <a16:creationId xmlns:a16="http://schemas.microsoft.com/office/drawing/2014/main" id="{98F0650C-11DF-45E6-8EC2-E3B298F0D8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4">
            <a:extLst>
              <a:ext uri="{FF2B5EF4-FFF2-40B4-BE49-F238E27FC236}">
                <a16:creationId xmlns:a16="http://schemas.microsoft.com/office/drawing/2014/main" id="{24FB4153-1E3E-4AE9-8306-E8C29289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9E9AB9C8-7B4D-6F22-F66C-E4E9078C85DE}"/>
              </a:ext>
            </a:extLst>
          </p:cNvPr>
          <p:cNvSpPr>
            <a:spLocks noGrp="1"/>
          </p:cNvSpPr>
          <p:nvPr>
            <p:ph type="ctrTitle"/>
          </p:nvPr>
        </p:nvSpPr>
        <p:spPr>
          <a:xfrm>
            <a:off x="1109980" y="882376"/>
            <a:ext cx="9966960" cy="2926080"/>
          </a:xfrm>
        </p:spPr>
        <p:txBody>
          <a:bodyPr>
            <a:normAutofit/>
          </a:bodyPr>
          <a:lstStyle/>
          <a:p>
            <a:r>
              <a:rPr lang="pl-PL" dirty="0" err="1"/>
              <a:t>Physiotherapy</a:t>
            </a:r>
            <a:r>
              <a:rPr lang="pl-PL" dirty="0"/>
              <a:t> for </a:t>
            </a:r>
            <a:r>
              <a:rPr lang="pl-PL" dirty="0" err="1"/>
              <a:t>pregnant</a:t>
            </a:r>
            <a:r>
              <a:rPr lang="pl-PL" dirty="0"/>
              <a:t> </a:t>
            </a:r>
            <a:r>
              <a:rPr lang="pl-PL" dirty="0" err="1"/>
              <a:t>women</a:t>
            </a:r>
            <a:endParaRPr lang="pl-PL" dirty="0"/>
          </a:p>
        </p:txBody>
      </p:sp>
      <p:sp>
        <p:nvSpPr>
          <p:cNvPr id="3" name="Podtytuł 2">
            <a:extLst>
              <a:ext uri="{FF2B5EF4-FFF2-40B4-BE49-F238E27FC236}">
                <a16:creationId xmlns:a16="http://schemas.microsoft.com/office/drawing/2014/main" id="{F29BDB0E-508C-D714-3127-BC4DE7971251}"/>
              </a:ext>
            </a:extLst>
          </p:cNvPr>
          <p:cNvSpPr>
            <a:spLocks noGrp="1"/>
          </p:cNvSpPr>
          <p:nvPr>
            <p:ph type="subTitle" idx="1"/>
          </p:nvPr>
        </p:nvSpPr>
        <p:spPr>
          <a:xfrm>
            <a:off x="1278294" y="3869634"/>
            <a:ext cx="9199096" cy="2344554"/>
          </a:xfrm>
        </p:spPr>
        <p:txBody>
          <a:bodyPr>
            <a:normAutofit/>
          </a:bodyPr>
          <a:lstStyle/>
          <a:p>
            <a:r>
              <a:rPr lang="pl-PL" sz="2000" dirty="0"/>
              <a:t>Author: Wiktoria </a:t>
            </a:r>
            <a:r>
              <a:rPr lang="pl-PL" sz="2000" dirty="0" err="1"/>
              <a:t>Hołyszko</a:t>
            </a:r>
            <a:endParaRPr lang="pl-PL" sz="2000" dirty="0"/>
          </a:p>
          <a:p>
            <a:br>
              <a:rPr lang="pl-PL" sz="2000" dirty="0"/>
            </a:br>
            <a:r>
              <a:rPr lang="pl-PL" sz="2000" dirty="0"/>
              <a:t>Rzeszów University</a:t>
            </a:r>
          </a:p>
          <a:p>
            <a:r>
              <a:rPr lang="pl-PL" sz="2000" dirty="0" err="1"/>
              <a:t>Physiotherapy</a:t>
            </a:r>
            <a:r>
              <a:rPr lang="pl-PL" sz="2000" dirty="0"/>
              <a:t>, </a:t>
            </a:r>
            <a:r>
              <a:rPr lang="pl-PL" sz="2000" dirty="0" err="1"/>
              <a:t>year</a:t>
            </a:r>
            <a:r>
              <a:rPr lang="pl-PL" sz="2000" dirty="0"/>
              <a:t> 3</a:t>
            </a:r>
            <a:br>
              <a:rPr lang="pl-PL" sz="2000" dirty="0"/>
            </a:br>
            <a:r>
              <a:rPr lang="pl-PL" sz="2000" dirty="0"/>
              <a:t>JMGR, </a:t>
            </a:r>
            <a:r>
              <a:rPr lang="pl-PL" sz="2000" dirty="0" err="1"/>
              <a:t>extramural</a:t>
            </a:r>
            <a:r>
              <a:rPr lang="pl-PL" sz="2000" dirty="0"/>
              <a:t> </a:t>
            </a:r>
            <a:r>
              <a:rPr lang="pl-PL" sz="2000" dirty="0" err="1"/>
              <a:t>studies</a:t>
            </a:r>
            <a:br>
              <a:rPr lang="pl-PL" sz="2000" dirty="0"/>
            </a:br>
            <a:r>
              <a:rPr lang="pl-PL" sz="2000" dirty="0" err="1"/>
              <a:t>Date</a:t>
            </a:r>
            <a:r>
              <a:rPr lang="pl-PL" sz="2000" dirty="0"/>
              <a:t>: 26.11.2023r.</a:t>
            </a:r>
          </a:p>
          <a:p>
            <a:endParaRPr lang="pl-PL" sz="2000" dirty="0"/>
          </a:p>
        </p:txBody>
      </p:sp>
      <p:pic>
        <p:nvPicPr>
          <p:cNvPr id="7" name="Obraz 6">
            <a:extLst>
              <a:ext uri="{FF2B5EF4-FFF2-40B4-BE49-F238E27FC236}">
                <a16:creationId xmlns:a16="http://schemas.microsoft.com/office/drawing/2014/main" id="{E3E525E9-2488-7CF9-9F29-19660A5771B8}"/>
              </a:ext>
            </a:extLst>
          </p:cNvPr>
          <p:cNvPicPr>
            <a:picLocks noChangeAspect="1"/>
          </p:cNvPicPr>
          <p:nvPr/>
        </p:nvPicPr>
        <p:blipFill>
          <a:blip r:embed="rId3"/>
          <a:stretch>
            <a:fillRect/>
          </a:stretch>
        </p:blipFill>
        <p:spPr>
          <a:xfrm>
            <a:off x="10775950" y="240792"/>
            <a:ext cx="1184910" cy="1184910"/>
          </a:xfrm>
          <a:prstGeom prst="rect">
            <a:avLst/>
          </a:prstGeom>
        </p:spPr>
      </p:pic>
      <p:sp>
        <p:nvSpPr>
          <p:cNvPr id="22" name="pole tekstowe 21">
            <a:extLst>
              <a:ext uri="{FF2B5EF4-FFF2-40B4-BE49-F238E27FC236}">
                <a16:creationId xmlns:a16="http://schemas.microsoft.com/office/drawing/2014/main" id="{329A232E-3FC9-2B06-1895-9613B1972A63}"/>
              </a:ext>
            </a:extLst>
          </p:cNvPr>
          <p:cNvSpPr txBox="1"/>
          <p:nvPr/>
        </p:nvSpPr>
        <p:spPr>
          <a:xfrm>
            <a:off x="7796649" y="6569089"/>
            <a:ext cx="5060936" cy="338554"/>
          </a:xfrm>
          <a:prstGeom prst="rect">
            <a:avLst/>
          </a:prstGeom>
          <a:noFill/>
        </p:spPr>
        <p:txBody>
          <a:bodyPr wrap="square">
            <a:spAutoFit/>
          </a:bodyPr>
          <a:lstStyle/>
          <a:p>
            <a:r>
              <a:rPr lang="pl-PL" sz="1600" dirty="0">
                <a:solidFill>
                  <a:schemeClr val="bg1"/>
                </a:solidFill>
                <a:hlinkClick r:id="rId4">
                  <a:extLst>
                    <a:ext uri="{A12FA001-AC4F-418D-AE19-62706E023703}">
                      <ahyp:hlinkClr xmlns:ahyp="http://schemas.microsoft.com/office/drawing/2018/hyperlinkcolor" val="tx"/>
                    </a:ext>
                  </a:extLst>
                </a:hlinkClick>
              </a:rPr>
              <a:t>https://images.app.goo.gl/wnUcYr6h6mhsLYYF7</a:t>
            </a:r>
            <a:endParaRPr lang="pl-PL" sz="1600" dirty="0">
              <a:solidFill>
                <a:schemeClr val="bg1"/>
              </a:solidFill>
            </a:endParaRPr>
          </a:p>
        </p:txBody>
      </p:sp>
    </p:spTree>
    <p:extLst>
      <p:ext uri="{BB962C8B-B14F-4D97-AF65-F5344CB8AC3E}">
        <p14:creationId xmlns:p14="http://schemas.microsoft.com/office/powerpoint/2010/main" val="3168604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23D1EE4B-00D7-AE19-00ED-22C3C3D2DD71}"/>
              </a:ext>
            </a:extLst>
          </p:cNvPr>
          <p:cNvSpPr>
            <a:spLocks noGrp="1"/>
          </p:cNvSpPr>
          <p:nvPr>
            <p:ph type="title"/>
          </p:nvPr>
        </p:nvSpPr>
        <p:spPr>
          <a:xfrm>
            <a:off x="6093460" y="405076"/>
            <a:ext cx="5364444" cy="1356360"/>
          </a:xfrm>
        </p:spPr>
        <p:txBody>
          <a:bodyPr>
            <a:normAutofit/>
          </a:bodyPr>
          <a:lstStyle/>
          <a:p>
            <a:pPr marL="571500" indent="-571500">
              <a:buFont typeface="Wingdings" panose="05000000000000000000" pitchFamily="2" charset="2"/>
              <a:buChar char="Ø"/>
            </a:pPr>
            <a:r>
              <a:rPr lang="pl-PL" dirty="0" err="1">
                <a:effectLst>
                  <a:outerShdw blurRad="38100" dist="38100" dir="2700000" algn="tl">
                    <a:srgbClr val="000000">
                      <a:alpha val="43137"/>
                    </a:srgbClr>
                  </a:outerShdw>
                </a:effectLst>
              </a:rPr>
              <a:t>Seated</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ball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balance</a:t>
            </a:r>
            <a:endParaRPr lang="pl-PL" dirty="0">
              <a:effectLst>
                <a:outerShdw blurRad="38100" dist="38100" dir="2700000" algn="tl">
                  <a:srgbClr val="000000">
                    <a:alpha val="43137"/>
                  </a:srgbClr>
                </a:outerShdw>
              </a:effectLst>
            </a:endParaRPr>
          </a:p>
        </p:txBody>
      </p:sp>
      <p:pic>
        <p:nvPicPr>
          <p:cNvPr id="5" name="Obraz 4">
            <a:extLst>
              <a:ext uri="{FF2B5EF4-FFF2-40B4-BE49-F238E27FC236}">
                <a16:creationId xmlns:a16="http://schemas.microsoft.com/office/drawing/2014/main" id="{F295C070-AAA4-756D-F8B9-6EE11D86399C}"/>
              </a:ext>
            </a:extLst>
          </p:cNvPr>
          <p:cNvPicPr>
            <a:picLocks noChangeAspect="1"/>
          </p:cNvPicPr>
          <p:nvPr/>
        </p:nvPicPr>
        <p:blipFill>
          <a:blip r:embed="rId2"/>
          <a:stretch>
            <a:fillRect/>
          </a:stretch>
        </p:blipFill>
        <p:spPr>
          <a:xfrm>
            <a:off x="872064" y="1739819"/>
            <a:ext cx="4593715" cy="337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ymbol zastępczy zawartości 2">
            <a:extLst>
              <a:ext uri="{FF2B5EF4-FFF2-40B4-BE49-F238E27FC236}">
                <a16:creationId xmlns:a16="http://schemas.microsoft.com/office/drawing/2014/main" id="{57B197E0-87DE-5C1F-DFB4-4E85CFF20595}"/>
              </a:ext>
            </a:extLst>
          </p:cNvPr>
          <p:cNvSpPr>
            <a:spLocks noGrp="1"/>
          </p:cNvSpPr>
          <p:nvPr>
            <p:ph idx="1"/>
          </p:nvPr>
        </p:nvSpPr>
        <p:spPr>
          <a:xfrm>
            <a:off x="6190679" y="1739819"/>
            <a:ext cx="5364444" cy="4038600"/>
          </a:xfrm>
        </p:spPr>
        <p:txBody>
          <a:bodyPr>
            <a:normAutofit/>
          </a:bodyPr>
          <a:lstStyle/>
          <a:p>
            <a:pPr marL="45720" indent="0">
              <a:buNone/>
            </a:pPr>
            <a:r>
              <a:rPr lang="en-US" sz="1900" dirty="0">
                <a:solidFill>
                  <a:schemeClr val="tx1"/>
                </a:solidFill>
              </a:rPr>
              <a:t>This is a yoga ball exercise that works your abdominals and helps improve balance and stability.</a:t>
            </a:r>
          </a:p>
          <a:p>
            <a:pPr marL="502920" indent="-457200">
              <a:buFont typeface="+mj-lt"/>
              <a:buAutoNum type="arabicPeriod"/>
            </a:pPr>
            <a:r>
              <a:rPr lang="en-US" sz="1900" dirty="0">
                <a:solidFill>
                  <a:schemeClr val="tx1"/>
                </a:solidFill>
              </a:rPr>
              <a:t>Sit in the center of the ball with a neutral back and feet flat on the floor, hip width apart.</a:t>
            </a:r>
          </a:p>
          <a:p>
            <a:pPr marL="502920" indent="-457200">
              <a:buFont typeface="+mj-lt"/>
              <a:buAutoNum type="arabicPeriod"/>
            </a:pPr>
            <a:r>
              <a:rPr lang="en-US" sz="1900" dirty="0">
                <a:solidFill>
                  <a:schemeClr val="tx1"/>
                </a:solidFill>
              </a:rPr>
              <a:t>Pull your belly button toward your spine to engage your abs.</a:t>
            </a:r>
          </a:p>
          <a:p>
            <a:pPr marL="502920" indent="-457200">
              <a:buFont typeface="+mj-lt"/>
              <a:buAutoNum type="arabicPeriod"/>
            </a:pPr>
            <a:r>
              <a:rPr lang="en-US" sz="1900" dirty="0">
                <a:solidFill>
                  <a:schemeClr val="tx1"/>
                </a:solidFill>
              </a:rPr>
              <a:t>Keep breathing and holding your muscles as you straighten and lift one leg up and extend the opposite arm (so, left leg/right arm, and vice versa).</a:t>
            </a:r>
          </a:p>
          <a:p>
            <a:pPr marL="502920" indent="-457200">
              <a:buFont typeface="+mj-lt"/>
              <a:buAutoNum type="arabicPeriod"/>
            </a:pPr>
            <a:r>
              <a:rPr lang="en-US" sz="1900" dirty="0">
                <a:solidFill>
                  <a:schemeClr val="tx1"/>
                </a:solidFill>
              </a:rPr>
              <a:t>Hold for a few seconds.</a:t>
            </a:r>
            <a:endParaRPr lang="pl-PL" sz="1900" dirty="0">
              <a:solidFill>
                <a:schemeClr val="tx1"/>
              </a:solidFill>
            </a:endParaRPr>
          </a:p>
        </p:txBody>
      </p:sp>
      <p:sp>
        <p:nvSpPr>
          <p:cNvPr id="6" name="pole tekstowe 5">
            <a:extLst>
              <a:ext uri="{FF2B5EF4-FFF2-40B4-BE49-F238E27FC236}">
                <a16:creationId xmlns:a16="http://schemas.microsoft.com/office/drawing/2014/main" id="{65A96D06-1B34-F26D-F105-44FBA7D59BE9}"/>
              </a:ext>
            </a:extLst>
          </p:cNvPr>
          <p:cNvSpPr txBox="1"/>
          <p:nvPr/>
        </p:nvSpPr>
        <p:spPr>
          <a:xfrm>
            <a:off x="790770" y="5116199"/>
            <a:ext cx="4675009" cy="738664"/>
          </a:xfrm>
          <a:prstGeom prst="rect">
            <a:avLst/>
          </a:prstGeom>
          <a:noFill/>
        </p:spPr>
        <p:txBody>
          <a:bodyPr wrap="square">
            <a:spAutoFit/>
          </a:bodyPr>
          <a:lstStyle/>
          <a:p>
            <a:r>
              <a:rPr lang="pl-PL" sz="1400" dirty="0">
                <a:hlinkClick r:id="rId3">
                  <a:extLst>
                    <a:ext uri="{A12FA001-AC4F-418D-AE19-62706E023703}">
                      <ahyp:hlinkClr xmlns:ahyp="http://schemas.microsoft.com/office/drawing/2018/hyperlinkcolor" val="tx"/>
                    </a:ext>
                  </a:extLst>
                </a:hlinkClick>
              </a:rPr>
              <a:t>https://images.ctfassets.net/9wtva4vhlgxb/3YM1s5GuFNToF8on58RAGd/96154f80c9a8378755a8bbe1fa3c8212/US__Pregnancy_exercises_Desktop_2.jpg?w=720&amp;fm=webp&amp;q=70</a:t>
            </a:r>
            <a:endParaRPr lang="pl-PL" sz="1400" dirty="0"/>
          </a:p>
        </p:txBody>
      </p:sp>
    </p:spTree>
    <p:extLst>
      <p:ext uri="{BB962C8B-B14F-4D97-AF65-F5344CB8AC3E}">
        <p14:creationId xmlns:p14="http://schemas.microsoft.com/office/powerpoint/2010/main" val="1889677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CE6150DF-F526-6172-92E4-B6F41F739DEB}"/>
              </a:ext>
            </a:extLst>
          </p:cNvPr>
          <p:cNvSpPr>
            <a:spLocks noGrp="1"/>
          </p:cNvSpPr>
          <p:nvPr>
            <p:ph type="title"/>
          </p:nvPr>
        </p:nvSpPr>
        <p:spPr>
          <a:xfrm>
            <a:off x="6106704" y="609600"/>
            <a:ext cx="5239320" cy="1312506"/>
          </a:xfrm>
        </p:spPr>
        <p:txBody>
          <a:bodyPr>
            <a:normAutofit/>
          </a:bodyPr>
          <a:lstStyle/>
          <a:p>
            <a:pPr marL="571500" indent="-571500">
              <a:buFont typeface="Wingdings" panose="05000000000000000000" pitchFamily="2" charset="2"/>
              <a:buChar char="Ø"/>
            </a:pPr>
            <a:r>
              <a:rPr lang="pl-PL" dirty="0" err="1">
                <a:effectLst>
                  <a:outerShdw blurRad="38100" dist="38100" dir="2700000" algn="tl">
                    <a:srgbClr val="000000">
                      <a:alpha val="43137"/>
                    </a:srgbClr>
                  </a:outerShdw>
                </a:effectLst>
              </a:rPr>
              <a:t>Shoulder</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stretch</a:t>
            </a:r>
            <a:endParaRPr lang="pl-PL" dirty="0">
              <a:effectLst>
                <a:outerShdw blurRad="38100" dist="38100" dir="2700000" algn="tl">
                  <a:srgbClr val="000000">
                    <a:alpha val="43137"/>
                  </a:srgbClr>
                </a:outerShdw>
              </a:effectLst>
            </a:endParaRPr>
          </a:p>
        </p:txBody>
      </p:sp>
      <p:pic>
        <p:nvPicPr>
          <p:cNvPr id="4" name="Obraz 3">
            <a:extLst>
              <a:ext uri="{FF2B5EF4-FFF2-40B4-BE49-F238E27FC236}">
                <a16:creationId xmlns:a16="http://schemas.microsoft.com/office/drawing/2014/main" id="{B6DD9ADA-DB59-F837-70BB-1374D97DA399}"/>
              </a:ext>
            </a:extLst>
          </p:cNvPr>
          <p:cNvPicPr>
            <a:picLocks noChangeAspect="1"/>
          </p:cNvPicPr>
          <p:nvPr/>
        </p:nvPicPr>
        <p:blipFill>
          <a:blip r:embed="rId2"/>
          <a:stretch>
            <a:fillRect/>
          </a:stretch>
        </p:blipFill>
        <p:spPr>
          <a:xfrm>
            <a:off x="872064" y="2003958"/>
            <a:ext cx="4593715" cy="2848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ymbol zastępczy zawartości 2">
            <a:extLst>
              <a:ext uri="{FF2B5EF4-FFF2-40B4-BE49-F238E27FC236}">
                <a16:creationId xmlns:a16="http://schemas.microsoft.com/office/drawing/2014/main" id="{100AE514-176D-CB48-C363-580FDD2A7DB8}"/>
              </a:ext>
            </a:extLst>
          </p:cNvPr>
          <p:cNvSpPr>
            <a:spLocks noGrp="1"/>
          </p:cNvSpPr>
          <p:nvPr>
            <p:ph idx="1"/>
          </p:nvPr>
        </p:nvSpPr>
        <p:spPr>
          <a:xfrm>
            <a:off x="6106704" y="2003958"/>
            <a:ext cx="5364444" cy="4038600"/>
          </a:xfrm>
        </p:spPr>
        <p:txBody>
          <a:bodyPr>
            <a:normAutofit/>
          </a:bodyPr>
          <a:lstStyle/>
          <a:p>
            <a:pPr marL="45720" indent="0">
              <a:buNone/>
            </a:pPr>
            <a:r>
              <a:rPr lang="en-US" sz="1900" dirty="0">
                <a:solidFill>
                  <a:schemeClr val="tx1"/>
                </a:solidFill>
              </a:rPr>
              <a:t>For back pain, stretching is just as important as toning. This yoga ball exercise can help deepen your stretch gently.</a:t>
            </a:r>
          </a:p>
          <a:p>
            <a:pPr marL="502920" indent="-457200">
              <a:buFont typeface="+mj-lt"/>
              <a:buAutoNum type="arabicPeriod"/>
            </a:pPr>
            <a:r>
              <a:rPr lang="en-US" sz="1900" dirty="0">
                <a:solidFill>
                  <a:schemeClr val="tx1"/>
                </a:solidFill>
              </a:rPr>
              <a:t>Kneel on the floor with your ball in front of you, holding it on either side with your hands.</a:t>
            </a:r>
          </a:p>
          <a:p>
            <a:pPr marL="502920" indent="-457200">
              <a:buFont typeface="+mj-lt"/>
              <a:buAutoNum type="arabicPeriod"/>
            </a:pPr>
            <a:r>
              <a:rPr lang="en-US" sz="1900" dirty="0">
                <a:solidFill>
                  <a:schemeClr val="tx1"/>
                </a:solidFill>
              </a:rPr>
              <a:t>As you roll the ball forward, sit back on your hips and keep your gaze downward.</a:t>
            </a:r>
          </a:p>
          <a:p>
            <a:pPr marL="502920" indent="-457200">
              <a:buFont typeface="+mj-lt"/>
              <a:buAutoNum type="arabicPeriod"/>
            </a:pPr>
            <a:r>
              <a:rPr lang="en-US" sz="1900" dirty="0">
                <a:solidFill>
                  <a:schemeClr val="tx1"/>
                </a:solidFill>
              </a:rPr>
              <a:t>Stretch as much or as little as needed and hold for a few seconds.</a:t>
            </a:r>
          </a:p>
          <a:p>
            <a:pPr marL="502920" indent="-457200">
              <a:buFont typeface="+mj-lt"/>
              <a:buAutoNum type="arabicPeriod"/>
            </a:pPr>
            <a:r>
              <a:rPr lang="en-US" sz="1900" dirty="0">
                <a:solidFill>
                  <a:schemeClr val="tx1"/>
                </a:solidFill>
              </a:rPr>
              <a:t>Return to a kneeling position and repeat a handful of times.</a:t>
            </a:r>
          </a:p>
          <a:p>
            <a:endParaRPr lang="en-US" sz="1400" dirty="0"/>
          </a:p>
          <a:p>
            <a:endParaRPr lang="pl-PL" sz="1400" dirty="0"/>
          </a:p>
        </p:txBody>
      </p:sp>
      <p:sp>
        <p:nvSpPr>
          <p:cNvPr id="6" name="pole tekstowe 5">
            <a:extLst>
              <a:ext uri="{FF2B5EF4-FFF2-40B4-BE49-F238E27FC236}">
                <a16:creationId xmlns:a16="http://schemas.microsoft.com/office/drawing/2014/main" id="{7F8EFB1B-87C7-CA8C-9FE6-DE6B6F2D488E}"/>
              </a:ext>
            </a:extLst>
          </p:cNvPr>
          <p:cNvSpPr txBox="1"/>
          <p:nvPr/>
        </p:nvSpPr>
        <p:spPr>
          <a:xfrm>
            <a:off x="795497" y="4880195"/>
            <a:ext cx="4744927" cy="738664"/>
          </a:xfrm>
          <a:prstGeom prst="rect">
            <a:avLst/>
          </a:prstGeom>
          <a:noFill/>
        </p:spPr>
        <p:txBody>
          <a:bodyPr wrap="square">
            <a:spAutoFit/>
          </a:bodyPr>
          <a:lstStyle/>
          <a:p>
            <a:r>
              <a:rPr lang="pl-PL" sz="1400" dirty="0">
                <a:hlinkClick r:id="rId3">
                  <a:extLst>
                    <a:ext uri="{A12FA001-AC4F-418D-AE19-62706E023703}">
                      <ahyp:hlinkClr xmlns:ahyp="http://schemas.microsoft.com/office/drawing/2018/hyperlinkcolor" val="tx"/>
                    </a:ext>
                  </a:extLst>
                </a:hlinkClick>
              </a:rPr>
              <a:t>https://images.ctfassets.net/9wtva4vhlgxb/5mKeREOufUGXMAUw3Hm1Ah/4e4bfa9ba578c3aa2f3aff67b00a1ec5/US__Pregnancy_exercises_Desktop_4.jpg?w=720&amp;fm=webp&amp;q=70</a:t>
            </a:r>
            <a:endParaRPr lang="pl-PL" sz="1400" dirty="0"/>
          </a:p>
        </p:txBody>
      </p:sp>
    </p:spTree>
    <p:extLst>
      <p:ext uri="{BB962C8B-B14F-4D97-AF65-F5344CB8AC3E}">
        <p14:creationId xmlns:p14="http://schemas.microsoft.com/office/powerpoint/2010/main" val="3342483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EEA3C796-DF54-C1C4-577F-A9F543794C61}"/>
              </a:ext>
            </a:extLst>
          </p:cNvPr>
          <p:cNvSpPr>
            <a:spLocks noGrp="1"/>
          </p:cNvSpPr>
          <p:nvPr>
            <p:ph type="title"/>
          </p:nvPr>
        </p:nvSpPr>
        <p:spPr>
          <a:xfrm>
            <a:off x="6106703" y="401401"/>
            <a:ext cx="5364444" cy="1356360"/>
          </a:xfrm>
        </p:spPr>
        <p:txBody>
          <a:bodyPr>
            <a:normAutofit/>
          </a:bodyPr>
          <a:lstStyle/>
          <a:p>
            <a:pPr marL="571500" indent="-571500">
              <a:buFont typeface="Wingdings" panose="05000000000000000000" pitchFamily="2" charset="2"/>
              <a:buChar char="Ø"/>
            </a:pPr>
            <a:r>
              <a:rPr lang="pl-PL" dirty="0" err="1">
                <a:effectLst>
                  <a:outerShdw blurRad="38100" dist="38100" dir="2700000" algn="tl">
                    <a:srgbClr val="000000">
                      <a:alpha val="43137"/>
                    </a:srgbClr>
                  </a:outerShdw>
                </a:effectLst>
              </a:rPr>
              <a:t>Back</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bend</a:t>
            </a:r>
            <a:endParaRPr lang="pl-PL" dirty="0">
              <a:effectLst>
                <a:outerShdw blurRad="38100" dist="38100" dir="2700000" algn="tl">
                  <a:srgbClr val="000000">
                    <a:alpha val="43137"/>
                  </a:srgbClr>
                </a:outerShdw>
              </a:effectLst>
            </a:endParaRPr>
          </a:p>
        </p:txBody>
      </p:sp>
      <p:pic>
        <p:nvPicPr>
          <p:cNvPr id="6" name="Obraz 5">
            <a:extLst>
              <a:ext uri="{FF2B5EF4-FFF2-40B4-BE49-F238E27FC236}">
                <a16:creationId xmlns:a16="http://schemas.microsoft.com/office/drawing/2014/main" id="{540616D7-AA5E-FA74-4437-C767EB57293A}"/>
              </a:ext>
            </a:extLst>
          </p:cNvPr>
          <p:cNvPicPr>
            <a:picLocks noChangeAspect="1"/>
          </p:cNvPicPr>
          <p:nvPr/>
        </p:nvPicPr>
        <p:blipFill>
          <a:blip r:embed="rId2"/>
          <a:stretch>
            <a:fillRect/>
          </a:stretch>
        </p:blipFill>
        <p:spPr>
          <a:xfrm>
            <a:off x="872064" y="1739819"/>
            <a:ext cx="4593715" cy="337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ymbol zastępczy zawartości 2">
            <a:extLst>
              <a:ext uri="{FF2B5EF4-FFF2-40B4-BE49-F238E27FC236}">
                <a16:creationId xmlns:a16="http://schemas.microsoft.com/office/drawing/2014/main" id="{840E87B5-5BF0-64A3-0393-1C3BA43084F1}"/>
              </a:ext>
            </a:extLst>
          </p:cNvPr>
          <p:cNvSpPr>
            <a:spLocks noGrp="1"/>
          </p:cNvSpPr>
          <p:nvPr>
            <p:ph idx="1"/>
          </p:nvPr>
        </p:nvSpPr>
        <p:spPr>
          <a:xfrm>
            <a:off x="6106703" y="1739819"/>
            <a:ext cx="5364444" cy="4038600"/>
          </a:xfrm>
        </p:spPr>
        <p:txBody>
          <a:bodyPr>
            <a:normAutofit/>
          </a:bodyPr>
          <a:lstStyle/>
          <a:p>
            <a:pPr marL="45720" indent="0">
              <a:buNone/>
            </a:pPr>
            <a:r>
              <a:rPr lang="en-US" sz="1900">
                <a:solidFill>
                  <a:schemeClr val="tx1"/>
                </a:solidFill>
              </a:rPr>
              <a:t>Gentle </a:t>
            </a:r>
            <a:r>
              <a:rPr lang="en-US" sz="1900" dirty="0">
                <a:solidFill>
                  <a:schemeClr val="tx1"/>
                </a:solidFill>
              </a:rPr>
              <a:t>back bends help counteract the tendency to lean forward as your belly expands.</a:t>
            </a:r>
          </a:p>
          <a:p>
            <a:pPr marL="502920" indent="-457200">
              <a:buFont typeface="+mj-lt"/>
              <a:buAutoNum type="arabicPeriod"/>
            </a:pPr>
            <a:r>
              <a:rPr lang="en-US" sz="1900" dirty="0">
                <a:solidFill>
                  <a:schemeClr val="tx1"/>
                </a:solidFill>
              </a:rPr>
              <a:t>Stand up straight with your feet hip width apart and your palms on the back of your hips.</a:t>
            </a:r>
          </a:p>
          <a:p>
            <a:pPr marL="502920" indent="-457200">
              <a:buFont typeface="+mj-lt"/>
              <a:buAutoNum type="arabicPeriod"/>
            </a:pPr>
            <a:r>
              <a:rPr lang="en-US" sz="1900" dirty="0">
                <a:solidFill>
                  <a:schemeClr val="tx1"/>
                </a:solidFill>
              </a:rPr>
              <a:t>Slowly and gently (don’t bend too much, just about 15 to 20 degrees), lean back.</a:t>
            </a:r>
          </a:p>
          <a:p>
            <a:pPr marL="502920" indent="-457200">
              <a:buFont typeface="+mj-lt"/>
              <a:buAutoNum type="arabicPeriod"/>
            </a:pPr>
            <a:r>
              <a:rPr lang="en-US" sz="1900" dirty="0">
                <a:solidFill>
                  <a:schemeClr val="tx1"/>
                </a:solidFill>
              </a:rPr>
              <a:t>Hold for about 20 seconds and slowly return upright.</a:t>
            </a:r>
          </a:p>
          <a:p>
            <a:pPr marL="502920" indent="-457200">
              <a:buFont typeface="+mj-lt"/>
              <a:buAutoNum type="arabicPeriod"/>
            </a:pPr>
            <a:r>
              <a:rPr lang="en-US" sz="1900" dirty="0">
                <a:solidFill>
                  <a:schemeClr val="tx1"/>
                </a:solidFill>
              </a:rPr>
              <a:t>Repeat about five times.</a:t>
            </a:r>
          </a:p>
          <a:p>
            <a:endParaRPr lang="en-US" sz="1400" dirty="0"/>
          </a:p>
          <a:p>
            <a:endParaRPr lang="pl-PL" sz="1400" dirty="0"/>
          </a:p>
        </p:txBody>
      </p:sp>
      <p:sp>
        <p:nvSpPr>
          <p:cNvPr id="8" name="pole tekstowe 7">
            <a:extLst>
              <a:ext uri="{FF2B5EF4-FFF2-40B4-BE49-F238E27FC236}">
                <a16:creationId xmlns:a16="http://schemas.microsoft.com/office/drawing/2014/main" id="{A50255C4-33EF-962A-36FD-9F74F11DAD15}"/>
              </a:ext>
            </a:extLst>
          </p:cNvPr>
          <p:cNvSpPr txBox="1"/>
          <p:nvPr/>
        </p:nvSpPr>
        <p:spPr>
          <a:xfrm>
            <a:off x="742259" y="5130325"/>
            <a:ext cx="4836999" cy="738664"/>
          </a:xfrm>
          <a:prstGeom prst="rect">
            <a:avLst/>
          </a:prstGeom>
          <a:noFill/>
        </p:spPr>
        <p:txBody>
          <a:bodyPr wrap="square">
            <a:spAutoFit/>
          </a:bodyPr>
          <a:lstStyle/>
          <a:p>
            <a:r>
              <a:rPr lang="pl-PL" sz="1400" dirty="0">
                <a:hlinkClick r:id="rId3">
                  <a:extLst>
                    <a:ext uri="{A12FA001-AC4F-418D-AE19-62706E023703}">
                      <ahyp:hlinkClr xmlns:ahyp="http://schemas.microsoft.com/office/drawing/2018/hyperlinkcolor" val="tx"/>
                    </a:ext>
                  </a:extLst>
                </a:hlinkClick>
              </a:rPr>
              <a:t>https://images.ctfassets.net/9wtva4vhlgxb/3NIluIBuloN6Uvus0IS0ee/b6fc94420b3fc167570d86d7e318c269/US__Pregnancy_exercises_Desktop_8.jpg?w=720&amp;fm=webp&amp;q=70</a:t>
            </a:r>
            <a:endParaRPr lang="pl-PL" sz="1400" dirty="0"/>
          </a:p>
        </p:txBody>
      </p:sp>
    </p:spTree>
    <p:extLst>
      <p:ext uri="{BB962C8B-B14F-4D97-AF65-F5344CB8AC3E}">
        <p14:creationId xmlns:p14="http://schemas.microsoft.com/office/powerpoint/2010/main" val="1986814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5319D7-5595-2800-CB28-D2E66EC159F2}"/>
              </a:ext>
            </a:extLst>
          </p:cNvPr>
          <p:cNvSpPr>
            <a:spLocks noGrp="1"/>
          </p:cNvSpPr>
          <p:nvPr>
            <p:ph type="title"/>
          </p:nvPr>
        </p:nvSpPr>
        <p:spPr>
          <a:xfrm>
            <a:off x="876069" y="283028"/>
            <a:ext cx="9875520" cy="1356360"/>
          </a:xfrm>
        </p:spPr>
        <p:txBody>
          <a:bodyPr/>
          <a:lstStyle/>
          <a:p>
            <a:r>
              <a:rPr lang="pl-PL" dirty="0" err="1">
                <a:effectLst>
                  <a:outerShdw blurRad="38100" dist="38100" dir="2700000" algn="tl">
                    <a:srgbClr val="000000">
                      <a:alpha val="43137"/>
                    </a:srgbClr>
                  </a:outerShdw>
                </a:effectLst>
              </a:rPr>
              <a:t>Vocabulary</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EC413AAF-5AA5-A55C-FDC9-02C4324100F7}"/>
              </a:ext>
            </a:extLst>
          </p:cNvPr>
          <p:cNvSpPr>
            <a:spLocks noGrp="1"/>
          </p:cNvSpPr>
          <p:nvPr>
            <p:ph idx="1"/>
          </p:nvPr>
        </p:nvSpPr>
        <p:spPr>
          <a:xfrm>
            <a:off x="876069" y="1446245"/>
            <a:ext cx="10409381" cy="4802155"/>
          </a:xfrm>
        </p:spPr>
        <p:txBody>
          <a:bodyPr>
            <a:normAutofit fontScale="55000" lnSpcReduction="20000"/>
          </a:bodyPr>
          <a:lstStyle/>
          <a:p>
            <a:r>
              <a:rPr lang="pl-PL" sz="2900" b="1" dirty="0" err="1">
                <a:solidFill>
                  <a:schemeClr val="tx1"/>
                </a:solidFill>
              </a:rPr>
              <a:t>Fetus</a:t>
            </a:r>
            <a:r>
              <a:rPr lang="pl-PL" sz="2900" dirty="0">
                <a:solidFill>
                  <a:schemeClr val="tx1"/>
                </a:solidFill>
              </a:rPr>
              <a:t>- płód</a:t>
            </a:r>
          </a:p>
          <a:p>
            <a:r>
              <a:rPr lang="pl-PL" sz="2900" b="1" dirty="0" err="1">
                <a:solidFill>
                  <a:schemeClr val="tx1"/>
                </a:solidFill>
              </a:rPr>
              <a:t>Womb</a:t>
            </a:r>
            <a:r>
              <a:rPr lang="pl-PL" sz="2900" dirty="0">
                <a:solidFill>
                  <a:schemeClr val="tx1"/>
                </a:solidFill>
              </a:rPr>
              <a:t>- łono</a:t>
            </a:r>
          </a:p>
          <a:p>
            <a:r>
              <a:rPr lang="pl-PL" sz="2900" b="1" dirty="0" err="1">
                <a:solidFill>
                  <a:schemeClr val="tx1"/>
                </a:solidFill>
              </a:rPr>
              <a:t>Uterus</a:t>
            </a:r>
            <a:r>
              <a:rPr lang="pl-PL" sz="2900" dirty="0">
                <a:solidFill>
                  <a:schemeClr val="tx1"/>
                </a:solidFill>
              </a:rPr>
              <a:t>- macica</a:t>
            </a:r>
          </a:p>
          <a:p>
            <a:r>
              <a:rPr lang="pl-PL" sz="2900" b="1" dirty="0" err="1">
                <a:solidFill>
                  <a:schemeClr val="tx1"/>
                </a:solidFill>
              </a:rPr>
              <a:t>Lumbar</a:t>
            </a:r>
            <a:r>
              <a:rPr lang="pl-PL" sz="2900" b="1" dirty="0">
                <a:solidFill>
                  <a:schemeClr val="tx1"/>
                </a:solidFill>
              </a:rPr>
              <a:t> </a:t>
            </a:r>
            <a:r>
              <a:rPr lang="pl-PL" sz="2900" b="1" dirty="0" err="1">
                <a:solidFill>
                  <a:schemeClr val="tx1"/>
                </a:solidFill>
              </a:rPr>
              <a:t>lordosis</a:t>
            </a:r>
            <a:r>
              <a:rPr lang="pl-PL" sz="2900" b="1" dirty="0">
                <a:solidFill>
                  <a:schemeClr val="tx1"/>
                </a:solidFill>
              </a:rPr>
              <a:t>- </a:t>
            </a:r>
            <a:r>
              <a:rPr lang="pl-PL" sz="2900" dirty="0">
                <a:solidFill>
                  <a:schemeClr val="tx1"/>
                </a:solidFill>
              </a:rPr>
              <a:t>lordoza lędźwiowa</a:t>
            </a:r>
          </a:p>
          <a:p>
            <a:r>
              <a:rPr lang="pl-PL" sz="2900" b="1" dirty="0">
                <a:solidFill>
                  <a:schemeClr val="tx1"/>
                </a:solidFill>
              </a:rPr>
              <a:t>Severe respiratory diseases</a:t>
            </a:r>
            <a:r>
              <a:rPr lang="pl-PL" sz="2900" dirty="0">
                <a:solidFill>
                  <a:schemeClr val="tx1"/>
                </a:solidFill>
              </a:rPr>
              <a:t>- ciężkie choroby układu oddechowego</a:t>
            </a:r>
          </a:p>
          <a:p>
            <a:r>
              <a:rPr lang="pl-PL" sz="2900" b="1" dirty="0">
                <a:solidFill>
                  <a:schemeClr val="tx1"/>
                </a:solidFill>
              </a:rPr>
              <a:t>Severe </a:t>
            </a:r>
            <a:r>
              <a:rPr lang="pl-PL" sz="2900" b="1" dirty="0" err="1">
                <a:solidFill>
                  <a:schemeClr val="tx1"/>
                </a:solidFill>
              </a:rPr>
              <a:t>acquired</a:t>
            </a:r>
            <a:r>
              <a:rPr lang="pl-PL" sz="2900" b="1" dirty="0">
                <a:solidFill>
                  <a:schemeClr val="tx1"/>
                </a:solidFill>
              </a:rPr>
              <a:t> </a:t>
            </a:r>
            <a:r>
              <a:rPr lang="pl-PL" sz="2900" b="1" dirty="0" err="1">
                <a:solidFill>
                  <a:schemeClr val="tx1"/>
                </a:solidFill>
              </a:rPr>
              <a:t>or</a:t>
            </a:r>
            <a:r>
              <a:rPr lang="pl-PL" sz="2900" b="1" dirty="0">
                <a:solidFill>
                  <a:schemeClr val="tx1"/>
                </a:solidFill>
              </a:rPr>
              <a:t> </a:t>
            </a:r>
            <a:r>
              <a:rPr lang="pl-PL" sz="2900" b="1" dirty="0" err="1">
                <a:solidFill>
                  <a:schemeClr val="tx1"/>
                </a:solidFill>
              </a:rPr>
              <a:t>congenital</a:t>
            </a:r>
            <a:r>
              <a:rPr lang="pl-PL" sz="2900" b="1" dirty="0">
                <a:solidFill>
                  <a:schemeClr val="tx1"/>
                </a:solidFill>
              </a:rPr>
              <a:t> </a:t>
            </a:r>
            <a:r>
              <a:rPr lang="pl-PL" sz="2900" b="1" dirty="0" err="1">
                <a:solidFill>
                  <a:schemeClr val="tx1"/>
                </a:solidFill>
              </a:rPr>
              <a:t>heart</a:t>
            </a:r>
            <a:r>
              <a:rPr lang="pl-PL" sz="2900" b="1" dirty="0">
                <a:solidFill>
                  <a:schemeClr val="tx1"/>
                </a:solidFill>
              </a:rPr>
              <a:t> </a:t>
            </a:r>
            <a:r>
              <a:rPr lang="pl-PL" sz="2900" b="1" dirty="0" err="1">
                <a:solidFill>
                  <a:schemeClr val="tx1"/>
                </a:solidFill>
              </a:rPr>
              <a:t>disease</a:t>
            </a:r>
            <a:r>
              <a:rPr lang="pl-PL" sz="2900" b="1" dirty="0">
                <a:solidFill>
                  <a:schemeClr val="tx1"/>
                </a:solidFill>
              </a:rPr>
              <a:t> with </a:t>
            </a:r>
            <a:r>
              <a:rPr lang="pl-PL" sz="2900" b="1" dirty="0" err="1">
                <a:solidFill>
                  <a:schemeClr val="tx1"/>
                </a:solidFill>
              </a:rPr>
              <a:t>exercise</a:t>
            </a:r>
            <a:r>
              <a:rPr lang="pl-PL" sz="2900" b="1" dirty="0">
                <a:solidFill>
                  <a:schemeClr val="tx1"/>
                </a:solidFill>
              </a:rPr>
              <a:t> </a:t>
            </a:r>
            <a:r>
              <a:rPr lang="pl-PL" sz="2900" b="1" dirty="0" err="1">
                <a:solidFill>
                  <a:schemeClr val="tx1"/>
                </a:solidFill>
              </a:rPr>
              <a:t>intolerance</a:t>
            </a:r>
            <a:r>
              <a:rPr lang="pl-PL" sz="2900" dirty="0">
                <a:solidFill>
                  <a:schemeClr val="tx1"/>
                </a:solidFill>
              </a:rPr>
              <a:t>- ciężka nabyta lub wrodzona choroba serca z nietolerancją wysiłku fizycznego.	</a:t>
            </a:r>
          </a:p>
          <a:p>
            <a:r>
              <a:rPr lang="pl-PL" sz="2900" b="1" dirty="0" err="1">
                <a:solidFill>
                  <a:schemeClr val="tx1"/>
                </a:solidFill>
              </a:rPr>
              <a:t>Uncontrolled</a:t>
            </a:r>
            <a:r>
              <a:rPr lang="pl-PL" sz="2900" b="1" dirty="0">
                <a:solidFill>
                  <a:schemeClr val="tx1"/>
                </a:solidFill>
              </a:rPr>
              <a:t> </a:t>
            </a:r>
            <a:r>
              <a:rPr lang="pl-PL" sz="2900" b="1" dirty="0" err="1">
                <a:solidFill>
                  <a:schemeClr val="tx1"/>
                </a:solidFill>
              </a:rPr>
              <a:t>or</a:t>
            </a:r>
            <a:r>
              <a:rPr lang="pl-PL" sz="2900" b="1" dirty="0">
                <a:solidFill>
                  <a:schemeClr val="tx1"/>
                </a:solidFill>
              </a:rPr>
              <a:t> </a:t>
            </a:r>
            <a:r>
              <a:rPr lang="pl-PL" sz="2900" b="1" dirty="0" err="1">
                <a:solidFill>
                  <a:schemeClr val="tx1"/>
                </a:solidFill>
              </a:rPr>
              <a:t>severe</a:t>
            </a:r>
            <a:r>
              <a:rPr lang="pl-PL" sz="2900" b="1" dirty="0">
                <a:solidFill>
                  <a:schemeClr val="tx1"/>
                </a:solidFill>
              </a:rPr>
              <a:t> arrhythmia</a:t>
            </a:r>
            <a:r>
              <a:rPr lang="pl-PL" sz="2900" dirty="0">
                <a:solidFill>
                  <a:schemeClr val="tx1"/>
                </a:solidFill>
              </a:rPr>
              <a:t>-</a:t>
            </a:r>
            <a:r>
              <a:rPr lang="pl-PL" sz="2900" b="1" dirty="0">
                <a:solidFill>
                  <a:schemeClr val="tx1"/>
                </a:solidFill>
              </a:rPr>
              <a:t> </a:t>
            </a:r>
            <a:r>
              <a:rPr lang="pl-PL" sz="2900" dirty="0">
                <a:solidFill>
                  <a:schemeClr val="tx1"/>
                </a:solidFill>
              </a:rPr>
              <a:t>niekontrolowana lub ciężka arytmia</a:t>
            </a:r>
          </a:p>
          <a:p>
            <a:r>
              <a:rPr lang="pl-PL" sz="2900" b="1" dirty="0" err="1">
                <a:solidFill>
                  <a:schemeClr val="tx1"/>
                </a:solidFill>
              </a:rPr>
              <a:t>Placental</a:t>
            </a:r>
            <a:r>
              <a:rPr lang="pl-PL" sz="2900" b="1" dirty="0">
                <a:solidFill>
                  <a:schemeClr val="tx1"/>
                </a:solidFill>
              </a:rPr>
              <a:t> abruption</a:t>
            </a:r>
            <a:r>
              <a:rPr lang="pl-PL" sz="2900" dirty="0">
                <a:solidFill>
                  <a:schemeClr val="tx1"/>
                </a:solidFill>
              </a:rPr>
              <a:t>- oderwanie łożyska</a:t>
            </a:r>
          </a:p>
          <a:p>
            <a:r>
              <a:rPr lang="pl-PL" sz="2900" b="1" dirty="0" err="1">
                <a:solidFill>
                  <a:schemeClr val="tx1"/>
                </a:solidFill>
              </a:rPr>
              <a:t>Uncontrolled</a:t>
            </a:r>
            <a:r>
              <a:rPr lang="pl-PL" sz="2900" b="1" dirty="0">
                <a:solidFill>
                  <a:schemeClr val="tx1"/>
                </a:solidFill>
              </a:rPr>
              <a:t> </a:t>
            </a:r>
            <a:r>
              <a:rPr lang="pl-PL" sz="2900" b="1" dirty="0" err="1">
                <a:solidFill>
                  <a:schemeClr val="tx1"/>
                </a:solidFill>
              </a:rPr>
              <a:t>type</a:t>
            </a:r>
            <a:r>
              <a:rPr lang="pl-PL" sz="2900" b="1" dirty="0">
                <a:solidFill>
                  <a:schemeClr val="tx1"/>
                </a:solidFill>
              </a:rPr>
              <a:t> 1 diabetes</a:t>
            </a:r>
            <a:r>
              <a:rPr lang="pl-PL" sz="2900" dirty="0">
                <a:solidFill>
                  <a:schemeClr val="tx1"/>
                </a:solidFill>
              </a:rPr>
              <a:t>- niekontrolowana cukrzyca typu 1</a:t>
            </a:r>
          </a:p>
          <a:p>
            <a:r>
              <a:rPr lang="pl-PL" sz="2900" b="1" dirty="0" err="1">
                <a:solidFill>
                  <a:schemeClr val="tx1"/>
                </a:solidFill>
              </a:rPr>
              <a:t>Intrauterine</a:t>
            </a:r>
            <a:r>
              <a:rPr lang="pl-PL" sz="2900" b="1" dirty="0">
                <a:solidFill>
                  <a:schemeClr val="tx1"/>
                </a:solidFill>
              </a:rPr>
              <a:t> </a:t>
            </a:r>
            <a:r>
              <a:rPr lang="pl-PL" sz="2900" b="1" dirty="0" err="1">
                <a:solidFill>
                  <a:schemeClr val="tx1"/>
                </a:solidFill>
              </a:rPr>
              <a:t>growth</a:t>
            </a:r>
            <a:r>
              <a:rPr lang="pl-PL" sz="2900" b="1" dirty="0">
                <a:solidFill>
                  <a:schemeClr val="tx1"/>
                </a:solidFill>
              </a:rPr>
              <a:t> </a:t>
            </a:r>
            <a:r>
              <a:rPr lang="pl-PL" sz="2900" b="1" dirty="0" err="1">
                <a:solidFill>
                  <a:schemeClr val="tx1"/>
                </a:solidFill>
              </a:rPr>
              <a:t>restriction</a:t>
            </a:r>
            <a:r>
              <a:rPr lang="pl-PL" sz="2900" b="1" dirty="0">
                <a:solidFill>
                  <a:schemeClr val="tx1"/>
                </a:solidFill>
              </a:rPr>
              <a:t> (IUGR)</a:t>
            </a:r>
            <a:r>
              <a:rPr lang="pl-PL" sz="2900" dirty="0">
                <a:solidFill>
                  <a:schemeClr val="tx1"/>
                </a:solidFill>
              </a:rPr>
              <a:t>-</a:t>
            </a:r>
            <a:r>
              <a:rPr lang="pl-PL" sz="2900" b="1" dirty="0">
                <a:solidFill>
                  <a:schemeClr val="tx1"/>
                </a:solidFill>
              </a:rPr>
              <a:t> </a:t>
            </a:r>
            <a:r>
              <a:rPr lang="pl-PL" sz="2900" dirty="0">
                <a:solidFill>
                  <a:schemeClr val="tx1"/>
                </a:solidFill>
              </a:rPr>
              <a:t>wewnątrzmaciczne ograniczenie wzrostu </a:t>
            </a:r>
          </a:p>
          <a:p>
            <a:r>
              <a:rPr lang="pl-PL" sz="2900" b="1" dirty="0">
                <a:solidFill>
                  <a:schemeClr val="tx1"/>
                </a:solidFill>
              </a:rPr>
              <a:t>Active </a:t>
            </a:r>
            <a:r>
              <a:rPr lang="pl-PL" sz="2900" b="1" dirty="0" err="1">
                <a:solidFill>
                  <a:schemeClr val="tx1"/>
                </a:solidFill>
              </a:rPr>
              <a:t>preterm</a:t>
            </a:r>
            <a:r>
              <a:rPr lang="pl-PL" sz="2900" b="1" dirty="0">
                <a:solidFill>
                  <a:schemeClr val="tx1"/>
                </a:solidFill>
              </a:rPr>
              <a:t> labour</a:t>
            </a:r>
            <a:r>
              <a:rPr lang="pl-PL" sz="2900" dirty="0">
                <a:solidFill>
                  <a:schemeClr val="tx1"/>
                </a:solidFill>
              </a:rPr>
              <a:t>- aktywny poród przedwczesny</a:t>
            </a:r>
          </a:p>
          <a:p>
            <a:r>
              <a:rPr lang="pl-PL" sz="2900" b="1" dirty="0">
                <a:solidFill>
                  <a:schemeClr val="tx1"/>
                </a:solidFill>
              </a:rPr>
              <a:t>Severe pre-</a:t>
            </a:r>
            <a:r>
              <a:rPr lang="pl-PL" sz="2900" b="1" dirty="0" err="1">
                <a:solidFill>
                  <a:schemeClr val="tx1"/>
                </a:solidFill>
              </a:rPr>
              <a:t>eclampsia</a:t>
            </a:r>
            <a:r>
              <a:rPr lang="pl-PL" sz="2900" dirty="0">
                <a:solidFill>
                  <a:schemeClr val="tx1"/>
                </a:solidFill>
              </a:rPr>
              <a:t>- ciężki stan </a:t>
            </a:r>
            <a:r>
              <a:rPr lang="pl-PL" sz="2900" dirty="0" err="1">
                <a:solidFill>
                  <a:schemeClr val="tx1"/>
                </a:solidFill>
              </a:rPr>
              <a:t>przedrzucawkowy</a:t>
            </a:r>
            <a:endParaRPr lang="pl-PL" sz="2900" dirty="0">
              <a:solidFill>
                <a:schemeClr val="tx1"/>
              </a:solidFill>
            </a:endParaRPr>
          </a:p>
          <a:p>
            <a:r>
              <a:rPr lang="pl-PL" sz="2900" b="1" dirty="0" err="1">
                <a:solidFill>
                  <a:schemeClr val="tx1"/>
                </a:solidFill>
              </a:rPr>
              <a:t>Cervical</a:t>
            </a:r>
            <a:r>
              <a:rPr lang="pl-PL" sz="2900" b="1" dirty="0">
                <a:solidFill>
                  <a:schemeClr val="tx1"/>
                </a:solidFill>
              </a:rPr>
              <a:t> insufficiency</a:t>
            </a:r>
            <a:r>
              <a:rPr lang="pl-PL" sz="2900" dirty="0">
                <a:solidFill>
                  <a:schemeClr val="tx1"/>
                </a:solidFill>
              </a:rPr>
              <a:t>- niewydolność szyjki macicy</a:t>
            </a:r>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1746019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7D772D-ADA1-1780-5A60-8C3D31B01861}"/>
              </a:ext>
            </a:extLst>
          </p:cNvPr>
          <p:cNvSpPr>
            <a:spLocks noGrp="1"/>
          </p:cNvSpPr>
          <p:nvPr>
            <p:ph type="title"/>
          </p:nvPr>
        </p:nvSpPr>
        <p:spPr/>
        <p:txBody>
          <a:bodyPr/>
          <a:lstStyle/>
          <a:p>
            <a:r>
              <a:rPr lang="pl-PL" dirty="0" err="1"/>
              <a:t>Bibliography</a:t>
            </a:r>
            <a:r>
              <a:rPr lang="pl-PL" dirty="0"/>
              <a:t>:</a:t>
            </a:r>
          </a:p>
        </p:txBody>
      </p:sp>
      <p:sp>
        <p:nvSpPr>
          <p:cNvPr id="3" name="Symbol zastępczy zawartości 2">
            <a:extLst>
              <a:ext uri="{FF2B5EF4-FFF2-40B4-BE49-F238E27FC236}">
                <a16:creationId xmlns:a16="http://schemas.microsoft.com/office/drawing/2014/main" id="{0749E1E5-A27F-979E-C2F7-7EB9CFFA058F}"/>
              </a:ext>
            </a:extLst>
          </p:cNvPr>
          <p:cNvSpPr>
            <a:spLocks noGrp="1"/>
          </p:cNvSpPr>
          <p:nvPr>
            <p:ph idx="1"/>
          </p:nvPr>
        </p:nvSpPr>
        <p:spPr>
          <a:xfrm>
            <a:off x="769776" y="2011680"/>
            <a:ext cx="10175033" cy="4585996"/>
          </a:xfrm>
        </p:spPr>
        <p:txBody>
          <a:bodyPr>
            <a:normAutofit/>
          </a:bodyPr>
          <a:lstStyle/>
          <a:p>
            <a:r>
              <a:rPr lang="en-US" sz="1800" dirty="0">
                <a:solidFill>
                  <a:schemeClr val="tx1"/>
                </a:solidFill>
                <a:ea typeface="Calibri" panose="020F0502020204030204" pitchFamily="34" charset="0"/>
                <a:cs typeface="Calibri" panose="020F0502020204030204" pitchFamily="34" charset="0"/>
              </a:rPr>
              <a:t>Biomechanical </a:t>
            </a:r>
            <a:r>
              <a:rPr lang="pl-PL" sz="1800" dirty="0">
                <a:solidFill>
                  <a:schemeClr val="tx1"/>
                </a:solidFill>
                <a:ea typeface="Calibri" panose="020F0502020204030204" pitchFamily="34" charset="0"/>
                <a:cs typeface="Calibri" panose="020F0502020204030204" pitchFamily="34" charset="0"/>
              </a:rPr>
              <a:t>c</a:t>
            </a:r>
            <a:r>
              <a:rPr lang="en-US" sz="1800" dirty="0" err="1">
                <a:solidFill>
                  <a:schemeClr val="tx1"/>
                </a:solidFill>
                <a:ea typeface="Calibri" panose="020F0502020204030204" pitchFamily="34" charset="0"/>
                <a:cs typeface="Calibri" panose="020F0502020204030204" pitchFamily="34" charset="0"/>
              </a:rPr>
              <a:t>hanges</a:t>
            </a:r>
            <a:r>
              <a:rPr lang="en-US" sz="1800" dirty="0">
                <a:solidFill>
                  <a:schemeClr val="tx1"/>
                </a:solidFill>
                <a:ea typeface="Calibri" panose="020F0502020204030204" pitchFamily="34" charset="0"/>
                <a:cs typeface="Calibri" panose="020F0502020204030204" pitchFamily="34" charset="0"/>
              </a:rPr>
              <a:t> in </a:t>
            </a:r>
            <a:r>
              <a:rPr lang="pl-PL" sz="1800" dirty="0">
                <a:solidFill>
                  <a:schemeClr val="tx1"/>
                </a:solidFill>
                <a:ea typeface="Calibri" panose="020F0502020204030204" pitchFamily="34" charset="0"/>
                <a:cs typeface="Calibri" panose="020F0502020204030204" pitchFamily="34" charset="0"/>
              </a:rPr>
              <a:t>p</a:t>
            </a:r>
            <a:r>
              <a:rPr lang="en-US" sz="1800" dirty="0">
                <a:solidFill>
                  <a:schemeClr val="tx1"/>
                </a:solidFill>
                <a:ea typeface="Calibri" panose="020F0502020204030204" pitchFamily="34" charset="0"/>
                <a:cs typeface="Calibri" panose="020F0502020204030204" pitchFamily="34" charset="0"/>
              </a:rPr>
              <a:t>regnant </a:t>
            </a:r>
            <a:r>
              <a:rPr lang="pl-PL" sz="1800" dirty="0">
                <a:solidFill>
                  <a:schemeClr val="tx1"/>
                </a:solidFill>
                <a:ea typeface="Calibri" panose="020F0502020204030204" pitchFamily="34" charset="0"/>
                <a:cs typeface="Calibri" panose="020F0502020204030204" pitchFamily="34" charset="0"/>
              </a:rPr>
              <a:t>w</a:t>
            </a:r>
            <a:r>
              <a:rPr lang="en-US" sz="1800" dirty="0">
                <a:solidFill>
                  <a:schemeClr val="tx1"/>
                </a:solidFill>
                <a:ea typeface="Calibri" panose="020F0502020204030204" pitchFamily="34" charset="0"/>
                <a:cs typeface="Calibri" panose="020F0502020204030204" pitchFamily="34" charset="0"/>
              </a:rPr>
              <a:t>omen</a:t>
            </a:r>
            <a:r>
              <a:rPr lang="pl-PL" sz="1800" dirty="0">
                <a:solidFill>
                  <a:schemeClr val="tx1"/>
                </a:solidFill>
                <a:ea typeface="Calibri" panose="020F0502020204030204" pitchFamily="34" charset="0"/>
                <a:cs typeface="Calibri" panose="020F0502020204030204" pitchFamily="34" charset="0"/>
              </a:rPr>
              <a:t>, 2009- Agnieszka Opala-Berdzik, Bogdan Bacik, Małgorzata Kurkowska.</a:t>
            </a:r>
          </a:p>
          <a:p>
            <a:r>
              <a:rPr lang="pl-PL" sz="1800" dirty="0" err="1">
                <a:solidFill>
                  <a:schemeClr val="tx1"/>
                </a:solidFill>
                <a:ea typeface="Calibri" panose="020F0502020204030204" pitchFamily="34" charset="0"/>
                <a:cs typeface="Calibri" panose="020F0502020204030204" pitchFamily="34" charset="0"/>
              </a:rPr>
              <a:t>About</a:t>
            </a:r>
            <a:r>
              <a:rPr lang="pl-PL" sz="1800" dirty="0">
                <a:solidFill>
                  <a:schemeClr val="tx1"/>
                </a:solidFill>
                <a:ea typeface="Calibri" panose="020F0502020204030204" pitchFamily="34" charset="0"/>
                <a:cs typeface="Calibri" panose="020F0502020204030204" pitchFamily="34" charset="0"/>
              </a:rPr>
              <a:t> </a:t>
            </a:r>
            <a:r>
              <a:rPr lang="pl-PL" sz="1800" dirty="0" err="1">
                <a:solidFill>
                  <a:schemeClr val="tx1"/>
                </a:solidFill>
                <a:ea typeface="Calibri" panose="020F0502020204030204" pitchFamily="34" charset="0"/>
                <a:cs typeface="Calibri" panose="020F0502020204030204" pitchFamily="34" charset="0"/>
              </a:rPr>
              <a:t>pregnancy</a:t>
            </a:r>
            <a:r>
              <a:rPr lang="pl-PL" sz="1800" dirty="0">
                <a:solidFill>
                  <a:schemeClr val="tx1"/>
                </a:solidFill>
                <a:ea typeface="Calibri" panose="020F0502020204030204" pitchFamily="34" charset="0"/>
                <a:cs typeface="Calibri" panose="020F0502020204030204" pitchFamily="34" charset="0"/>
              </a:rPr>
              <a:t>, 2017- </a:t>
            </a:r>
            <a:r>
              <a:rPr lang="en-US" sz="1800" dirty="0">
                <a:solidFill>
                  <a:schemeClr val="tx1"/>
                </a:solidFill>
                <a:ea typeface="Calibri" panose="020F0502020204030204" pitchFamily="34" charset="0"/>
                <a:cs typeface="Calibri" panose="020F0502020204030204" pitchFamily="34" charset="0"/>
              </a:rPr>
              <a:t>Eunice Kennedy Shriver National Institute of Child Health and Human Development</a:t>
            </a:r>
            <a:r>
              <a:rPr lang="pl-PL" sz="1800" dirty="0">
                <a:solidFill>
                  <a:schemeClr val="tx1"/>
                </a:solidFill>
                <a:ea typeface="Calibri" panose="020F0502020204030204" pitchFamily="34" charset="0"/>
                <a:cs typeface="Calibri" panose="020F0502020204030204" pitchFamily="34" charset="0"/>
              </a:rPr>
              <a:t>.</a:t>
            </a:r>
          </a:p>
          <a:p>
            <a:r>
              <a:rPr lang="en-US" sz="1800" i="0" dirty="0">
                <a:solidFill>
                  <a:schemeClr val="tx1"/>
                </a:solidFill>
                <a:effectLst/>
                <a:ea typeface="Calibri" panose="020F0502020204030204" pitchFamily="34" charset="0"/>
                <a:cs typeface="Calibri" panose="020F0502020204030204" pitchFamily="34" charset="0"/>
              </a:rPr>
              <a:t>Why can’t I exercise during pregnancy?</a:t>
            </a:r>
            <a:r>
              <a:rPr lang="pl-PL" sz="1800" dirty="0">
                <a:solidFill>
                  <a:schemeClr val="tx1"/>
                </a:solidFill>
                <a:ea typeface="Calibri" panose="020F0502020204030204" pitchFamily="34" charset="0"/>
                <a:cs typeface="Calibri" panose="020F0502020204030204" pitchFamily="34" charset="0"/>
              </a:rPr>
              <a:t> </a:t>
            </a:r>
            <a:r>
              <a:rPr lang="en-US" sz="1800" dirty="0">
                <a:solidFill>
                  <a:schemeClr val="tx1"/>
                </a:solidFill>
                <a:ea typeface="Calibri" panose="020F0502020204030204" pitchFamily="34" charset="0"/>
                <a:cs typeface="Calibri" panose="020F0502020204030204" pitchFamily="34" charset="0"/>
              </a:rPr>
              <a:t>Time to revisit medical ‘absolute’ and ‘relative’ contraindications: systematic review of evidence of harm and a call to action</a:t>
            </a:r>
            <a:r>
              <a:rPr lang="pl-PL" sz="1800" dirty="0">
                <a:solidFill>
                  <a:schemeClr val="tx1"/>
                </a:solidFill>
                <a:ea typeface="Calibri" panose="020F0502020204030204" pitchFamily="34" charset="0"/>
                <a:cs typeface="Calibri" panose="020F0502020204030204" pitchFamily="34" charset="0"/>
              </a:rPr>
              <a:t>, 2020- </a:t>
            </a:r>
            <a:r>
              <a:rPr lang="pt-BR" sz="1800" dirty="0">
                <a:solidFill>
                  <a:schemeClr val="tx1"/>
                </a:solidFill>
                <a:ea typeface="Calibri" panose="020F0502020204030204" pitchFamily="34" charset="0"/>
                <a:cs typeface="Calibri" panose="020F0502020204030204" pitchFamily="34" charset="0"/>
              </a:rPr>
              <a:t>Victoria L Meah ,Gregory A Davies,Margie H Davenport</a:t>
            </a:r>
            <a:r>
              <a:rPr lang="pl-PL" sz="1800" dirty="0">
                <a:solidFill>
                  <a:schemeClr val="tx1"/>
                </a:solidFill>
                <a:ea typeface="Calibri" panose="020F0502020204030204" pitchFamily="34" charset="0"/>
                <a:cs typeface="Calibri" panose="020F0502020204030204" pitchFamily="34" charset="0"/>
              </a:rPr>
              <a:t>.</a:t>
            </a:r>
            <a:r>
              <a:rPr lang="pt-BR" sz="1800" dirty="0">
                <a:solidFill>
                  <a:schemeClr val="tx1"/>
                </a:solidFill>
                <a:ea typeface="Calibri" panose="020F0502020204030204" pitchFamily="34" charset="0"/>
                <a:cs typeface="Calibri" panose="020F0502020204030204" pitchFamily="34" charset="0"/>
              </a:rPr>
              <a:t> </a:t>
            </a:r>
            <a:endParaRPr lang="pl-PL" sz="1800" dirty="0">
              <a:solidFill>
                <a:schemeClr val="tx1"/>
              </a:solidFill>
              <a:ea typeface="Calibri" panose="020F0502020204030204" pitchFamily="34" charset="0"/>
              <a:cs typeface="Calibri" panose="020F0502020204030204" pitchFamily="34" charset="0"/>
            </a:endParaRPr>
          </a:p>
          <a:p>
            <a:r>
              <a:rPr lang="en-US" sz="1800" i="0" dirty="0">
                <a:solidFill>
                  <a:schemeClr val="tx1"/>
                </a:solidFill>
                <a:effectLst/>
              </a:rPr>
              <a:t>Morphological and Postural Changes in the Foot during Pregnancy and Puerperium: A Longitudinal Study</a:t>
            </a:r>
            <a:r>
              <a:rPr lang="pl-PL" sz="1800" i="0" dirty="0">
                <a:solidFill>
                  <a:schemeClr val="tx1"/>
                </a:solidFill>
                <a:effectLst/>
              </a:rPr>
              <a:t>, 2021- </a:t>
            </a:r>
            <a:r>
              <a:rPr lang="pl-PL" sz="1800" dirty="0" err="1">
                <a:solidFill>
                  <a:schemeClr val="tx1"/>
                </a:solidFill>
              </a:rPr>
              <a:t>Monserrat</a:t>
            </a:r>
            <a:r>
              <a:rPr lang="pl-PL" sz="1800" dirty="0">
                <a:solidFill>
                  <a:schemeClr val="tx1"/>
                </a:solidFill>
              </a:rPr>
              <a:t> </a:t>
            </a:r>
            <a:r>
              <a:rPr lang="pl-PL" sz="1800" dirty="0" err="1">
                <a:solidFill>
                  <a:schemeClr val="tx1"/>
                </a:solidFill>
              </a:rPr>
              <a:t>Alcahuz-Grinan</a:t>
            </a:r>
            <a:r>
              <a:rPr lang="pl-PL" sz="1800" dirty="0">
                <a:solidFill>
                  <a:schemeClr val="tx1"/>
                </a:solidFill>
              </a:rPr>
              <a:t>, </a:t>
            </a:r>
            <a:r>
              <a:rPr lang="pl-PL" sz="1800" dirty="0" err="1">
                <a:solidFill>
                  <a:schemeClr val="tx1"/>
                </a:solidFill>
              </a:rPr>
              <a:t>Pilar</a:t>
            </a:r>
            <a:r>
              <a:rPr lang="pl-PL" sz="1800" dirty="0">
                <a:solidFill>
                  <a:schemeClr val="tx1"/>
                </a:solidFill>
              </a:rPr>
              <a:t> </a:t>
            </a:r>
            <a:r>
              <a:rPr lang="pl-PL" sz="1800" dirty="0" err="1">
                <a:solidFill>
                  <a:schemeClr val="tx1"/>
                </a:solidFill>
              </a:rPr>
              <a:t>Nieto</a:t>
            </a:r>
            <a:r>
              <a:rPr lang="pl-PL" sz="1800" dirty="0">
                <a:solidFill>
                  <a:schemeClr val="tx1"/>
                </a:solidFill>
              </a:rPr>
              <a:t>-Gil, Pedro Perez-</a:t>
            </a:r>
            <a:r>
              <a:rPr lang="pl-PL" sz="1800" dirty="0" err="1">
                <a:solidFill>
                  <a:schemeClr val="tx1"/>
                </a:solidFill>
              </a:rPr>
              <a:t>Soriano</a:t>
            </a:r>
            <a:r>
              <a:rPr lang="pl-PL" sz="1800" dirty="0">
                <a:solidFill>
                  <a:schemeClr val="tx1"/>
                </a:solidFill>
              </a:rPr>
              <a:t>, Gabriel </a:t>
            </a:r>
            <a:r>
              <a:rPr lang="pl-PL" sz="1800" dirty="0" err="1">
                <a:solidFill>
                  <a:schemeClr val="tx1"/>
                </a:solidFill>
              </a:rPr>
              <a:t>Gijon-Nogueron</a:t>
            </a:r>
            <a:r>
              <a:rPr lang="pl-PL" sz="1800" dirty="0">
                <a:solidFill>
                  <a:schemeClr val="tx1"/>
                </a:solidFill>
              </a:rPr>
              <a:t>.</a:t>
            </a:r>
          </a:p>
          <a:p>
            <a:r>
              <a:rPr lang="en-US" sz="1800" i="0" dirty="0">
                <a:solidFill>
                  <a:schemeClr val="tx1"/>
                </a:solidFill>
                <a:effectLst/>
              </a:rPr>
              <a:t>7 Benefits of Physical Therapy for Pregnancy</a:t>
            </a:r>
            <a:r>
              <a:rPr lang="pl-PL" sz="1800" i="0" dirty="0">
                <a:solidFill>
                  <a:schemeClr val="tx1"/>
                </a:solidFill>
                <a:effectLst/>
              </a:rPr>
              <a:t>, 2023- Dr. </a:t>
            </a:r>
            <a:r>
              <a:rPr lang="pl-PL" sz="1800" i="0" dirty="0" err="1">
                <a:solidFill>
                  <a:schemeClr val="tx1"/>
                </a:solidFill>
                <a:effectLst/>
              </a:rPr>
              <a:t>Lambros</a:t>
            </a:r>
            <a:r>
              <a:rPr lang="pl-PL" sz="1800" i="0" dirty="0">
                <a:solidFill>
                  <a:schemeClr val="tx1"/>
                </a:solidFill>
                <a:effectLst/>
              </a:rPr>
              <a:t> </a:t>
            </a:r>
            <a:r>
              <a:rPr lang="pl-PL" sz="1800" i="0" dirty="0" err="1">
                <a:solidFill>
                  <a:schemeClr val="tx1"/>
                </a:solidFill>
                <a:effectLst/>
              </a:rPr>
              <a:t>Lambrou</a:t>
            </a:r>
            <a:r>
              <a:rPr lang="pl-PL" sz="1800" i="0" dirty="0">
                <a:solidFill>
                  <a:schemeClr val="tx1"/>
                </a:solidFill>
                <a:effectLst/>
              </a:rPr>
              <a:t>.</a:t>
            </a:r>
          </a:p>
          <a:p>
            <a:r>
              <a:rPr lang="en-US" sz="1800" i="0" dirty="0">
                <a:solidFill>
                  <a:schemeClr val="tx1"/>
                </a:solidFill>
                <a:effectLst/>
              </a:rPr>
              <a:t> Exercise in Pregnancy: A Clinical Review</a:t>
            </a:r>
            <a:r>
              <a:rPr lang="pl-PL" sz="1800" i="0" dirty="0">
                <a:solidFill>
                  <a:schemeClr val="tx1"/>
                </a:solidFill>
                <a:effectLst/>
              </a:rPr>
              <a:t>, 2015-</a:t>
            </a:r>
            <a:r>
              <a:rPr lang="pl-PL" sz="1800" u="sng" dirty="0">
                <a:solidFill>
                  <a:schemeClr val="tx1"/>
                </a:solidFill>
              </a:rPr>
              <a:t> </a:t>
            </a:r>
            <a:r>
              <a:rPr lang="pl-PL" sz="1800" i="0" dirty="0" err="1">
                <a:solidFill>
                  <a:schemeClr val="tx1"/>
                </a:solidFill>
                <a:effectLst/>
              </a:rPr>
              <a:t>Sally</a:t>
            </a:r>
            <a:r>
              <a:rPr lang="pl-PL" sz="1800" i="0" dirty="0">
                <a:solidFill>
                  <a:schemeClr val="tx1"/>
                </a:solidFill>
                <a:effectLst/>
              </a:rPr>
              <a:t> K. </a:t>
            </a:r>
            <a:r>
              <a:rPr lang="pl-PL" sz="1800" i="0" dirty="0" err="1">
                <a:solidFill>
                  <a:schemeClr val="tx1"/>
                </a:solidFill>
                <a:effectLst/>
              </a:rPr>
              <a:t>Hinman</a:t>
            </a:r>
            <a:r>
              <a:rPr lang="pl-PL" sz="1800" i="0" dirty="0">
                <a:solidFill>
                  <a:schemeClr val="tx1"/>
                </a:solidFill>
                <a:effectLst/>
              </a:rPr>
              <a:t>, </a:t>
            </a:r>
            <a:r>
              <a:rPr lang="pl-PL" sz="1800" i="0" dirty="0" err="1">
                <a:solidFill>
                  <a:schemeClr val="tx1"/>
                </a:solidFill>
                <a:effectLst/>
              </a:rPr>
              <a:t>Kristy</a:t>
            </a:r>
            <a:r>
              <a:rPr lang="pl-PL" sz="1800" i="0" dirty="0">
                <a:solidFill>
                  <a:schemeClr val="tx1"/>
                </a:solidFill>
                <a:effectLst/>
              </a:rPr>
              <a:t> B. </a:t>
            </a:r>
            <a:r>
              <a:rPr lang="pl-PL" sz="1800" i="0" dirty="0" err="1">
                <a:solidFill>
                  <a:schemeClr val="tx1"/>
                </a:solidFill>
                <a:effectLst/>
              </a:rPr>
              <a:t>Smith</a:t>
            </a:r>
            <a:r>
              <a:rPr lang="pl-PL" sz="1800" i="0" dirty="0">
                <a:solidFill>
                  <a:schemeClr val="tx1"/>
                </a:solidFill>
                <a:effectLst/>
              </a:rPr>
              <a:t>, M. </a:t>
            </a:r>
            <a:r>
              <a:rPr lang="pl-PL" sz="1800" i="0" dirty="0" err="1">
                <a:solidFill>
                  <a:schemeClr val="tx1"/>
                </a:solidFill>
                <a:effectLst/>
              </a:rPr>
              <a:t>Seth</a:t>
            </a:r>
            <a:r>
              <a:rPr lang="pl-PL" sz="1800" i="0" dirty="0">
                <a:solidFill>
                  <a:schemeClr val="tx1"/>
                </a:solidFill>
                <a:effectLst/>
              </a:rPr>
              <a:t> </a:t>
            </a:r>
            <a:r>
              <a:rPr lang="pl-PL" sz="1800" i="0" dirty="0" err="1">
                <a:solidFill>
                  <a:schemeClr val="tx1"/>
                </a:solidFill>
                <a:effectLst/>
              </a:rPr>
              <a:t>Smith</a:t>
            </a:r>
            <a:r>
              <a:rPr lang="pl-PL" sz="1800" i="0" dirty="0">
                <a:solidFill>
                  <a:schemeClr val="tx1"/>
                </a:solidFill>
                <a:effectLst/>
              </a:rPr>
              <a:t>.</a:t>
            </a:r>
          </a:p>
          <a:p>
            <a:r>
              <a:rPr lang="en-US" sz="1800" i="0" dirty="0">
                <a:solidFill>
                  <a:schemeClr val="tx1"/>
                </a:solidFill>
                <a:effectLst/>
              </a:rPr>
              <a:t>Exercise During Pregnancy: Get Moving With Safe and Simple Pregnancy Exercises</a:t>
            </a:r>
            <a:r>
              <a:rPr lang="pl-PL" sz="1800" i="0" dirty="0">
                <a:solidFill>
                  <a:schemeClr val="tx1"/>
                </a:solidFill>
                <a:effectLst/>
              </a:rPr>
              <a:t>, 2021.</a:t>
            </a:r>
            <a:endParaRPr lang="en-US" sz="1800" i="0" dirty="0">
              <a:solidFill>
                <a:schemeClr val="tx1"/>
              </a:solidFill>
              <a:effectLst/>
            </a:endParaRPr>
          </a:p>
          <a:p>
            <a:endParaRPr lang="en-US" sz="1400" i="0" dirty="0">
              <a:solidFill>
                <a:srgbClr val="555555"/>
              </a:solidFill>
              <a:effectLst/>
              <a:latin typeface="Open Sans" panose="020B0606030504020204" pitchFamily="34" charset="0"/>
            </a:endParaRPr>
          </a:p>
          <a:p>
            <a:endParaRPr lang="pl-PL" sz="1800" dirty="0">
              <a:solidFill>
                <a:schemeClr val="tx1"/>
              </a:solidFill>
            </a:endParaRPr>
          </a:p>
        </p:txBody>
      </p:sp>
      <p:pic>
        <p:nvPicPr>
          <p:cNvPr id="5" name="Obraz 4">
            <a:extLst>
              <a:ext uri="{FF2B5EF4-FFF2-40B4-BE49-F238E27FC236}">
                <a16:creationId xmlns:a16="http://schemas.microsoft.com/office/drawing/2014/main" id="{D066C572-82F8-EA71-5785-AC90CE29F506}"/>
              </a:ext>
            </a:extLst>
          </p:cNvPr>
          <p:cNvPicPr>
            <a:picLocks noChangeAspect="1"/>
          </p:cNvPicPr>
          <p:nvPr/>
        </p:nvPicPr>
        <p:blipFill>
          <a:blip r:embed="rId2"/>
          <a:stretch>
            <a:fillRect/>
          </a:stretch>
        </p:blipFill>
        <p:spPr>
          <a:xfrm>
            <a:off x="4432108" y="395145"/>
            <a:ext cx="1647327" cy="1616535"/>
          </a:xfrm>
          <a:prstGeom prst="rect">
            <a:avLst/>
          </a:prstGeom>
        </p:spPr>
      </p:pic>
    </p:spTree>
    <p:extLst>
      <p:ext uri="{BB962C8B-B14F-4D97-AF65-F5344CB8AC3E}">
        <p14:creationId xmlns:p14="http://schemas.microsoft.com/office/powerpoint/2010/main" val="2952282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4781683-FF08-9C8C-2F18-7CFF5EF3F75A}"/>
              </a:ext>
            </a:extLst>
          </p:cNvPr>
          <p:cNvSpPr>
            <a:spLocks noGrp="1"/>
          </p:cNvSpPr>
          <p:nvPr>
            <p:ph idx="1"/>
          </p:nvPr>
        </p:nvSpPr>
        <p:spPr>
          <a:xfrm>
            <a:off x="849085" y="2635898"/>
            <a:ext cx="10148124" cy="1301620"/>
          </a:xfrm>
        </p:spPr>
        <p:txBody>
          <a:bodyPr>
            <a:noAutofit/>
          </a:bodyPr>
          <a:lstStyle/>
          <a:p>
            <a:pPr marL="45720" indent="0">
              <a:buNone/>
            </a:pPr>
            <a:r>
              <a:rPr lang="en-US" sz="6600" dirty="0"/>
              <a:t>Thank</a:t>
            </a:r>
            <a:r>
              <a:rPr lang="pl-PL" sz="6600" dirty="0"/>
              <a:t> </a:t>
            </a:r>
            <a:r>
              <a:rPr lang="pl-PL" sz="6600" dirty="0" err="1"/>
              <a:t>you</a:t>
            </a:r>
            <a:r>
              <a:rPr lang="en-US" sz="6600" dirty="0"/>
              <a:t> for your attention</a:t>
            </a:r>
            <a:endParaRPr lang="pl-PL" sz="6600" dirty="0"/>
          </a:p>
        </p:txBody>
      </p:sp>
    </p:spTree>
    <p:extLst>
      <p:ext uri="{BB962C8B-B14F-4D97-AF65-F5344CB8AC3E}">
        <p14:creationId xmlns:p14="http://schemas.microsoft.com/office/powerpoint/2010/main" val="3496750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E32E5A-333F-FF75-EA7F-EAAF8B0D145C}"/>
              </a:ext>
            </a:extLst>
          </p:cNvPr>
          <p:cNvSpPr>
            <a:spLocks noGrp="1"/>
          </p:cNvSpPr>
          <p:nvPr>
            <p:ph type="title"/>
          </p:nvPr>
        </p:nvSpPr>
        <p:spPr/>
        <p:txBody>
          <a:bodyPr/>
          <a:lstStyle/>
          <a:p>
            <a:pPr algn="ctr"/>
            <a:r>
              <a:rPr lang="pl-PL" dirty="0" err="1">
                <a:effectLst>
                  <a:outerShdw blurRad="38100" dist="38100" dir="2700000" algn="tl">
                    <a:srgbClr val="000000">
                      <a:alpha val="43137"/>
                    </a:srgbClr>
                  </a:outerShdw>
                </a:effectLst>
              </a:rPr>
              <a:t>Medical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definition</a:t>
            </a:r>
            <a:r>
              <a:rPr lang="pl-PL" dirty="0">
                <a:effectLst>
                  <a:outerShdw blurRad="38100" dist="38100" dir="2700000" algn="tl">
                    <a:srgbClr val="000000">
                      <a:alpha val="43137"/>
                    </a:srgbClr>
                  </a:outerShdw>
                </a:effectLst>
              </a:rPr>
              <a:t> of </a:t>
            </a:r>
            <a:r>
              <a:rPr lang="pl-PL" dirty="0" err="1">
                <a:effectLst>
                  <a:outerShdw blurRad="38100" dist="38100" dir="2700000" algn="tl">
                    <a:srgbClr val="000000">
                      <a:alpha val="43137"/>
                    </a:srgbClr>
                  </a:outerShdw>
                </a:effectLst>
              </a:rPr>
              <a:t>childbirth</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2991225E-52A5-1026-3A0F-85618B3C8A3F}"/>
              </a:ext>
            </a:extLst>
          </p:cNvPr>
          <p:cNvSpPr>
            <a:spLocks noGrp="1"/>
          </p:cNvSpPr>
          <p:nvPr>
            <p:ph idx="1"/>
          </p:nvPr>
        </p:nvSpPr>
        <p:spPr>
          <a:xfrm>
            <a:off x="1735494" y="2404499"/>
            <a:ext cx="8500188" cy="1870789"/>
          </a:xfrm>
          <a:prstGeom prst="roundRect">
            <a:avLst/>
          </a:prstGeom>
        </p:spPr>
        <p:style>
          <a:lnRef idx="2">
            <a:schemeClr val="accent1"/>
          </a:lnRef>
          <a:fillRef idx="1">
            <a:schemeClr val="lt1"/>
          </a:fillRef>
          <a:effectRef idx="0">
            <a:schemeClr val="accent1"/>
          </a:effectRef>
          <a:fontRef idx="minor">
            <a:schemeClr val="dk1"/>
          </a:fontRef>
        </p:style>
        <p:txBody>
          <a:bodyPr/>
          <a:lstStyle/>
          <a:p>
            <a:pPr marL="45720" indent="0" algn="ctr">
              <a:buNone/>
            </a:pPr>
            <a:r>
              <a:rPr lang="en-US" i="1" dirty="0"/>
              <a:t>Pregnancy is the term used to describe the period in which a fetus develops inside a woman's womb or uterus. Pregnancy usually lasts about 40 weeks, or just over 9 months, as measured from the last menstrual period to delivery. Health care providers refer to three segments of pregnancy, called trimesters</a:t>
            </a:r>
            <a:r>
              <a:rPr lang="en-US" dirty="0"/>
              <a:t>.</a:t>
            </a:r>
            <a:endParaRPr lang="pl-PL" dirty="0"/>
          </a:p>
        </p:txBody>
      </p:sp>
    </p:spTree>
    <p:extLst>
      <p:ext uri="{BB962C8B-B14F-4D97-AF65-F5344CB8AC3E}">
        <p14:creationId xmlns:p14="http://schemas.microsoft.com/office/powerpoint/2010/main" val="78692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36AA9F-F317-2785-3EC7-2CE201D8E20E}"/>
              </a:ext>
            </a:extLst>
          </p:cNvPr>
          <p:cNvSpPr>
            <a:spLocks noGrp="1"/>
          </p:cNvSpPr>
          <p:nvPr>
            <p:ph type="title"/>
          </p:nvPr>
        </p:nvSpPr>
        <p:spPr>
          <a:xfrm>
            <a:off x="1323858" y="880187"/>
            <a:ext cx="9544283" cy="1004596"/>
          </a:xfrm>
        </p:spPr>
        <p:txBody>
          <a:bodyPr>
            <a:normAutofit fontScale="90000"/>
          </a:bodyPr>
          <a:lstStyle/>
          <a:p>
            <a:pPr algn="ctr"/>
            <a:r>
              <a:rPr lang="en-US" sz="4900" dirty="0">
                <a:effectLst>
                  <a:outerShdw blurRad="38100" dist="38100" dir="2700000" algn="tl">
                    <a:srgbClr val="000000">
                      <a:alpha val="43137"/>
                    </a:srgbClr>
                  </a:outerShdw>
                </a:effectLst>
              </a:rPr>
              <a:t>Biomechanical changes in a woman's body during pregnancy</a:t>
            </a:r>
            <a:br>
              <a:rPr lang="en-US" dirty="0"/>
            </a:br>
            <a:endParaRPr lang="pl-PL" dirty="0"/>
          </a:p>
        </p:txBody>
      </p:sp>
      <p:pic>
        <p:nvPicPr>
          <p:cNvPr id="4" name="Symbol zastępczy zawartości 3">
            <a:extLst>
              <a:ext uri="{FF2B5EF4-FFF2-40B4-BE49-F238E27FC236}">
                <a16:creationId xmlns:a16="http://schemas.microsoft.com/office/drawing/2014/main" id="{6AEE5EB8-355F-0343-5207-6B2AE6CF6B68}"/>
              </a:ext>
            </a:extLst>
          </p:cNvPr>
          <p:cNvPicPr>
            <a:picLocks noGrp="1" noChangeAspect="1"/>
          </p:cNvPicPr>
          <p:nvPr>
            <p:ph idx="1"/>
          </p:nvPr>
        </p:nvPicPr>
        <p:blipFill>
          <a:blip r:embed="rId2"/>
          <a:stretch>
            <a:fillRect/>
          </a:stretch>
        </p:blipFill>
        <p:spPr>
          <a:xfrm>
            <a:off x="2506132" y="2104053"/>
            <a:ext cx="7179733" cy="4038600"/>
          </a:xfrm>
          <a:prstGeom prst="rect">
            <a:avLst/>
          </a:prstGeom>
          <a:ln>
            <a:noFill/>
          </a:ln>
          <a:effectLst>
            <a:outerShdw blurRad="292100" dist="139700" dir="2700000" algn="tl" rotWithShape="0">
              <a:srgbClr val="333333">
                <a:alpha val="65000"/>
              </a:srgbClr>
            </a:outerShdw>
          </a:effectLst>
        </p:spPr>
      </p:pic>
      <p:sp>
        <p:nvSpPr>
          <p:cNvPr id="6" name="pole tekstowe 5">
            <a:extLst>
              <a:ext uri="{FF2B5EF4-FFF2-40B4-BE49-F238E27FC236}">
                <a16:creationId xmlns:a16="http://schemas.microsoft.com/office/drawing/2014/main" id="{983C3CEF-BE6D-23CA-E507-3581BBAF02AF}"/>
              </a:ext>
            </a:extLst>
          </p:cNvPr>
          <p:cNvSpPr txBox="1"/>
          <p:nvPr/>
        </p:nvSpPr>
        <p:spPr>
          <a:xfrm>
            <a:off x="7754826" y="6379030"/>
            <a:ext cx="6096000" cy="338554"/>
          </a:xfrm>
          <a:prstGeom prst="rect">
            <a:avLst/>
          </a:prstGeom>
          <a:noFill/>
        </p:spPr>
        <p:txBody>
          <a:bodyPr wrap="square">
            <a:spAutoFit/>
          </a:bodyPr>
          <a:lstStyle/>
          <a:p>
            <a:r>
              <a:rPr lang="pl-PL" sz="1600" dirty="0">
                <a:hlinkClick r:id="rId3">
                  <a:extLst>
                    <a:ext uri="{A12FA001-AC4F-418D-AE19-62706E023703}">
                      <ahyp:hlinkClr xmlns:ahyp="http://schemas.microsoft.com/office/drawing/2018/hyperlinkcolor" val="tx"/>
                    </a:ext>
                  </a:extLst>
                </a:hlinkClick>
              </a:rPr>
              <a:t>https://images.app.goo.gl/U1yu4E2tyuWQrR8L6</a:t>
            </a:r>
            <a:endParaRPr lang="pl-PL" sz="1600" dirty="0"/>
          </a:p>
        </p:txBody>
      </p:sp>
    </p:spTree>
    <p:extLst>
      <p:ext uri="{BB962C8B-B14F-4D97-AF65-F5344CB8AC3E}">
        <p14:creationId xmlns:p14="http://schemas.microsoft.com/office/powerpoint/2010/main" val="1726495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1A4CCDC9-E179-0BA5-1F27-530B2E0AC4A5}"/>
              </a:ext>
            </a:extLst>
          </p:cNvPr>
          <p:cNvSpPr>
            <a:spLocks noGrp="1"/>
          </p:cNvSpPr>
          <p:nvPr>
            <p:ph type="title"/>
          </p:nvPr>
        </p:nvSpPr>
        <p:spPr>
          <a:xfrm>
            <a:off x="6106704" y="609600"/>
            <a:ext cx="5364444" cy="1356360"/>
          </a:xfrm>
        </p:spPr>
        <p:txBody>
          <a:bodyPr>
            <a:normAutofit/>
          </a:bodyPr>
          <a:lstStyle/>
          <a:p>
            <a:pPr algn="ctr"/>
            <a:r>
              <a:rPr lang="en-US" dirty="0">
                <a:effectLst>
                  <a:outerShdw blurRad="38100" dist="38100" dir="2700000" algn="tl">
                    <a:srgbClr val="000000">
                      <a:alpha val="43137"/>
                    </a:srgbClr>
                  </a:outerShdw>
                </a:effectLst>
              </a:rPr>
              <a:t>Body posture changes during pregnancy</a:t>
            </a:r>
            <a:endParaRPr lang="pl-PL" dirty="0">
              <a:effectLst>
                <a:outerShdw blurRad="38100" dist="38100" dir="2700000" algn="tl">
                  <a:srgbClr val="000000">
                    <a:alpha val="43137"/>
                  </a:srgbClr>
                </a:outerShdw>
              </a:effectLst>
            </a:endParaRPr>
          </a:p>
        </p:txBody>
      </p:sp>
      <p:pic>
        <p:nvPicPr>
          <p:cNvPr id="4" name="Obraz 3" descr="Obraz zawierający ubrania, staw, tekst, ramię&#10;&#10;Opis wygenerowany automatycznie">
            <a:extLst>
              <a:ext uri="{FF2B5EF4-FFF2-40B4-BE49-F238E27FC236}">
                <a16:creationId xmlns:a16="http://schemas.microsoft.com/office/drawing/2014/main" id="{3A254CB4-6333-815C-828E-89FDB7C02279}"/>
              </a:ext>
            </a:extLst>
          </p:cNvPr>
          <p:cNvPicPr>
            <a:picLocks noChangeAspect="1"/>
          </p:cNvPicPr>
          <p:nvPr/>
        </p:nvPicPr>
        <p:blipFill>
          <a:blip r:embed="rId2"/>
          <a:stretch>
            <a:fillRect/>
          </a:stretch>
        </p:blipFill>
        <p:spPr>
          <a:xfrm>
            <a:off x="971285" y="857675"/>
            <a:ext cx="4395272" cy="5140669"/>
          </a:xfrm>
          <a:prstGeom prst="rect">
            <a:avLst/>
          </a:prstGeom>
        </p:spPr>
      </p:pic>
      <p:sp>
        <p:nvSpPr>
          <p:cNvPr id="3" name="Symbol zastępczy zawartości 2">
            <a:extLst>
              <a:ext uri="{FF2B5EF4-FFF2-40B4-BE49-F238E27FC236}">
                <a16:creationId xmlns:a16="http://schemas.microsoft.com/office/drawing/2014/main" id="{F49EFCFF-8C5D-6550-9ACC-5A7522977C7F}"/>
              </a:ext>
            </a:extLst>
          </p:cNvPr>
          <p:cNvSpPr>
            <a:spLocks noGrp="1"/>
          </p:cNvSpPr>
          <p:nvPr>
            <p:ph idx="1"/>
          </p:nvPr>
        </p:nvSpPr>
        <p:spPr>
          <a:xfrm>
            <a:off x="6106703" y="2057400"/>
            <a:ext cx="5364444" cy="4038600"/>
          </a:xfrm>
        </p:spPr>
        <p:txBody>
          <a:bodyPr>
            <a:normAutofit/>
          </a:bodyPr>
          <a:lstStyle/>
          <a:p>
            <a:pPr marL="45720" indent="0" algn="ctr">
              <a:buNone/>
            </a:pPr>
            <a:r>
              <a:rPr lang="en-US" dirty="0">
                <a:solidFill>
                  <a:schemeClr val="tx1"/>
                </a:solidFill>
              </a:rPr>
              <a:t>During pregnancy, posture and gait are altered; the </a:t>
            </a:r>
            <a:r>
              <a:rPr lang="en-US" dirty="0" err="1">
                <a:solidFill>
                  <a:schemeClr val="tx1"/>
                </a:solidFill>
              </a:rPr>
              <a:t>centre</a:t>
            </a:r>
            <a:r>
              <a:rPr lang="en-US" dirty="0">
                <a:solidFill>
                  <a:schemeClr val="tx1"/>
                </a:solidFill>
              </a:rPr>
              <a:t> of gravity moves forward, increasing lumbar lordosis, while the head and trunk are borne further back. This change impacts on gait, as the body sways laterally and the legs are separated slightly more than normal, producing a frontal plane movement</a:t>
            </a:r>
            <a:r>
              <a:rPr lang="pl-PL" dirty="0">
                <a:solidFill>
                  <a:schemeClr val="tx1"/>
                </a:solidFill>
              </a:rPr>
              <a:t>.</a:t>
            </a:r>
          </a:p>
        </p:txBody>
      </p:sp>
      <p:sp>
        <p:nvSpPr>
          <p:cNvPr id="6" name="pole tekstowe 5">
            <a:extLst>
              <a:ext uri="{FF2B5EF4-FFF2-40B4-BE49-F238E27FC236}">
                <a16:creationId xmlns:a16="http://schemas.microsoft.com/office/drawing/2014/main" id="{4881F798-9A03-E73B-BB06-5CA93CBC2080}"/>
              </a:ext>
            </a:extLst>
          </p:cNvPr>
          <p:cNvSpPr txBox="1"/>
          <p:nvPr/>
        </p:nvSpPr>
        <p:spPr>
          <a:xfrm>
            <a:off x="669472" y="6374665"/>
            <a:ext cx="6097554" cy="338554"/>
          </a:xfrm>
          <a:prstGeom prst="rect">
            <a:avLst/>
          </a:prstGeom>
          <a:noFill/>
        </p:spPr>
        <p:txBody>
          <a:bodyPr wrap="square">
            <a:spAutoFit/>
          </a:bodyPr>
          <a:lstStyle/>
          <a:p>
            <a:r>
              <a:rPr lang="pl-PL" sz="1600" dirty="0">
                <a:hlinkClick r:id="rId3">
                  <a:extLst>
                    <a:ext uri="{A12FA001-AC4F-418D-AE19-62706E023703}">
                      <ahyp:hlinkClr xmlns:ahyp="http://schemas.microsoft.com/office/drawing/2018/hyperlinkcolor" val="tx"/>
                    </a:ext>
                  </a:extLst>
                </a:hlinkClick>
              </a:rPr>
              <a:t>https://images.app.goo.gl/ao4FdBJfZFqk2vzK7</a:t>
            </a:r>
            <a:endParaRPr lang="pl-PL" sz="1600" dirty="0"/>
          </a:p>
        </p:txBody>
      </p:sp>
    </p:spTree>
    <p:extLst>
      <p:ext uri="{BB962C8B-B14F-4D97-AF65-F5344CB8AC3E}">
        <p14:creationId xmlns:p14="http://schemas.microsoft.com/office/powerpoint/2010/main" val="4006614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76BD24-2DB6-7B32-34BB-F3E7B06EEE29}"/>
              </a:ext>
            </a:extLst>
          </p:cNvPr>
          <p:cNvSpPr>
            <a:spLocks noGrp="1"/>
          </p:cNvSpPr>
          <p:nvPr>
            <p:ph type="title"/>
          </p:nvPr>
        </p:nvSpPr>
        <p:spPr>
          <a:xfrm>
            <a:off x="1140351" y="376334"/>
            <a:ext cx="9875520" cy="1356360"/>
          </a:xfrm>
        </p:spPr>
        <p:txBody>
          <a:bodyPr/>
          <a:lstStyle/>
          <a:p>
            <a:pPr algn="ctr"/>
            <a:r>
              <a:rPr lang="pl-PL" dirty="0">
                <a:effectLst>
                  <a:outerShdw blurRad="38100" dist="38100" dir="2700000" algn="tl">
                    <a:srgbClr val="000000">
                      <a:alpha val="43137"/>
                    </a:srgbClr>
                  </a:outerShdw>
                </a:effectLst>
              </a:rPr>
              <a:t>C</a:t>
            </a:r>
            <a:r>
              <a:rPr lang="en-US" dirty="0" err="1">
                <a:effectLst>
                  <a:outerShdw blurRad="38100" dist="38100" dir="2700000" algn="tl">
                    <a:srgbClr val="000000">
                      <a:alpha val="43137"/>
                    </a:srgbClr>
                  </a:outerShdw>
                </a:effectLst>
              </a:rPr>
              <a:t>ontraindications</a:t>
            </a:r>
            <a:r>
              <a:rPr lang="en-US" dirty="0">
                <a:effectLst>
                  <a:outerShdw blurRad="38100" dist="38100" dir="2700000" algn="tl">
                    <a:srgbClr val="000000">
                      <a:alpha val="43137"/>
                    </a:srgbClr>
                  </a:outerShdw>
                </a:effectLst>
              </a:rPr>
              <a:t> to exercise for pregnant women</a:t>
            </a:r>
            <a:endParaRPr lang="pl-PL" dirty="0">
              <a:effectLst>
                <a:outerShdw blurRad="38100" dist="38100" dir="2700000" algn="tl">
                  <a:srgbClr val="000000">
                    <a:alpha val="43137"/>
                  </a:srgbClr>
                </a:outerShdw>
              </a:effectLst>
            </a:endParaRPr>
          </a:p>
        </p:txBody>
      </p:sp>
      <p:graphicFrame>
        <p:nvGraphicFramePr>
          <p:cNvPr id="11" name="Symbol zastępczy zawartości 2">
            <a:extLst>
              <a:ext uri="{FF2B5EF4-FFF2-40B4-BE49-F238E27FC236}">
                <a16:creationId xmlns:a16="http://schemas.microsoft.com/office/drawing/2014/main" id="{6FE54283-D6D8-AFA3-15B4-CB3087B8C95A}"/>
              </a:ext>
            </a:extLst>
          </p:cNvPr>
          <p:cNvGraphicFramePr>
            <a:graphicFrameLocks noGrp="1"/>
          </p:cNvGraphicFramePr>
          <p:nvPr>
            <p:ph idx="1"/>
            <p:extLst>
              <p:ext uri="{D42A27DB-BD31-4B8C-83A1-F6EECF244321}">
                <p14:modId xmlns:p14="http://schemas.microsoft.com/office/powerpoint/2010/main" val="2943311502"/>
              </p:ext>
            </p:extLst>
          </p:nvPr>
        </p:nvGraphicFramePr>
        <p:xfrm>
          <a:off x="1140352" y="1600200"/>
          <a:ext cx="9911298" cy="4763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95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AD8050-2B5F-139A-564D-90FF0326070A}"/>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Benefits of physiotherapy for pregnant women</a:t>
            </a:r>
            <a:r>
              <a:rPr lang="pl-PL" dirty="0">
                <a:effectLst>
                  <a:outerShdw blurRad="38100" dist="38100" dir="2700000" algn="tl">
                    <a:srgbClr val="000000">
                      <a:alpha val="43137"/>
                    </a:srgbClr>
                  </a:outerShdw>
                </a:effectLst>
              </a:rPr>
              <a:t>:</a:t>
            </a:r>
          </a:p>
        </p:txBody>
      </p:sp>
      <p:graphicFrame>
        <p:nvGraphicFramePr>
          <p:cNvPr id="5" name="Symbol zastępczy zawartości 2">
            <a:extLst>
              <a:ext uri="{FF2B5EF4-FFF2-40B4-BE49-F238E27FC236}">
                <a16:creationId xmlns:a16="http://schemas.microsoft.com/office/drawing/2014/main" id="{1BEF47F8-64BC-0461-A19B-8411951905FF}"/>
              </a:ext>
            </a:extLst>
          </p:cNvPr>
          <p:cNvGraphicFramePr>
            <a:graphicFrameLocks noGrp="1"/>
          </p:cNvGraphicFramePr>
          <p:nvPr>
            <p:ph idx="1"/>
            <p:extLst>
              <p:ext uri="{D42A27DB-BD31-4B8C-83A1-F6EECF244321}">
                <p14:modId xmlns:p14="http://schemas.microsoft.com/office/powerpoint/2010/main" val="3049618474"/>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154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F2DB50-E0B8-4438-E75E-BAD5CF734E05}"/>
              </a:ext>
            </a:extLst>
          </p:cNvPr>
          <p:cNvSpPr>
            <a:spLocks noGrp="1"/>
          </p:cNvSpPr>
          <p:nvPr>
            <p:ph type="title"/>
          </p:nvPr>
        </p:nvSpPr>
        <p:spPr>
          <a:xfrm>
            <a:off x="653145" y="609599"/>
            <a:ext cx="3364378" cy="5606143"/>
          </a:xfrm>
        </p:spPr>
        <p:txBody>
          <a:bodyPr>
            <a:normAutofit/>
          </a:bodyPr>
          <a:lstStyle/>
          <a:p>
            <a:r>
              <a:rPr lang="en-US" sz="4800">
                <a:effectLst>
                  <a:outerShdw blurRad="38100" dist="38100" dir="2700000" algn="tl">
                    <a:srgbClr val="000000">
                      <a:alpha val="43137"/>
                    </a:srgbClr>
                  </a:outerShdw>
                </a:effectLst>
              </a:rPr>
              <a:t>Examples of simple exercises during your pregnancy</a:t>
            </a:r>
            <a:endParaRPr lang="pl-PL" sz="4800">
              <a:effectLst>
                <a:outerShdw blurRad="38100" dist="38100" dir="2700000" algn="tl">
                  <a:srgbClr val="000000">
                    <a:alpha val="43137"/>
                  </a:srgbClr>
                </a:outerShdw>
              </a:effectLst>
            </a:endParaRPr>
          </a:p>
        </p:txBody>
      </p:sp>
      <p:graphicFrame>
        <p:nvGraphicFramePr>
          <p:cNvPr id="5" name="Symbol zastępczy zawartości 2">
            <a:extLst>
              <a:ext uri="{FF2B5EF4-FFF2-40B4-BE49-F238E27FC236}">
                <a16:creationId xmlns:a16="http://schemas.microsoft.com/office/drawing/2014/main" id="{EB63AF97-75EF-F2D3-7219-71A6E4C68F73}"/>
              </a:ext>
            </a:extLst>
          </p:cNvPr>
          <p:cNvGraphicFramePr>
            <a:graphicFrameLocks noGrp="1"/>
          </p:cNvGraphicFramePr>
          <p:nvPr>
            <p:ph idx="1"/>
            <p:extLst>
              <p:ext uri="{D42A27DB-BD31-4B8C-83A1-F6EECF244321}">
                <p14:modId xmlns:p14="http://schemas.microsoft.com/office/powerpoint/2010/main" val="3709657246"/>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16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280B31-519C-025E-B7EE-87CFDCFE2DC9}"/>
              </a:ext>
            </a:extLst>
          </p:cNvPr>
          <p:cNvSpPr>
            <a:spLocks noGrp="1"/>
          </p:cNvSpPr>
          <p:nvPr>
            <p:ph type="title"/>
          </p:nvPr>
        </p:nvSpPr>
        <p:spPr/>
        <p:txBody>
          <a:bodyPr/>
          <a:lstStyle/>
          <a:p>
            <a:pPr algn="ctr"/>
            <a:r>
              <a:rPr lang="pl-PL" dirty="0">
                <a:effectLst>
                  <a:outerShdw blurRad="38100" dist="38100" dir="2700000" algn="tl">
                    <a:srgbClr val="000000">
                      <a:alpha val="43137"/>
                    </a:srgbClr>
                  </a:outerShdw>
                </a:effectLst>
              </a:rPr>
              <a:t>O</a:t>
            </a:r>
            <a:r>
              <a:rPr lang="en-US" dirty="0" err="1">
                <a:effectLst>
                  <a:outerShdw blurRad="38100" dist="38100" dir="2700000" algn="tl">
                    <a:srgbClr val="000000">
                      <a:alpha val="43137"/>
                    </a:srgbClr>
                  </a:outerShdw>
                </a:effectLst>
              </a:rPr>
              <a:t>ther</a:t>
            </a:r>
            <a:r>
              <a:rPr lang="en-US" dirty="0">
                <a:effectLst>
                  <a:outerShdw blurRad="38100" dist="38100" dir="2700000" algn="tl">
                    <a:srgbClr val="000000">
                      <a:alpha val="43137"/>
                    </a:srgbClr>
                  </a:outerShdw>
                </a:effectLst>
              </a:rPr>
              <a:t> physiotherapeutic methods used</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during</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pregnacy</a:t>
            </a:r>
            <a:r>
              <a:rPr lang="pl-PL" dirty="0">
                <a:effectLst>
                  <a:outerShdw blurRad="38100" dist="38100" dir="2700000" algn="tl">
                    <a:srgbClr val="000000">
                      <a:alpha val="43137"/>
                    </a:srgbClr>
                  </a:outerShdw>
                </a:effectLst>
              </a:rPr>
              <a:t> </a:t>
            </a:r>
          </a:p>
        </p:txBody>
      </p:sp>
      <p:sp>
        <p:nvSpPr>
          <p:cNvPr id="3" name="Symbol zastępczy zawartości 2">
            <a:extLst>
              <a:ext uri="{FF2B5EF4-FFF2-40B4-BE49-F238E27FC236}">
                <a16:creationId xmlns:a16="http://schemas.microsoft.com/office/drawing/2014/main" id="{4937D671-3FEB-71CF-769F-0B9D87CA35A9}"/>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45720" indent="0">
              <a:buNone/>
            </a:pPr>
            <a:endParaRPr lang="pl-PL" dirty="0"/>
          </a:p>
          <a:p>
            <a:pPr marL="45720" indent="0">
              <a:buNone/>
            </a:pPr>
            <a:r>
              <a:rPr lang="pl-PL" dirty="0"/>
              <a:t>	</a:t>
            </a:r>
            <a:r>
              <a:rPr lang="pl-PL" sz="2000" dirty="0" err="1">
                <a:solidFill>
                  <a:schemeClr val="tx1"/>
                </a:solidFill>
              </a:rPr>
              <a:t>Kinesiology</a:t>
            </a:r>
            <a:r>
              <a:rPr lang="pl-PL" sz="2000" dirty="0">
                <a:solidFill>
                  <a:schemeClr val="tx1"/>
                </a:solidFill>
              </a:rPr>
              <a:t> </a:t>
            </a:r>
            <a:r>
              <a:rPr lang="pl-PL" sz="2000" dirty="0" err="1">
                <a:solidFill>
                  <a:schemeClr val="tx1"/>
                </a:solidFill>
              </a:rPr>
              <a:t>Taping</a:t>
            </a:r>
            <a:r>
              <a:rPr lang="pl-PL" sz="2000" dirty="0">
                <a:solidFill>
                  <a:schemeClr val="tx1"/>
                </a:solidFill>
              </a:rPr>
              <a:t> </a:t>
            </a:r>
            <a:r>
              <a:rPr lang="pl-PL" dirty="0"/>
              <a:t>					</a:t>
            </a:r>
            <a:r>
              <a:rPr lang="pl-PL" dirty="0" err="1">
                <a:solidFill>
                  <a:schemeClr val="tx1"/>
                </a:solidFill>
              </a:rPr>
              <a:t>Massage</a:t>
            </a:r>
            <a:endParaRPr lang="pl-PL" dirty="0">
              <a:solidFill>
                <a:schemeClr val="tx1"/>
              </a:solidFill>
            </a:endParaRPr>
          </a:p>
          <a:p>
            <a:pPr marL="45720" indent="0">
              <a:buNone/>
            </a:pPr>
            <a:endParaRPr lang="pl-PL" dirty="0"/>
          </a:p>
        </p:txBody>
      </p:sp>
      <p:pic>
        <p:nvPicPr>
          <p:cNvPr id="4" name="Obraz 3">
            <a:extLst>
              <a:ext uri="{FF2B5EF4-FFF2-40B4-BE49-F238E27FC236}">
                <a16:creationId xmlns:a16="http://schemas.microsoft.com/office/drawing/2014/main" id="{02CB45E0-DA57-2945-B827-07778CC56639}"/>
              </a:ext>
            </a:extLst>
          </p:cNvPr>
          <p:cNvPicPr>
            <a:picLocks noChangeAspect="1"/>
          </p:cNvPicPr>
          <p:nvPr/>
        </p:nvPicPr>
        <p:blipFill>
          <a:blip r:embed="rId2"/>
          <a:stretch>
            <a:fillRect/>
          </a:stretch>
        </p:blipFill>
        <p:spPr>
          <a:xfrm>
            <a:off x="7034518" y="2945175"/>
            <a:ext cx="3981353" cy="2654235"/>
          </a:xfrm>
          <a:prstGeom prst="rect">
            <a:avLst/>
          </a:prstGeom>
        </p:spPr>
      </p:pic>
      <p:pic>
        <p:nvPicPr>
          <p:cNvPr id="5" name="Obraz 4">
            <a:extLst>
              <a:ext uri="{FF2B5EF4-FFF2-40B4-BE49-F238E27FC236}">
                <a16:creationId xmlns:a16="http://schemas.microsoft.com/office/drawing/2014/main" id="{FE7DFC2D-9969-6461-761F-6B4340C9023D}"/>
              </a:ext>
            </a:extLst>
          </p:cNvPr>
          <p:cNvPicPr>
            <a:picLocks noChangeAspect="1"/>
          </p:cNvPicPr>
          <p:nvPr/>
        </p:nvPicPr>
        <p:blipFill>
          <a:blip r:embed="rId3"/>
          <a:stretch>
            <a:fillRect/>
          </a:stretch>
        </p:blipFill>
        <p:spPr>
          <a:xfrm>
            <a:off x="1143001" y="2945175"/>
            <a:ext cx="3981353" cy="2652577"/>
          </a:xfrm>
          <a:prstGeom prst="rect">
            <a:avLst/>
          </a:prstGeom>
        </p:spPr>
      </p:pic>
      <p:sp>
        <p:nvSpPr>
          <p:cNvPr id="7" name="pole tekstowe 6">
            <a:extLst>
              <a:ext uri="{FF2B5EF4-FFF2-40B4-BE49-F238E27FC236}">
                <a16:creationId xmlns:a16="http://schemas.microsoft.com/office/drawing/2014/main" id="{45C19AC0-0C5C-5602-B22F-51918D75C754}"/>
              </a:ext>
            </a:extLst>
          </p:cNvPr>
          <p:cNvSpPr txBox="1"/>
          <p:nvPr/>
        </p:nvSpPr>
        <p:spPr>
          <a:xfrm>
            <a:off x="1061357" y="5836464"/>
            <a:ext cx="6097554" cy="338554"/>
          </a:xfrm>
          <a:prstGeom prst="rect">
            <a:avLst/>
          </a:prstGeom>
          <a:noFill/>
        </p:spPr>
        <p:txBody>
          <a:bodyPr wrap="square">
            <a:spAutoFit/>
          </a:bodyPr>
          <a:lstStyle/>
          <a:p>
            <a:r>
              <a:rPr lang="pl-PL" sz="1600" dirty="0">
                <a:hlinkClick r:id="rId4">
                  <a:extLst>
                    <a:ext uri="{A12FA001-AC4F-418D-AE19-62706E023703}">
                      <ahyp:hlinkClr xmlns:ahyp="http://schemas.microsoft.com/office/drawing/2018/hyperlinkcolor" val="tx"/>
                    </a:ext>
                  </a:extLst>
                </a:hlinkClick>
              </a:rPr>
              <a:t>https://images.app.goo.gl/YW16s24ohgGy8QD38</a:t>
            </a:r>
            <a:endParaRPr lang="pl-PL" sz="1600" dirty="0"/>
          </a:p>
        </p:txBody>
      </p:sp>
      <p:sp>
        <p:nvSpPr>
          <p:cNvPr id="9" name="pole tekstowe 8">
            <a:extLst>
              <a:ext uri="{FF2B5EF4-FFF2-40B4-BE49-F238E27FC236}">
                <a16:creationId xmlns:a16="http://schemas.microsoft.com/office/drawing/2014/main" id="{A1F2E853-864C-419C-D46F-4CC0748B3AFD}"/>
              </a:ext>
            </a:extLst>
          </p:cNvPr>
          <p:cNvSpPr txBox="1"/>
          <p:nvPr/>
        </p:nvSpPr>
        <p:spPr>
          <a:xfrm>
            <a:off x="6762362" y="5836464"/>
            <a:ext cx="6097554" cy="338554"/>
          </a:xfrm>
          <a:prstGeom prst="rect">
            <a:avLst/>
          </a:prstGeom>
          <a:noFill/>
        </p:spPr>
        <p:txBody>
          <a:bodyPr wrap="square">
            <a:spAutoFit/>
          </a:bodyPr>
          <a:lstStyle/>
          <a:p>
            <a:r>
              <a:rPr lang="pl-PL" sz="1600" dirty="0">
                <a:hlinkClick r:id="rId5">
                  <a:extLst>
                    <a:ext uri="{A12FA001-AC4F-418D-AE19-62706E023703}">
                      <ahyp:hlinkClr xmlns:ahyp="http://schemas.microsoft.com/office/drawing/2018/hyperlinkcolor" val="tx"/>
                    </a:ext>
                  </a:extLst>
                </a:hlinkClick>
              </a:rPr>
              <a:t>https://images.app.goo.gl/iQHfAkFLnwSdUM7M7</a:t>
            </a:r>
            <a:endParaRPr lang="pl-PL" sz="1600" dirty="0"/>
          </a:p>
        </p:txBody>
      </p:sp>
    </p:spTree>
    <p:extLst>
      <p:ext uri="{BB962C8B-B14F-4D97-AF65-F5344CB8AC3E}">
        <p14:creationId xmlns:p14="http://schemas.microsoft.com/office/powerpoint/2010/main" val="2176204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0CF85993-8620-EF0B-182C-7C2ADCA2E274}"/>
              </a:ext>
            </a:extLst>
          </p:cNvPr>
          <p:cNvSpPr>
            <a:spLocks noGrp="1"/>
          </p:cNvSpPr>
          <p:nvPr>
            <p:ph type="title"/>
          </p:nvPr>
        </p:nvSpPr>
        <p:spPr>
          <a:xfrm>
            <a:off x="6237333" y="383459"/>
            <a:ext cx="5364444" cy="1356360"/>
          </a:xfrm>
        </p:spPr>
        <p:txBody>
          <a:bodyPr>
            <a:normAutofit/>
          </a:bodyPr>
          <a:lstStyle/>
          <a:p>
            <a:r>
              <a:rPr lang="pl-PL" sz="3400" dirty="0" err="1">
                <a:effectLst>
                  <a:outerShdw blurRad="38100" dist="38100" dir="2700000" algn="tl">
                    <a:srgbClr val="000000">
                      <a:alpha val="43137"/>
                    </a:srgbClr>
                  </a:outerShdw>
                </a:effectLst>
              </a:rPr>
              <a:t>Four</a:t>
            </a:r>
            <a:r>
              <a:rPr lang="pl-PL" sz="3400" dirty="0">
                <a:effectLst>
                  <a:outerShdw blurRad="38100" dist="38100" dir="2700000" algn="tl">
                    <a:srgbClr val="000000">
                      <a:alpha val="43137"/>
                    </a:srgbClr>
                  </a:outerShdw>
                </a:effectLst>
              </a:rPr>
              <a:t> s</a:t>
            </a:r>
            <a:r>
              <a:rPr lang="en-US" sz="3400" dirty="0" err="1">
                <a:effectLst>
                  <a:outerShdw blurRad="38100" dist="38100" dir="2700000" algn="tl">
                    <a:srgbClr val="000000">
                      <a:alpha val="43137"/>
                    </a:srgbClr>
                  </a:outerShdw>
                </a:effectLst>
              </a:rPr>
              <a:t>imple</a:t>
            </a:r>
            <a:r>
              <a:rPr lang="en-US" sz="3400" dirty="0">
                <a:effectLst>
                  <a:outerShdw blurRad="38100" dist="38100" dir="2700000" algn="tl">
                    <a:srgbClr val="000000">
                      <a:alpha val="43137"/>
                    </a:srgbClr>
                  </a:outerShdw>
                </a:effectLst>
              </a:rPr>
              <a:t> Pregnancy Exercises for Every Trimester</a:t>
            </a:r>
            <a:endParaRPr lang="pl-PL" sz="3400" dirty="0">
              <a:effectLst>
                <a:outerShdw blurRad="38100" dist="38100" dir="2700000" algn="tl">
                  <a:srgbClr val="000000">
                    <a:alpha val="43137"/>
                  </a:srgbClr>
                </a:outerShdw>
              </a:effectLst>
            </a:endParaRPr>
          </a:p>
        </p:txBody>
      </p:sp>
      <p:pic>
        <p:nvPicPr>
          <p:cNvPr id="4" name="Obraz 3">
            <a:extLst>
              <a:ext uri="{FF2B5EF4-FFF2-40B4-BE49-F238E27FC236}">
                <a16:creationId xmlns:a16="http://schemas.microsoft.com/office/drawing/2014/main" id="{4D1F7567-526A-2702-4D61-E858E64160B3}"/>
              </a:ext>
            </a:extLst>
          </p:cNvPr>
          <p:cNvPicPr>
            <a:picLocks noChangeAspect="1"/>
          </p:cNvPicPr>
          <p:nvPr/>
        </p:nvPicPr>
        <p:blipFill>
          <a:blip r:embed="rId2"/>
          <a:stretch>
            <a:fillRect/>
          </a:stretch>
        </p:blipFill>
        <p:spPr>
          <a:xfrm>
            <a:off x="872064" y="1739819"/>
            <a:ext cx="4593715" cy="337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ymbol zastępczy zawartości 2">
            <a:extLst>
              <a:ext uri="{FF2B5EF4-FFF2-40B4-BE49-F238E27FC236}">
                <a16:creationId xmlns:a16="http://schemas.microsoft.com/office/drawing/2014/main" id="{F298054B-13CD-B18E-44E1-B0D264069658}"/>
              </a:ext>
            </a:extLst>
          </p:cNvPr>
          <p:cNvSpPr>
            <a:spLocks noGrp="1"/>
          </p:cNvSpPr>
          <p:nvPr>
            <p:ph idx="1"/>
          </p:nvPr>
        </p:nvSpPr>
        <p:spPr>
          <a:xfrm>
            <a:off x="6107528" y="1739819"/>
            <a:ext cx="5364444" cy="4038600"/>
          </a:xfrm>
        </p:spPr>
        <p:txBody>
          <a:bodyPr>
            <a:normAutofit lnSpcReduction="10000"/>
          </a:bodyPr>
          <a:lstStyle/>
          <a:p>
            <a:pPr>
              <a:buFont typeface="Wingdings" panose="05000000000000000000" pitchFamily="2" charset="2"/>
              <a:buChar char="Ø"/>
            </a:pPr>
            <a:r>
              <a:rPr lang="en-US" sz="2000" b="1" dirty="0"/>
              <a:t>Four-point kneeling</a:t>
            </a:r>
            <a:r>
              <a:rPr lang="pl-PL" sz="2000" b="1" dirty="0"/>
              <a:t>:</a:t>
            </a:r>
            <a:endParaRPr lang="en-US" sz="2000" b="1" dirty="0"/>
          </a:p>
          <a:p>
            <a:pPr marL="502920" indent="-457200">
              <a:buFont typeface="+mj-lt"/>
              <a:buAutoNum type="arabicPeriod"/>
            </a:pPr>
            <a:r>
              <a:rPr lang="en-US" sz="2000" dirty="0">
                <a:solidFill>
                  <a:schemeClr val="tx1"/>
                </a:solidFill>
              </a:rPr>
              <a:t>Kneel on all fours with your hips in line over your knees and your shoulders in line over your hands.</a:t>
            </a:r>
          </a:p>
          <a:p>
            <a:pPr marL="502920" indent="-457200">
              <a:buFont typeface="+mj-lt"/>
              <a:buAutoNum type="arabicPeriod"/>
            </a:pPr>
            <a:r>
              <a:rPr lang="en-US" sz="2000" dirty="0">
                <a:solidFill>
                  <a:schemeClr val="tx1"/>
                </a:solidFill>
              </a:rPr>
              <a:t>Straighten your back.</a:t>
            </a:r>
          </a:p>
          <a:p>
            <a:pPr marL="502920" indent="-457200">
              <a:buFont typeface="+mj-lt"/>
              <a:buAutoNum type="arabicPeriod"/>
            </a:pPr>
            <a:r>
              <a:rPr lang="en-US" sz="2000" dirty="0">
                <a:solidFill>
                  <a:schemeClr val="tx1"/>
                </a:solidFill>
              </a:rPr>
              <a:t>Take a deep breath, and as you slowly exhale, pull in your abdominal muscles, a.k.a. “engaging” those muscles. Imagine you’re pulling your belly button into your spine.</a:t>
            </a:r>
          </a:p>
          <a:p>
            <a:pPr marL="502920" indent="-457200">
              <a:buFont typeface="+mj-lt"/>
              <a:buAutoNum type="arabicPeriod"/>
            </a:pPr>
            <a:r>
              <a:rPr lang="en-US" sz="2000" dirty="0">
                <a:solidFill>
                  <a:schemeClr val="tx1"/>
                </a:solidFill>
              </a:rPr>
              <a:t>Return to your starting position and repeat five times.</a:t>
            </a:r>
            <a:endParaRPr lang="pl-PL" sz="2000" dirty="0">
              <a:solidFill>
                <a:schemeClr val="tx1"/>
              </a:solidFill>
            </a:endParaRPr>
          </a:p>
        </p:txBody>
      </p:sp>
      <p:sp>
        <p:nvSpPr>
          <p:cNvPr id="6" name="pole tekstowe 5">
            <a:extLst>
              <a:ext uri="{FF2B5EF4-FFF2-40B4-BE49-F238E27FC236}">
                <a16:creationId xmlns:a16="http://schemas.microsoft.com/office/drawing/2014/main" id="{B2A12BED-4C31-DDCA-3B49-7095B1319008}"/>
              </a:ext>
            </a:extLst>
          </p:cNvPr>
          <p:cNvSpPr txBox="1"/>
          <p:nvPr/>
        </p:nvSpPr>
        <p:spPr>
          <a:xfrm>
            <a:off x="812654" y="5128553"/>
            <a:ext cx="4811066" cy="752790"/>
          </a:xfrm>
          <a:prstGeom prst="rect">
            <a:avLst/>
          </a:prstGeom>
          <a:noFill/>
        </p:spPr>
        <p:txBody>
          <a:bodyPr wrap="square">
            <a:spAutoFit/>
          </a:bodyPr>
          <a:lstStyle/>
          <a:p>
            <a:r>
              <a:rPr lang="pl-PL" sz="1400" dirty="0">
                <a:hlinkClick r:id="rId3">
                  <a:extLst>
                    <a:ext uri="{A12FA001-AC4F-418D-AE19-62706E023703}">
                      <ahyp:hlinkClr xmlns:ahyp="http://schemas.microsoft.com/office/drawing/2018/hyperlinkcolor" val="tx"/>
                    </a:ext>
                  </a:extLst>
                </a:hlinkClick>
              </a:rPr>
              <a:t>https://images.ctfassets.net/9wtva4vhlgxb/4pvsKWoUqySgSd3PZnGLoG/9e8a46f2f3c96b1b2e8514d19cd58c60/US__Pregnancy_exercises_Desktop_7.jpg?w=720&amp;fm=webp&amp;q=70</a:t>
            </a:r>
            <a:endParaRPr lang="pl-PL" sz="1400" dirty="0"/>
          </a:p>
        </p:txBody>
      </p:sp>
    </p:spTree>
    <p:extLst>
      <p:ext uri="{BB962C8B-B14F-4D97-AF65-F5344CB8AC3E}">
        <p14:creationId xmlns:p14="http://schemas.microsoft.com/office/powerpoint/2010/main" val="1483847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odstawa">
  <a:themeElements>
    <a:clrScheme name="Fioletowy">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odstaw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Podstawa</Template>
  <TotalTime>363</TotalTime>
  <Words>1089</Words>
  <Application>Microsoft Office PowerPoint</Application>
  <PresentationFormat>Panoramiczny</PresentationFormat>
  <Paragraphs>97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Podstawa</vt:lpstr>
      <vt:lpstr>Physiotherapy for pregnant women</vt:lpstr>
      <vt:lpstr>Medical definition of childbirth</vt:lpstr>
      <vt:lpstr>Biomechanical changes in a woman's body during pregnancy </vt:lpstr>
      <vt:lpstr>Body posture changes during pregnancy</vt:lpstr>
      <vt:lpstr>Contraindications to exercise for pregnant women</vt:lpstr>
      <vt:lpstr>Benefits of physiotherapy for pregnant women:</vt:lpstr>
      <vt:lpstr>Examples of simple exercises during your pregnancy</vt:lpstr>
      <vt:lpstr>Other physiotherapeutic methods used during pregnacy </vt:lpstr>
      <vt:lpstr>Four simple Pregnancy Exercises for Every Trimester</vt:lpstr>
      <vt:lpstr>Seated ball balance</vt:lpstr>
      <vt:lpstr>Shoulder stretch</vt:lpstr>
      <vt:lpstr>Back bend</vt:lpstr>
      <vt:lpstr>Vocabulary</vt:lpstr>
      <vt:lpstr>Bibliography:</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Physiotherapy for pregnant women</dc:title>
  <dc:creator>Wikusia 27</dc:creator>
  <cp:lastModifiedBy>Wikusia 27</cp:lastModifiedBy>
  <cp:revision>8</cp:revision>
  <dcterms:created xsi:type="dcterms:W3CDTF">2023-11-20T13:03:09Z</dcterms:created>
  <dcterms:modified xsi:type="dcterms:W3CDTF">2024-01-03T08:42:06Z</dcterms:modified>
</cp:coreProperties>
</file>