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60" r:id="rId4"/>
    <p:sldId id="264" r:id="rId5"/>
    <p:sldId id="266" r:id="rId6"/>
    <p:sldId id="270" r:id="rId7"/>
    <p:sldId id="265" r:id="rId8"/>
    <p:sldId id="267" r:id="rId9"/>
    <p:sldId id="268" r:id="rId10"/>
    <p:sldId id="269" r:id="rId11"/>
    <p:sldId id="272" r:id="rId12"/>
    <p:sldId id="273" r:id="rId13"/>
    <p:sldId id="271" r:id="rId14"/>
    <p:sldId id="275" r:id="rId15"/>
    <p:sldId id="277" r:id="rId16"/>
    <p:sldId id="276" r:id="rId17"/>
    <p:sldId id="258" r:id="rId18"/>
    <p:sldId id="279" r:id="rId19"/>
    <p:sldId id="280" r:id="rId20"/>
    <p:sldId id="278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82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150B85-8674-43CF-86F0-DE69F239A905}" type="datetimeFigureOut">
              <a:rPr lang="pl-PL" smtClean="0"/>
              <a:t>2015-06-03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229E74-1491-42A9-9AAE-4D8A0FD8AF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7999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29E74-1491-42A9-9AAE-4D8A0FD8AF1E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2360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29E74-1491-42A9-9AAE-4D8A0FD8AF1E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1790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28B39-6877-414F-9D87-5D2C71972B2C}" type="datetime1">
              <a:rPr lang="pl-PL" smtClean="0"/>
              <a:t>2015-06-03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D2C8-E10C-4D7A-9673-4619218ABD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5212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A1D8-04A9-479E-B2CE-6437EC1D94BB}" type="datetime1">
              <a:rPr lang="pl-PL" smtClean="0"/>
              <a:t>2015-06-03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D2C8-E10C-4D7A-9673-4619218ABD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3171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26CBE-695C-47F1-A213-869644A3A2A6}" type="datetime1">
              <a:rPr lang="pl-PL" smtClean="0"/>
              <a:t>2015-06-03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D2C8-E10C-4D7A-9673-4619218ABD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4324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9922E-6820-4A91-B091-489D4196B79C}" type="datetime1">
              <a:rPr lang="pl-PL" smtClean="0"/>
              <a:t>2015-06-03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D2C8-E10C-4D7A-9673-4619218ABD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7027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7AFAF-88FF-4674-8825-B6272FA9365F}" type="datetime1">
              <a:rPr lang="pl-PL" smtClean="0"/>
              <a:t>2015-06-03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D2C8-E10C-4D7A-9673-4619218ABD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4949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1FCCA-2D8F-4BFE-AAC4-EC701C84A1A6}" type="datetime1">
              <a:rPr lang="pl-PL" smtClean="0"/>
              <a:t>2015-06-03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D2C8-E10C-4D7A-9673-4619218ABD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1124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45A6F-DFF4-4F16-BF3D-1779C22525D8}" type="datetime1">
              <a:rPr lang="pl-PL" smtClean="0"/>
              <a:t>2015-06-03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D2C8-E10C-4D7A-9673-4619218ABD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9927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51F22-93BB-4991-B0B7-630BEF5785F2}" type="datetime1">
              <a:rPr lang="pl-PL" smtClean="0"/>
              <a:t>2015-06-03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D2C8-E10C-4D7A-9673-4619218ABD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979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ED2C-0AC1-4728-84FC-026E8E2BB06D}" type="datetime1">
              <a:rPr lang="pl-PL" smtClean="0"/>
              <a:t>2015-06-03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D2C8-E10C-4D7A-9673-4619218ABD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4796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45C4A-566F-415A-9A38-C6BA5832E44C}" type="datetime1">
              <a:rPr lang="pl-PL" smtClean="0"/>
              <a:t>2015-06-03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D2C8-E10C-4D7A-9673-4619218ABD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5832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CC2AA-0EAD-420C-9051-647CB5A23CD5}" type="datetime1">
              <a:rPr lang="pl-PL" smtClean="0"/>
              <a:t>2015-06-03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D2C8-E10C-4D7A-9673-4619218ABD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1774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724D4-9D4F-43DE-9F51-9B2947F1D7F6}" type="datetime1">
              <a:rPr lang="pl-PL" smtClean="0"/>
              <a:t>2015-06-03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2D2C8-E10C-4D7A-9673-4619218ABD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0899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532440" cy="5544616"/>
          </a:xfrm>
        </p:spPr>
        <p:txBody>
          <a:bodyPr>
            <a:noAutofit/>
          </a:bodyPr>
          <a:lstStyle/>
          <a:p>
            <a:r>
              <a:rPr lang="pl-PL" sz="9600" b="1" dirty="0" smtClean="0">
                <a:latin typeface="Batang" pitchFamily="18" charset="-127"/>
                <a:ea typeface="Batang" pitchFamily="18" charset="-127"/>
              </a:rPr>
              <a:t>Personal protective equipment</a:t>
            </a:r>
            <a:endParaRPr lang="pl-PL" sz="9600" b="1" dirty="0">
              <a:latin typeface="Batang" pitchFamily="18" charset="-127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6964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pl-PL" dirty="0" smtClean="0"/>
              <a:t>Potential </a:t>
            </a:r>
            <a:r>
              <a:rPr lang="pl-PL" dirty="0" err="1" smtClean="0"/>
              <a:t>hazards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21967" y="1032457"/>
            <a:ext cx="3168352" cy="864096"/>
          </a:xfrm>
        </p:spPr>
        <p:txBody>
          <a:bodyPr/>
          <a:lstStyle/>
          <a:p>
            <a:r>
              <a:rPr lang="pl-PL" dirty="0" err="1"/>
              <a:t>Traumatic</a:t>
            </a:r>
            <a:r>
              <a:rPr lang="pl-PL" dirty="0"/>
              <a:t> </a:t>
            </a:r>
            <a:r>
              <a:rPr lang="pl-PL" dirty="0" err="1"/>
              <a:t>Injuries</a:t>
            </a:r>
            <a:r>
              <a:rPr lang="pl-PL" dirty="0"/>
              <a:t> </a:t>
            </a:r>
          </a:p>
        </p:txBody>
      </p:sp>
      <p:pic>
        <p:nvPicPr>
          <p:cNvPr id="12" name="Symbol zastępczy zawartości 1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12" y="2118779"/>
            <a:ext cx="2272564" cy="3170227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3218836" y="1229082"/>
            <a:ext cx="4041775" cy="639762"/>
          </a:xfrm>
        </p:spPr>
        <p:txBody>
          <a:bodyPr/>
          <a:lstStyle/>
          <a:p>
            <a:r>
              <a:rPr lang="pl-PL" dirty="0" err="1"/>
              <a:t>Contact</a:t>
            </a:r>
            <a:r>
              <a:rPr lang="pl-PL" dirty="0"/>
              <a:t> </a:t>
            </a:r>
            <a:r>
              <a:rPr lang="pl-PL" dirty="0" err="1"/>
              <a:t>Injuries</a:t>
            </a:r>
            <a:endParaRPr lang="pl-PL" dirty="0"/>
          </a:p>
        </p:txBody>
      </p:sp>
      <p:pic>
        <p:nvPicPr>
          <p:cNvPr id="13" name="Symbol zastępczy zawartości 12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178985"/>
            <a:ext cx="2448272" cy="3160319"/>
          </a:xfrm>
        </p:spPr>
      </p:pic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D2C8-E10C-4D7A-9673-4619218ABDBD}" type="slidenum">
              <a:rPr lang="pl-PL" smtClean="0"/>
              <a:t>10</a:t>
            </a:fld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251520" y="5517232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cuts</a:t>
            </a:r>
            <a:r>
              <a:rPr lang="en-US" dirty="0"/>
              <a:t>, punctures, sprains or crushing </a:t>
            </a:r>
            <a:r>
              <a:rPr lang="pl-PL" dirty="0" smtClean="0"/>
              <a:t>caused by </a:t>
            </a:r>
            <a:r>
              <a:rPr lang="en-US" dirty="0" smtClean="0"/>
              <a:t>equipment</a:t>
            </a:r>
            <a:endParaRPr lang="en-US" dirty="0"/>
          </a:p>
        </p:txBody>
      </p:sp>
      <p:sp>
        <p:nvSpPr>
          <p:cNvPr id="9" name="pole tekstowe 8"/>
          <p:cNvSpPr txBox="1"/>
          <p:nvPr/>
        </p:nvSpPr>
        <p:spPr>
          <a:xfrm>
            <a:off x="3131840" y="5380672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contact with toxic chemicals, biological substances, </a:t>
            </a:r>
            <a:r>
              <a:rPr lang="pl-PL" dirty="0" smtClean="0"/>
              <a:t> </a:t>
            </a:r>
            <a:r>
              <a:rPr lang="en-US" dirty="0" smtClean="0"/>
              <a:t>extreme </a:t>
            </a:r>
            <a:r>
              <a:rPr lang="en-US" dirty="0"/>
              <a:t>temperatures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6191672" y="1399183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err="1"/>
              <a:t>Repetitive</a:t>
            </a:r>
            <a:r>
              <a:rPr lang="pl-PL" sz="2400" b="1" dirty="0"/>
              <a:t> Motion 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6084168" y="5402160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t</a:t>
            </a:r>
            <a:r>
              <a:rPr lang="pl-PL" dirty="0" smtClean="0"/>
              <a:t>he </a:t>
            </a:r>
            <a:r>
              <a:rPr lang="en-US" dirty="0" smtClean="0"/>
              <a:t>same </a:t>
            </a:r>
            <a:r>
              <a:rPr lang="en-US" dirty="0"/>
              <a:t>hand movement over extended time periods</a:t>
            </a: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214156"/>
            <a:ext cx="2791708" cy="301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18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6. FOOT PROTECTION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412776"/>
            <a:ext cx="3810000" cy="2314575"/>
          </a:xfr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D2C8-E10C-4D7A-9673-4619218ABDBD}" type="slidenum">
              <a:rPr lang="pl-PL" smtClean="0"/>
              <a:t>11</a:t>
            </a:fld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005064"/>
            <a:ext cx="3223077" cy="259228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3960440" cy="396044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1763688" y="5845914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Protective FOOTWEAR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0708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21521" y="102415"/>
            <a:ext cx="8229600" cy="1143000"/>
          </a:xfrm>
        </p:spPr>
        <p:txBody>
          <a:bodyPr/>
          <a:lstStyle/>
          <a:p>
            <a:r>
              <a:rPr lang="pl-PL" dirty="0" smtClean="0"/>
              <a:t>Potential </a:t>
            </a:r>
            <a:r>
              <a:rPr lang="pl-PL" dirty="0" err="1" smtClean="0"/>
              <a:t>hazards</a:t>
            </a:r>
            <a:endParaRPr lang="pl-PL" dirty="0"/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7998"/>
            <a:ext cx="2592288" cy="2005936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1560" y="2921402"/>
            <a:ext cx="2692299" cy="752788"/>
          </a:xfrm>
        </p:spPr>
        <p:txBody>
          <a:bodyPr>
            <a:normAutofit/>
          </a:bodyPr>
          <a:lstStyle/>
          <a:p>
            <a:r>
              <a:rPr lang="pl-PL" sz="1800" b="0" dirty="0" err="1"/>
              <a:t>Impact</a:t>
            </a:r>
            <a:r>
              <a:rPr lang="pl-PL" sz="1800" b="0" dirty="0"/>
              <a:t> </a:t>
            </a:r>
            <a:r>
              <a:rPr lang="pl-PL" sz="1800" b="0" dirty="0" err="1"/>
              <a:t>Injuries</a:t>
            </a:r>
            <a:r>
              <a:rPr lang="pl-PL" sz="1800" b="0" dirty="0"/>
              <a:t> </a:t>
            </a:r>
          </a:p>
        </p:txBody>
      </p:sp>
      <p:pic>
        <p:nvPicPr>
          <p:cNvPr id="9" name="Symbol zastępczy zawartości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15" y="3882195"/>
            <a:ext cx="2512493" cy="1867383"/>
          </a:xfrm>
        </p:spPr>
      </p:pic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D2C8-E10C-4D7A-9673-4619218ABDBD}" type="slidenum">
              <a:rPr lang="pl-PL" smtClean="0"/>
              <a:t>12</a:t>
            </a:fld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240" y="3879072"/>
            <a:ext cx="2478303" cy="1856220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250" y="3851572"/>
            <a:ext cx="2378434" cy="1883720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254" y="1244523"/>
            <a:ext cx="2305147" cy="1993952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291380"/>
            <a:ext cx="2282468" cy="1981212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6452565" y="3308162"/>
            <a:ext cx="2915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Compression</a:t>
            </a:r>
            <a:r>
              <a:rPr lang="pl-PL" dirty="0" smtClean="0"/>
              <a:t> </a:t>
            </a:r>
            <a:r>
              <a:rPr lang="pl-PL" dirty="0" err="1" smtClean="0"/>
              <a:t>Injuries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3572257" y="3297796"/>
            <a:ext cx="2655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Spill</a:t>
            </a:r>
            <a:r>
              <a:rPr lang="pl-PL" dirty="0" smtClean="0"/>
              <a:t> &amp; </a:t>
            </a:r>
            <a:r>
              <a:rPr lang="pl-PL" dirty="0" err="1" smtClean="0"/>
              <a:t>Splashes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384176" y="591511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Electrical</a:t>
            </a:r>
            <a:r>
              <a:rPr lang="pl-PL" dirty="0" smtClean="0"/>
              <a:t> </a:t>
            </a:r>
            <a:r>
              <a:rPr lang="pl-PL" dirty="0" err="1" smtClean="0"/>
              <a:t>shocks</a:t>
            </a:r>
            <a:endParaRPr lang="pl-PL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3707904" y="594282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Slipping</a:t>
            </a:r>
            <a:endParaRPr lang="pl-PL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6542321" y="597081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Heat</a:t>
            </a:r>
            <a:r>
              <a:rPr lang="pl-PL" dirty="0" smtClean="0"/>
              <a:t> &amp; </a:t>
            </a:r>
            <a:r>
              <a:rPr lang="pl-PL" dirty="0" err="1" smtClean="0"/>
              <a:t>Cold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4060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3459" y="188640"/>
            <a:ext cx="8229600" cy="1143000"/>
          </a:xfrm>
        </p:spPr>
        <p:txBody>
          <a:bodyPr/>
          <a:lstStyle/>
          <a:p>
            <a:r>
              <a:rPr lang="pl-PL" dirty="0" smtClean="0"/>
              <a:t>7. FALL PROTECTION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D2C8-E10C-4D7A-9673-4619218ABDBD}" type="slidenum">
              <a:rPr lang="pl-PL" smtClean="0"/>
              <a:t>13</a:t>
            </a:fld>
            <a:endParaRPr lang="pl-P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015" y="3002890"/>
            <a:ext cx="4392489" cy="3855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58230"/>
            <a:ext cx="3388083" cy="3388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284" y="1175436"/>
            <a:ext cx="2536716" cy="4798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6607284" y="6165335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Lifeline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79512" y="471174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Body </a:t>
            </a:r>
            <a:r>
              <a:rPr lang="pl-PL" dirty="0" err="1"/>
              <a:t>Harnesses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4324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7412" y="165571"/>
            <a:ext cx="8229600" cy="1143000"/>
          </a:xfrm>
        </p:spPr>
        <p:txBody>
          <a:bodyPr/>
          <a:lstStyle/>
          <a:p>
            <a:r>
              <a:rPr lang="pl-PL" dirty="0" smtClean="0"/>
              <a:t>8. BODY PROTECTION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D2C8-E10C-4D7A-9673-4619218ABDBD}" type="slidenum">
              <a:rPr lang="pl-PL" smtClean="0"/>
              <a:t>14</a:t>
            </a:fld>
            <a:endParaRPr lang="pl-P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701" y="1238994"/>
            <a:ext cx="3009900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523" y="2708920"/>
            <a:ext cx="3379378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08571"/>
            <a:ext cx="2533650" cy="383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7020272" y="5013176"/>
            <a:ext cx="2699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Protective </a:t>
            </a:r>
          </a:p>
          <a:p>
            <a:r>
              <a:rPr lang="pl-PL" dirty="0" smtClean="0"/>
              <a:t>APRON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944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D2C8-E10C-4D7A-9673-4619218ABDBD}" type="slidenum">
              <a:rPr lang="pl-PL" smtClean="0"/>
              <a:t>15</a:t>
            </a:fld>
            <a:endParaRPr lang="pl-P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108" y="116632"/>
            <a:ext cx="2807956" cy="6628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5292080" y="508518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dirty="0" smtClean="0">
                <a:solidFill>
                  <a:prstClr val="black"/>
                </a:solidFill>
              </a:rPr>
              <a:t>Protective COVERALLS</a:t>
            </a:r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83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476672"/>
            <a:ext cx="8219256" cy="564949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Types of Body </a:t>
            </a:r>
            <a:r>
              <a:rPr lang="en-US" dirty="0" smtClean="0"/>
              <a:t>Hazards</a:t>
            </a:r>
            <a:r>
              <a:rPr lang="pl-PL" dirty="0" smtClean="0"/>
              <a:t>:</a:t>
            </a:r>
            <a:endParaRPr lang="en-US" dirty="0"/>
          </a:p>
          <a:p>
            <a:r>
              <a:rPr lang="en-US" dirty="0"/>
              <a:t>Temperature</a:t>
            </a:r>
          </a:p>
          <a:p>
            <a:r>
              <a:rPr lang="en-US" dirty="0"/>
              <a:t>Chemical Contact</a:t>
            </a:r>
          </a:p>
          <a:p>
            <a:r>
              <a:rPr lang="en-US" dirty="0"/>
              <a:t>Radiation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D2C8-E10C-4D7A-9673-4619218ABDBD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531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D2C8-E10C-4D7A-9673-4619218ABDBD}" type="slidenum">
              <a:rPr lang="pl-PL" smtClean="0"/>
              <a:t>17</a:t>
            </a:fld>
            <a:endParaRPr lang="pl-P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0"/>
            <a:ext cx="5616624" cy="7484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2699792" y="113284"/>
            <a:ext cx="1733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latin typeface="Aparajita" pitchFamily="34" charset="0"/>
                <a:cs typeface="Aparajita" pitchFamily="34" charset="0"/>
              </a:rPr>
              <a:t>PROTECTIVE HELMET</a:t>
            </a:r>
            <a:endParaRPr lang="pl-PL" sz="2000" b="1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224862" y="3304383"/>
            <a:ext cx="1797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latin typeface="Aparajita" pitchFamily="34" charset="0"/>
                <a:cs typeface="Aparajita" pitchFamily="34" charset="0"/>
              </a:rPr>
              <a:t>PROTECTIVE GLOVES</a:t>
            </a:r>
            <a:endParaRPr lang="pl-PL" sz="2000" b="1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2123728" y="1118467"/>
            <a:ext cx="1966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latin typeface="Aparajita" pitchFamily="34" charset="0"/>
                <a:cs typeface="Aparajita" pitchFamily="34" charset="0"/>
              </a:rPr>
              <a:t>PROTECTIVE GLASSES</a:t>
            </a:r>
            <a:endParaRPr lang="pl-PL" sz="2000" b="1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5831071" y="4725144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latin typeface="Aparajita" pitchFamily="34" charset="0"/>
                <a:cs typeface="Aparajita" pitchFamily="34" charset="0"/>
              </a:rPr>
              <a:t>PROTECTIVE FOOTWEAR</a:t>
            </a:r>
            <a:endParaRPr lang="pl-PL" sz="2000" b="1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6011090" y="479949"/>
            <a:ext cx="1838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atin typeface="Aparajita" pitchFamily="34" charset="0"/>
                <a:cs typeface="Aparajita" pitchFamily="34" charset="0"/>
              </a:rPr>
              <a:t>PROTECTIVE</a:t>
            </a:r>
          </a:p>
          <a:p>
            <a:r>
              <a:rPr lang="pl-PL" sz="2000" b="1" dirty="0" smtClean="0">
                <a:latin typeface="Aparajita" pitchFamily="34" charset="0"/>
                <a:cs typeface="Aparajita" pitchFamily="34" charset="0"/>
              </a:rPr>
              <a:t>EARMUFFS</a:t>
            </a:r>
            <a:endParaRPr lang="pl-PL" sz="2000" b="1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6186485" y="2950440"/>
            <a:ext cx="1663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latin typeface="Aparajita" pitchFamily="34" charset="0"/>
                <a:cs typeface="Aparajita" pitchFamily="34" charset="0"/>
              </a:rPr>
              <a:t>PROTECTIVE CLOTHING</a:t>
            </a:r>
            <a:endParaRPr lang="pl-PL" sz="2000" b="1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35496" y="282561"/>
            <a:ext cx="2088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WORKING CLOTHING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47968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260648"/>
            <a:ext cx="8496944" cy="6336704"/>
          </a:xfrm>
        </p:spPr>
        <p:txBody>
          <a:bodyPr numCol="1">
            <a:normAutofit fontScale="85000" lnSpcReduction="20000"/>
          </a:bodyPr>
          <a:lstStyle/>
          <a:p>
            <a:pPr marL="0" indent="0" algn="just">
              <a:buNone/>
            </a:pPr>
            <a:r>
              <a:rPr lang="pl-PL" dirty="0" smtClean="0">
                <a:solidFill>
                  <a:srgbClr val="C00000"/>
                </a:solidFill>
              </a:rPr>
              <a:t>Personal protective </a:t>
            </a:r>
            <a:r>
              <a:rPr lang="pl-PL" dirty="0" err="1" smtClean="0">
                <a:solidFill>
                  <a:srgbClr val="C00000"/>
                </a:solidFill>
              </a:rPr>
              <a:t>equipment</a:t>
            </a:r>
            <a:r>
              <a:rPr lang="pl-PL" dirty="0" smtClean="0">
                <a:solidFill>
                  <a:srgbClr val="C00000"/>
                </a:solidFill>
              </a:rPr>
              <a:t>-</a:t>
            </a:r>
            <a:r>
              <a:rPr lang="pl-PL" dirty="0" smtClean="0"/>
              <a:t> środki ochrony 							indywidualnej</a:t>
            </a:r>
          </a:p>
          <a:p>
            <a:pPr marL="0" indent="0" algn="just">
              <a:buNone/>
            </a:pPr>
            <a:r>
              <a:rPr lang="pl-PL" dirty="0" err="1" smtClean="0">
                <a:solidFill>
                  <a:srgbClr val="C00000"/>
                </a:solidFill>
              </a:rPr>
              <a:t>Required</a:t>
            </a:r>
            <a:r>
              <a:rPr lang="pl-PL" dirty="0" smtClean="0">
                <a:solidFill>
                  <a:srgbClr val="C00000"/>
                </a:solidFill>
              </a:rPr>
              <a:t>- </a:t>
            </a:r>
            <a:r>
              <a:rPr lang="pl-PL" dirty="0" smtClean="0"/>
              <a:t>wymagany</a:t>
            </a:r>
          </a:p>
          <a:p>
            <a:pPr marL="0" indent="0" algn="just">
              <a:buNone/>
            </a:pPr>
            <a:r>
              <a:rPr lang="pl-PL" dirty="0" err="1" smtClean="0">
                <a:solidFill>
                  <a:srgbClr val="C00000"/>
                </a:solidFill>
              </a:rPr>
              <a:t>Exposure</a:t>
            </a:r>
            <a:r>
              <a:rPr lang="pl-PL" dirty="0" smtClean="0">
                <a:solidFill>
                  <a:srgbClr val="C00000"/>
                </a:solidFill>
              </a:rPr>
              <a:t>- </a:t>
            </a:r>
            <a:r>
              <a:rPr lang="pl-PL" dirty="0" smtClean="0"/>
              <a:t>narażenie</a:t>
            </a:r>
          </a:p>
          <a:p>
            <a:pPr marL="0" indent="0" algn="just">
              <a:buNone/>
            </a:pPr>
            <a:r>
              <a:rPr lang="pl-PL" dirty="0" err="1" smtClean="0">
                <a:solidFill>
                  <a:srgbClr val="C00000"/>
                </a:solidFill>
              </a:rPr>
              <a:t>Excessive</a:t>
            </a:r>
            <a:r>
              <a:rPr lang="pl-PL" dirty="0" smtClean="0">
                <a:solidFill>
                  <a:srgbClr val="C00000"/>
                </a:solidFill>
              </a:rPr>
              <a:t>- </a:t>
            </a:r>
            <a:r>
              <a:rPr lang="pl-PL" dirty="0" smtClean="0"/>
              <a:t>nadmierny</a:t>
            </a:r>
          </a:p>
          <a:p>
            <a:pPr marL="0" indent="0" algn="just">
              <a:buNone/>
            </a:pPr>
            <a:r>
              <a:rPr lang="pl-PL" dirty="0" err="1" smtClean="0">
                <a:solidFill>
                  <a:srgbClr val="C00000"/>
                </a:solidFill>
              </a:rPr>
              <a:t>Safety</a:t>
            </a:r>
            <a:r>
              <a:rPr lang="pl-PL" dirty="0" smtClean="0">
                <a:solidFill>
                  <a:srgbClr val="C00000"/>
                </a:solidFill>
              </a:rPr>
              <a:t> </a:t>
            </a:r>
            <a:r>
              <a:rPr lang="pl-PL" dirty="0" err="1" smtClean="0">
                <a:solidFill>
                  <a:srgbClr val="C00000"/>
                </a:solidFill>
              </a:rPr>
              <a:t>Glasses</a:t>
            </a:r>
            <a:r>
              <a:rPr lang="pl-PL" dirty="0" smtClean="0">
                <a:solidFill>
                  <a:srgbClr val="C00000"/>
                </a:solidFill>
              </a:rPr>
              <a:t>- </a:t>
            </a:r>
            <a:r>
              <a:rPr lang="pl-PL" dirty="0" smtClean="0"/>
              <a:t>okulary ochronne</a:t>
            </a:r>
          </a:p>
          <a:p>
            <a:pPr marL="0" indent="0" algn="just">
              <a:buNone/>
            </a:pPr>
            <a:r>
              <a:rPr lang="pl-PL" dirty="0" smtClean="0">
                <a:solidFill>
                  <a:srgbClr val="C00000"/>
                </a:solidFill>
              </a:rPr>
              <a:t>Face </a:t>
            </a:r>
            <a:r>
              <a:rPr lang="pl-PL" dirty="0" err="1" smtClean="0">
                <a:solidFill>
                  <a:srgbClr val="C00000"/>
                </a:solidFill>
              </a:rPr>
              <a:t>shield</a:t>
            </a:r>
            <a:r>
              <a:rPr lang="pl-PL" dirty="0" smtClean="0">
                <a:solidFill>
                  <a:srgbClr val="C00000"/>
                </a:solidFill>
              </a:rPr>
              <a:t>- </a:t>
            </a:r>
            <a:r>
              <a:rPr lang="pl-PL" dirty="0" smtClean="0"/>
              <a:t>osłona twarzy</a:t>
            </a:r>
          </a:p>
          <a:p>
            <a:pPr marL="0" indent="0" algn="just">
              <a:buNone/>
            </a:pPr>
            <a:r>
              <a:rPr lang="pl-PL" dirty="0" err="1" smtClean="0">
                <a:solidFill>
                  <a:srgbClr val="C00000"/>
                </a:solidFill>
              </a:rPr>
              <a:t>Welding</a:t>
            </a:r>
            <a:r>
              <a:rPr lang="pl-PL" dirty="0" smtClean="0">
                <a:solidFill>
                  <a:srgbClr val="C00000"/>
                </a:solidFill>
              </a:rPr>
              <a:t> </a:t>
            </a:r>
            <a:r>
              <a:rPr lang="pl-PL" dirty="0" err="1" smtClean="0">
                <a:solidFill>
                  <a:srgbClr val="C00000"/>
                </a:solidFill>
              </a:rPr>
              <a:t>mask</a:t>
            </a:r>
            <a:r>
              <a:rPr lang="pl-PL" dirty="0" smtClean="0">
                <a:solidFill>
                  <a:srgbClr val="C00000"/>
                </a:solidFill>
              </a:rPr>
              <a:t>- </a:t>
            </a:r>
            <a:r>
              <a:rPr lang="pl-PL" dirty="0" smtClean="0"/>
              <a:t>maska spawalnicza</a:t>
            </a:r>
          </a:p>
          <a:p>
            <a:pPr marL="0" indent="0" algn="just">
              <a:buNone/>
            </a:pPr>
            <a:r>
              <a:rPr lang="pl-PL" dirty="0" smtClean="0">
                <a:solidFill>
                  <a:srgbClr val="C00000"/>
                </a:solidFill>
              </a:rPr>
              <a:t>Protective </a:t>
            </a:r>
            <a:r>
              <a:rPr lang="pl-PL" dirty="0" err="1" smtClean="0">
                <a:solidFill>
                  <a:srgbClr val="C00000"/>
                </a:solidFill>
              </a:rPr>
              <a:t>Earmuffs</a:t>
            </a:r>
            <a:r>
              <a:rPr lang="pl-PL" dirty="0" smtClean="0">
                <a:solidFill>
                  <a:srgbClr val="C00000"/>
                </a:solidFill>
              </a:rPr>
              <a:t>- </a:t>
            </a:r>
            <a:r>
              <a:rPr lang="pl-PL" dirty="0" smtClean="0"/>
              <a:t>nauszniki ochronne</a:t>
            </a:r>
          </a:p>
          <a:p>
            <a:pPr marL="0" indent="0" algn="just">
              <a:buNone/>
            </a:pPr>
            <a:r>
              <a:rPr lang="pl-PL" dirty="0" smtClean="0">
                <a:solidFill>
                  <a:srgbClr val="C00000"/>
                </a:solidFill>
              </a:rPr>
              <a:t>Protective </a:t>
            </a:r>
            <a:r>
              <a:rPr lang="pl-PL" dirty="0" err="1" smtClean="0">
                <a:solidFill>
                  <a:srgbClr val="C00000"/>
                </a:solidFill>
              </a:rPr>
              <a:t>Earplugs</a:t>
            </a:r>
            <a:r>
              <a:rPr lang="pl-PL" dirty="0" smtClean="0">
                <a:solidFill>
                  <a:srgbClr val="C00000"/>
                </a:solidFill>
              </a:rPr>
              <a:t>- </a:t>
            </a:r>
            <a:r>
              <a:rPr lang="pl-PL" dirty="0" smtClean="0"/>
              <a:t>ochronne wkładki do uszu</a:t>
            </a:r>
          </a:p>
          <a:p>
            <a:pPr marL="0" indent="0" algn="just">
              <a:buNone/>
            </a:pPr>
            <a:r>
              <a:rPr lang="pl-PL" dirty="0" smtClean="0">
                <a:solidFill>
                  <a:srgbClr val="C00000"/>
                </a:solidFill>
              </a:rPr>
              <a:t>Protective </a:t>
            </a:r>
            <a:r>
              <a:rPr lang="pl-PL" dirty="0" err="1" smtClean="0">
                <a:solidFill>
                  <a:srgbClr val="C00000"/>
                </a:solidFill>
              </a:rPr>
              <a:t>Footwear</a:t>
            </a:r>
            <a:r>
              <a:rPr lang="pl-PL" dirty="0" smtClean="0">
                <a:solidFill>
                  <a:srgbClr val="C00000"/>
                </a:solidFill>
              </a:rPr>
              <a:t>- </a:t>
            </a:r>
            <a:r>
              <a:rPr lang="pl-PL" dirty="0" smtClean="0"/>
              <a:t>obuwie ochronne</a:t>
            </a:r>
          </a:p>
          <a:p>
            <a:pPr marL="0" indent="0" algn="just">
              <a:buNone/>
            </a:pPr>
            <a:r>
              <a:rPr lang="pl-PL" dirty="0" err="1" smtClean="0">
                <a:solidFill>
                  <a:srgbClr val="C00000"/>
                </a:solidFill>
              </a:rPr>
              <a:t>Lifeline</a:t>
            </a:r>
            <a:r>
              <a:rPr lang="pl-PL" dirty="0" smtClean="0">
                <a:solidFill>
                  <a:srgbClr val="C00000"/>
                </a:solidFill>
              </a:rPr>
              <a:t>-</a:t>
            </a:r>
            <a:r>
              <a:rPr lang="pl-PL" dirty="0" smtClean="0"/>
              <a:t> linka asekuracyjna</a:t>
            </a:r>
          </a:p>
          <a:p>
            <a:pPr marL="0" indent="0" algn="just">
              <a:buNone/>
            </a:pPr>
            <a:r>
              <a:rPr lang="pl-PL" dirty="0" smtClean="0">
                <a:solidFill>
                  <a:srgbClr val="C00000"/>
                </a:solidFill>
              </a:rPr>
              <a:t>Body </a:t>
            </a:r>
            <a:r>
              <a:rPr lang="pl-PL" dirty="0" err="1" smtClean="0">
                <a:solidFill>
                  <a:srgbClr val="C00000"/>
                </a:solidFill>
              </a:rPr>
              <a:t>Harnesses</a:t>
            </a:r>
            <a:r>
              <a:rPr lang="pl-PL" dirty="0" smtClean="0">
                <a:solidFill>
                  <a:srgbClr val="C00000"/>
                </a:solidFill>
              </a:rPr>
              <a:t>- </a:t>
            </a:r>
            <a:r>
              <a:rPr lang="pl-PL" dirty="0" smtClean="0"/>
              <a:t>szelki ochronne</a:t>
            </a:r>
          </a:p>
          <a:p>
            <a:pPr marL="0" indent="0" algn="just">
              <a:buNone/>
            </a:pPr>
            <a:r>
              <a:rPr lang="pl-PL" dirty="0" smtClean="0">
                <a:solidFill>
                  <a:srgbClr val="C00000"/>
                </a:solidFill>
              </a:rPr>
              <a:t>Protective </a:t>
            </a:r>
            <a:r>
              <a:rPr lang="pl-PL" dirty="0" err="1" smtClean="0">
                <a:solidFill>
                  <a:srgbClr val="C00000"/>
                </a:solidFill>
              </a:rPr>
              <a:t>Apron</a:t>
            </a:r>
            <a:r>
              <a:rPr lang="pl-PL" dirty="0" smtClean="0">
                <a:solidFill>
                  <a:srgbClr val="C00000"/>
                </a:solidFill>
              </a:rPr>
              <a:t>- </a:t>
            </a:r>
            <a:r>
              <a:rPr lang="pl-PL" dirty="0" smtClean="0"/>
              <a:t>fartuch ochronny</a:t>
            </a:r>
          </a:p>
          <a:p>
            <a:pPr marL="0" indent="0" algn="just">
              <a:buNone/>
            </a:pPr>
            <a:r>
              <a:rPr lang="pl-PL" dirty="0" smtClean="0">
                <a:solidFill>
                  <a:srgbClr val="C00000"/>
                </a:solidFill>
              </a:rPr>
              <a:t>Protective </a:t>
            </a:r>
            <a:r>
              <a:rPr lang="pl-PL" dirty="0" err="1" smtClean="0">
                <a:solidFill>
                  <a:srgbClr val="C00000"/>
                </a:solidFill>
              </a:rPr>
              <a:t>Coverall</a:t>
            </a:r>
            <a:r>
              <a:rPr lang="pl-PL" dirty="0" smtClean="0">
                <a:solidFill>
                  <a:srgbClr val="C00000"/>
                </a:solidFill>
              </a:rPr>
              <a:t>- </a:t>
            </a:r>
            <a:r>
              <a:rPr lang="pl-PL" dirty="0" smtClean="0"/>
              <a:t>kombinezon ochronny</a:t>
            </a:r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D2C8-E10C-4D7A-9673-4619218ABDBD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067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9. </a:t>
            </a:r>
            <a:r>
              <a:rPr lang="pl-PL" dirty="0" err="1" smtClean="0"/>
              <a:t>Webliography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http://</a:t>
            </a:r>
            <a:r>
              <a:rPr lang="pl-PL" dirty="0" smtClean="0"/>
              <a:t>archiwum.ciop.pl</a:t>
            </a:r>
          </a:p>
          <a:p>
            <a:r>
              <a:rPr lang="pl-PL" dirty="0"/>
              <a:t>http://www.ekonomik.rzeszow.pl/</a:t>
            </a:r>
          </a:p>
          <a:p>
            <a:r>
              <a:rPr lang="pl-PL" dirty="0" smtClean="0"/>
              <a:t>https</a:t>
            </a:r>
            <a:r>
              <a:rPr lang="pl-PL" dirty="0"/>
              <a:t>://</a:t>
            </a:r>
            <a:r>
              <a:rPr lang="pl-PL" dirty="0" smtClean="0"/>
              <a:t>www.osha.gov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D2C8-E10C-4D7A-9673-4619218ABDBD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2547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620688"/>
            <a:ext cx="8064896" cy="5937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600" b="1" dirty="0" smtClean="0"/>
              <a:t>Plan of the </a:t>
            </a:r>
            <a:r>
              <a:rPr lang="pl-PL" sz="3600" b="1" dirty="0" err="1" smtClean="0"/>
              <a:t>presentation</a:t>
            </a:r>
            <a:r>
              <a:rPr lang="pl-PL" sz="3600" b="1" dirty="0" smtClean="0"/>
              <a:t>:</a:t>
            </a:r>
          </a:p>
          <a:p>
            <a:pPr marL="0" indent="0">
              <a:buNone/>
            </a:pPr>
            <a:r>
              <a:rPr lang="pl-PL" dirty="0" smtClean="0"/>
              <a:t>1. Personal protective </a:t>
            </a:r>
            <a:r>
              <a:rPr lang="pl-PL" dirty="0" err="1" smtClean="0"/>
              <a:t>equipment</a:t>
            </a:r>
            <a:r>
              <a:rPr lang="pl-PL" dirty="0" smtClean="0"/>
              <a:t>- </a:t>
            </a:r>
            <a:r>
              <a:rPr lang="pl-PL" dirty="0" err="1" smtClean="0"/>
              <a:t>concept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2. </a:t>
            </a:r>
            <a:r>
              <a:rPr lang="pl-PL" dirty="0" err="1"/>
              <a:t>Eye</a:t>
            </a:r>
            <a:r>
              <a:rPr lang="pl-PL" dirty="0"/>
              <a:t>/ Face </a:t>
            </a:r>
            <a:r>
              <a:rPr lang="pl-PL" dirty="0" err="1"/>
              <a:t>protection</a:t>
            </a:r>
            <a:endParaRPr lang="pl-PL" dirty="0"/>
          </a:p>
          <a:p>
            <a:pPr marL="0" indent="0">
              <a:buNone/>
            </a:pPr>
            <a:r>
              <a:rPr lang="pl-PL" dirty="0" smtClean="0"/>
              <a:t>3. </a:t>
            </a:r>
            <a:r>
              <a:rPr lang="pl-PL" dirty="0" err="1"/>
              <a:t>Hearing</a:t>
            </a:r>
            <a:r>
              <a:rPr lang="pl-PL" dirty="0"/>
              <a:t> </a:t>
            </a:r>
            <a:r>
              <a:rPr lang="pl-PL" dirty="0" err="1"/>
              <a:t>protection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4. </a:t>
            </a:r>
            <a:r>
              <a:rPr lang="pl-PL" dirty="0" err="1" smtClean="0"/>
              <a:t>Head</a:t>
            </a:r>
            <a:r>
              <a:rPr lang="pl-PL" dirty="0" smtClean="0"/>
              <a:t> </a:t>
            </a:r>
            <a:r>
              <a:rPr lang="pl-PL" dirty="0" err="1"/>
              <a:t>protection</a:t>
            </a:r>
            <a:endParaRPr lang="pl-PL" dirty="0"/>
          </a:p>
          <a:p>
            <a:pPr marL="0" indent="0">
              <a:buNone/>
            </a:pPr>
            <a:r>
              <a:rPr lang="pl-PL" dirty="0" smtClean="0"/>
              <a:t>5. </a:t>
            </a:r>
            <a:r>
              <a:rPr lang="pl-PL" dirty="0" err="1"/>
              <a:t>Hand</a:t>
            </a:r>
            <a:r>
              <a:rPr lang="pl-PL" dirty="0"/>
              <a:t> </a:t>
            </a:r>
            <a:r>
              <a:rPr lang="pl-PL" dirty="0" err="1" smtClean="0"/>
              <a:t>protection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6. </a:t>
            </a:r>
            <a:r>
              <a:rPr lang="pl-PL" dirty="0" err="1" smtClean="0"/>
              <a:t>Foot</a:t>
            </a:r>
            <a:r>
              <a:rPr lang="pl-PL" dirty="0" smtClean="0"/>
              <a:t> </a:t>
            </a:r>
            <a:r>
              <a:rPr lang="pl-PL" dirty="0" err="1"/>
              <a:t>protection</a:t>
            </a:r>
            <a:endParaRPr lang="pl-PL" dirty="0"/>
          </a:p>
          <a:p>
            <a:pPr marL="0" indent="0">
              <a:buNone/>
            </a:pPr>
            <a:r>
              <a:rPr lang="pl-PL" dirty="0" smtClean="0"/>
              <a:t>7. </a:t>
            </a:r>
            <a:r>
              <a:rPr lang="pl-PL" dirty="0"/>
              <a:t>Fall </a:t>
            </a:r>
            <a:r>
              <a:rPr lang="pl-PL" dirty="0" err="1"/>
              <a:t>protection</a:t>
            </a:r>
            <a:endParaRPr lang="pl-PL" dirty="0"/>
          </a:p>
          <a:p>
            <a:pPr marL="0" indent="0">
              <a:buNone/>
            </a:pPr>
            <a:r>
              <a:rPr lang="pl-PL" dirty="0" smtClean="0"/>
              <a:t>8</a:t>
            </a:r>
            <a:r>
              <a:rPr lang="pl-PL" dirty="0"/>
              <a:t>. Body </a:t>
            </a:r>
            <a:r>
              <a:rPr lang="pl-PL" dirty="0" err="1"/>
              <a:t>protection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D2C8-E10C-4D7A-9673-4619218ABDBD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75319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476672"/>
            <a:ext cx="8219256" cy="564949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l-PL" sz="9600" dirty="0" smtClean="0">
                <a:latin typeface="Batang" pitchFamily="18" charset="-127"/>
                <a:ea typeface="Batang" pitchFamily="18" charset="-127"/>
              </a:rPr>
              <a:t>THANK YOU</a:t>
            </a:r>
          </a:p>
          <a:p>
            <a:pPr marL="0" indent="0" algn="ctr">
              <a:buNone/>
            </a:pPr>
            <a:r>
              <a:rPr lang="pl-PL" sz="9600" dirty="0" smtClean="0">
                <a:latin typeface="Batang" pitchFamily="18" charset="-127"/>
                <a:ea typeface="Batang" pitchFamily="18" charset="-127"/>
              </a:rPr>
              <a:t>FOR YOUR ATTENTION!</a:t>
            </a:r>
          </a:p>
          <a:p>
            <a:pPr marL="0" indent="0" algn="ctr">
              <a:buNone/>
            </a:pPr>
            <a:r>
              <a:rPr lang="pl-PL" sz="9600" dirty="0" smtClean="0">
                <a:latin typeface="Batang" pitchFamily="18" charset="-127"/>
                <a:ea typeface="Batang" pitchFamily="18" charset="-127"/>
                <a:sym typeface="Wingdings" pitchFamily="2" charset="2"/>
              </a:rPr>
              <a:t></a:t>
            </a:r>
            <a:endParaRPr lang="pl-PL" sz="9600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D2C8-E10C-4D7A-9673-4619218ABDBD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69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05702" y="404664"/>
            <a:ext cx="8712968" cy="6292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600" b="1" dirty="0" smtClean="0"/>
              <a:t>Personal protective </a:t>
            </a:r>
            <a:r>
              <a:rPr lang="pl-PL" sz="3600" b="1" dirty="0" err="1" smtClean="0"/>
              <a:t>equipment</a:t>
            </a:r>
            <a:r>
              <a:rPr lang="pl-PL" sz="3600" b="1" dirty="0" smtClean="0"/>
              <a:t>- </a:t>
            </a:r>
            <a:r>
              <a:rPr lang="pl-PL" b="1" dirty="0"/>
              <a:t>a</a:t>
            </a:r>
            <a:r>
              <a:rPr lang="en-US" b="1" dirty="0" err="1" smtClean="0"/>
              <a:t>ll</a:t>
            </a:r>
            <a:r>
              <a:rPr lang="en-US" b="1" dirty="0" smtClean="0"/>
              <a:t> equipment worn or held by the worker in order to protect against the hazards</a:t>
            </a:r>
            <a:endParaRPr lang="pl-PL" b="1" dirty="0" smtClean="0"/>
          </a:p>
          <a:p>
            <a:endParaRPr lang="pl-PL" dirty="0" smtClean="0"/>
          </a:p>
          <a:p>
            <a:r>
              <a:rPr lang="en-US" dirty="0" smtClean="0"/>
              <a:t>must </a:t>
            </a:r>
            <a:r>
              <a:rPr lang="en-US" dirty="0"/>
              <a:t>be provided when necessary </a:t>
            </a:r>
            <a:r>
              <a:rPr lang="en-US" dirty="0" smtClean="0"/>
              <a:t>b</a:t>
            </a:r>
            <a:r>
              <a:rPr lang="pl-PL" dirty="0" err="1" smtClean="0"/>
              <a:t>ecause</a:t>
            </a:r>
            <a:r>
              <a:rPr lang="en-US" dirty="0" smtClean="0"/>
              <a:t> </a:t>
            </a:r>
            <a:r>
              <a:rPr lang="en-US" dirty="0"/>
              <a:t>of hazards </a:t>
            </a:r>
            <a:r>
              <a:rPr lang="en-US" smtClean="0"/>
              <a:t>that </a:t>
            </a:r>
            <a:r>
              <a:rPr lang="pl-PL" smtClean="0"/>
              <a:t> </a:t>
            </a:r>
            <a:r>
              <a:rPr lang="pl-PL" dirty="0" smtClean="0"/>
              <a:t>lead to </a:t>
            </a:r>
            <a:r>
              <a:rPr lang="en-US" dirty="0" smtClean="0"/>
              <a:t> </a:t>
            </a:r>
            <a:r>
              <a:rPr lang="en-US" dirty="0"/>
              <a:t>injury</a:t>
            </a:r>
            <a:r>
              <a:rPr lang="en-US" dirty="0" smtClean="0"/>
              <a:t>.</a:t>
            </a: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r>
              <a:rPr lang="en-US" dirty="0" smtClean="0"/>
              <a:t>Use </a:t>
            </a:r>
            <a:r>
              <a:rPr lang="en-US" dirty="0"/>
              <a:t>of PPE does </a:t>
            </a:r>
            <a:r>
              <a:rPr lang="en-US" dirty="0" smtClean="0"/>
              <a:t>NOT ELIMINATE the hazard</a:t>
            </a:r>
            <a:r>
              <a:rPr lang="pl-PL" dirty="0" smtClean="0"/>
              <a:t>!</a:t>
            </a:r>
            <a:endParaRPr lang="en-US" dirty="0"/>
          </a:p>
          <a:p>
            <a:pPr marL="0" indent="0">
              <a:buNone/>
            </a:pPr>
            <a:r>
              <a:rPr lang="pl-PL" dirty="0" smtClean="0"/>
              <a:t>	</a:t>
            </a:r>
            <a:r>
              <a:rPr lang="en-US" u="sng" dirty="0" smtClean="0"/>
              <a:t>Must </a:t>
            </a:r>
            <a:r>
              <a:rPr lang="en-US" u="sng" dirty="0"/>
              <a:t>be worn to provide protection</a:t>
            </a:r>
            <a:endParaRPr lang="pl-PL" u="sng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D2C8-E10C-4D7A-9673-4619218ABDBD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520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/>
          <a:lstStyle/>
          <a:p>
            <a:r>
              <a:rPr lang="pl-PL" dirty="0" smtClean="0"/>
              <a:t>2. EYE/FACE PROTECTION</a:t>
            </a:r>
            <a:endParaRPr lang="pl-PL" dirty="0"/>
          </a:p>
        </p:txBody>
      </p:sp>
      <p:pic>
        <p:nvPicPr>
          <p:cNvPr id="9" name="Symbol zastępczy zawartości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382042"/>
            <a:ext cx="3281695" cy="4093915"/>
          </a:xfrm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D2C8-E10C-4D7A-9673-4619218ABDBD}" type="slidenum">
              <a:rPr lang="pl-PL" smtClean="0"/>
              <a:t>4</a:t>
            </a:fld>
            <a:endParaRPr lang="pl-PL"/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5949"/>
            <a:ext cx="3390900" cy="2238375"/>
          </a:xfr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991833"/>
            <a:ext cx="3559486" cy="2088232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4174646" y="2710733"/>
            <a:ext cx="355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 </a:t>
            </a:r>
            <a:r>
              <a:rPr lang="pl-PL" dirty="0" smtClean="0"/>
              <a:t>GOGGLES </a:t>
            </a:r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6588224" y="546729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FACE SHIELDS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161" y="4411070"/>
            <a:ext cx="2250387" cy="2413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4022814" y="6165304"/>
            <a:ext cx="2047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WELDING MASK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2339752" y="3830969"/>
            <a:ext cx="2479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SAFETY GLASSES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8603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404664"/>
            <a:ext cx="8208912" cy="597666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Types of eye/face </a:t>
            </a:r>
            <a:r>
              <a:rPr lang="en-US" dirty="0" smtClean="0"/>
              <a:t>hazards</a:t>
            </a:r>
            <a:r>
              <a:rPr lang="pl-PL" dirty="0"/>
              <a:t>:</a:t>
            </a:r>
          </a:p>
          <a:p>
            <a:r>
              <a:rPr lang="en-US" dirty="0"/>
              <a:t>Impact </a:t>
            </a:r>
            <a:endParaRPr lang="pl-PL" dirty="0" smtClean="0"/>
          </a:p>
          <a:p>
            <a:r>
              <a:rPr lang="en-US" dirty="0" smtClean="0"/>
              <a:t>Heat </a:t>
            </a:r>
            <a:endParaRPr lang="pl-PL" dirty="0" smtClean="0"/>
          </a:p>
          <a:p>
            <a:r>
              <a:rPr lang="en-US" dirty="0" smtClean="0"/>
              <a:t>Chemicals </a:t>
            </a:r>
            <a:endParaRPr lang="pl-PL" dirty="0" smtClean="0"/>
          </a:p>
          <a:p>
            <a:r>
              <a:rPr lang="en-US" dirty="0" smtClean="0"/>
              <a:t>Dust</a:t>
            </a:r>
            <a:endParaRPr lang="pl-PL" dirty="0" smtClean="0"/>
          </a:p>
          <a:p>
            <a:r>
              <a:rPr lang="en-US" dirty="0" smtClean="0"/>
              <a:t>Light </a:t>
            </a:r>
            <a:r>
              <a:rPr lang="en-US" dirty="0"/>
              <a:t>and/or Radiation</a:t>
            </a:r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D2C8-E10C-4D7A-9673-4619218ABDBD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737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3. HEARING PROTECTION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276872"/>
            <a:ext cx="3240360" cy="3240360"/>
          </a:xfr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D2C8-E10C-4D7A-9673-4619218ABDBD}" type="slidenum">
              <a:rPr lang="pl-PL" smtClean="0"/>
              <a:t>6</a:t>
            </a:fld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88" y="1412774"/>
            <a:ext cx="3973404" cy="4725651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5903640" y="560148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Protective EARPLUGS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1475656" y="617163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Protective EARMUFFS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3769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4</a:t>
            </a:r>
            <a:r>
              <a:rPr lang="pl-PL" dirty="0" smtClean="0"/>
              <a:t>. HEAD PROTECTION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268760"/>
            <a:ext cx="5544616" cy="4457871"/>
          </a:xfrm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D2C8-E10C-4D7A-9673-4619218ABDBD}" type="slidenum">
              <a:rPr lang="pl-PL" smtClean="0"/>
              <a:t>7</a:t>
            </a:fld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3635896" y="5805264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Protective HELMET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2959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pl-PL" dirty="0" smtClean="0"/>
              <a:t>Potential </a:t>
            </a:r>
            <a:r>
              <a:rPr lang="pl-PL" dirty="0" err="1" smtClean="0"/>
              <a:t>hazards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5536" y="1268760"/>
            <a:ext cx="2674640" cy="1029791"/>
          </a:xfrm>
        </p:spPr>
        <p:txBody>
          <a:bodyPr/>
          <a:lstStyle/>
          <a:p>
            <a:r>
              <a:rPr lang="pl-PL" dirty="0" err="1"/>
              <a:t>Electrical</a:t>
            </a:r>
            <a:r>
              <a:rPr lang="pl-PL" dirty="0"/>
              <a:t> </a:t>
            </a:r>
            <a:r>
              <a:rPr lang="pl-PL" dirty="0" err="1"/>
              <a:t>Shocks</a:t>
            </a:r>
            <a:endParaRPr lang="pl-PL" dirty="0"/>
          </a:p>
          <a:p>
            <a:endParaRPr lang="pl-PL" dirty="0"/>
          </a:p>
        </p:txBody>
      </p:sp>
      <p:pic>
        <p:nvPicPr>
          <p:cNvPr id="9" name="Symbol zastępczy zawartości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99757"/>
            <a:ext cx="2440738" cy="2841411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3275856" y="1152646"/>
            <a:ext cx="2433691" cy="1063223"/>
          </a:xfrm>
        </p:spPr>
        <p:txBody>
          <a:bodyPr/>
          <a:lstStyle/>
          <a:p>
            <a:r>
              <a:rPr lang="pl-PL" dirty="0" err="1"/>
              <a:t>Head</a:t>
            </a:r>
            <a:r>
              <a:rPr lang="pl-PL" dirty="0"/>
              <a:t> </a:t>
            </a:r>
            <a:r>
              <a:rPr lang="pl-PL" dirty="0" err="1"/>
              <a:t>Impact</a:t>
            </a:r>
            <a:endParaRPr lang="pl-PL" dirty="0"/>
          </a:p>
          <a:p>
            <a:endParaRPr lang="pl-PL" dirty="0"/>
          </a:p>
        </p:txBody>
      </p:sp>
      <p:pic>
        <p:nvPicPr>
          <p:cNvPr id="10" name="Symbol zastępczy zawartości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125854"/>
            <a:ext cx="2520280" cy="2815314"/>
          </a:xfrm>
        </p:spPr>
      </p:pic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D2C8-E10C-4D7A-9673-4619218ABDBD}" type="slidenum">
              <a:rPr lang="pl-PL" smtClean="0"/>
              <a:t>8</a:t>
            </a:fld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6229137" y="1124744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err="1"/>
              <a:t>Splashes</a:t>
            </a:r>
            <a:r>
              <a:rPr lang="pl-PL" sz="2400" b="1" dirty="0"/>
              <a:t>, </a:t>
            </a:r>
            <a:r>
              <a:rPr lang="pl-PL" sz="2400" b="1" dirty="0" err="1"/>
              <a:t>Spills</a:t>
            </a:r>
            <a:r>
              <a:rPr lang="pl-PL" sz="2400" b="1" dirty="0"/>
              <a:t> </a:t>
            </a:r>
          </a:p>
          <a:p>
            <a:r>
              <a:rPr lang="pl-PL" sz="2400" b="1" dirty="0"/>
              <a:t>&amp; </a:t>
            </a:r>
            <a:r>
              <a:rPr lang="pl-PL" sz="2400" b="1" dirty="0" err="1"/>
              <a:t>Drips</a:t>
            </a:r>
            <a:endParaRPr lang="pl-PL" sz="2400" b="1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918" y="2099757"/>
            <a:ext cx="2378629" cy="2841411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208468" y="5198138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accidents </a:t>
            </a:r>
            <a:r>
              <a:rPr lang="pl-PL" dirty="0" smtClean="0"/>
              <a:t>that </a:t>
            </a:r>
            <a:r>
              <a:rPr lang="en-US" dirty="0" smtClean="0"/>
              <a:t>result </a:t>
            </a:r>
            <a:r>
              <a:rPr lang="en-US" dirty="0"/>
              <a:t>in shocks and burns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3059832" y="5229200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/>
              <a:t>falling or flying objects cause </a:t>
            </a:r>
            <a:r>
              <a:rPr lang="en-US" dirty="0" smtClean="0"/>
              <a:t>sprains</a:t>
            </a:r>
            <a:r>
              <a:rPr lang="en-US" dirty="0"/>
              <a:t>, fractures, and concussions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6012160" y="5229200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materials can irritate and burn eyes and skin</a:t>
            </a:r>
          </a:p>
        </p:txBody>
      </p:sp>
    </p:spTree>
    <p:extLst>
      <p:ext uri="{BB962C8B-B14F-4D97-AF65-F5344CB8AC3E}">
        <p14:creationId xmlns:p14="http://schemas.microsoft.com/office/powerpoint/2010/main" val="98823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5</a:t>
            </a:r>
            <a:r>
              <a:rPr lang="pl-PL" dirty="0" smtClean="0"/>
              <a:t>. HAND PROTECTION</a:t>
            </a:r>
            <a:endParaRPr lang="pl-PL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00" y="1268760"/>
            <a:ext cx="2952328" cy="2952328"/>
          </a:xfrm>
        </p:spPr>
      </p:pic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518" y="1253684"/>
            <a:ext cx="2376264" cy="2376264"/>
          </a:xfrm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2D2C8-E10C-4D7A-9673-4619218ABDBD}" type="slidenum">
              <a:rPr lang="pl-PL" smtClean="0"/>
              <a:t>9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711966"/>
            <a:ext cx="2294877" cy="3053052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827584" y="4684494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Protective </a:t>
            </a:r>
          </a:p>
          <a:p>
            <a:r>
              <a:rPr lang="pl-PL" dirty="0" smtClean="0"/>
              <a:t>GLOVES</a:t>
            </a:r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988098"/>
            <a:ext cx="3621004" cy="369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255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</TotalTime>
  <Words>309</Words>
  <Application>Microsoft Office PowerPoint</Application>
  <PresentationFormat>Pokaz na ekranie (4:3)</PresentationFormat>
  <Paragraphs>120</Paragraphs>
  <Slides>20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Motyw pakietu Office</vt:lpstr>
      <vt:lpstr>Personal protective equipment</vt:lpstr>
      <vt:lpstr>Prezentacja programu PowerPoint</vt:lpstr>
      <vt:lpstr>Prezentacja programu PowerPoint</vt:lpstr>
      <vt:lpstr>2. EYE/FACE PROTECTION</vt:lpstr>
      <vt:lpstr>Prezentacja programu PowerPoint</vt:lpstr>
      <vt:lpstr>3. HEARING PROTECTION</vt:lpstr>
      <vt:lpstr>4. HEAD PROTECTION </vt:lpstr>
      <vt:lpstr>Potential hazards</vt:lpstr>
      <vt:lpstr>5. HAND PROTECTION</vt:lpstr>
      <vt:lpstr>Potential hazards</vt:lpstr>
      <vt:lpstr>6. FOOT PROTECTION</vt:lpstr>
      <vt:lpstr>Potential hazards</vt:lpstr>
      <vt:lpstr>7. FALL PROTECTION</vt:lpstr>
      <vt:lpstr>8. BODY PROTECTION</vt:lpstr>
      <vt:lpstr>Prezentacja programu PowerPoint</vt:lpstr>
      <vt:lpstr>Prezentacja programu PowerPoint</vt:lpstr>
      <vt:lpstr>Prezentacja programu PowerPoint</vt:lpstr>
      <vt:lpstr>Prezentacja programu PowerPoint</vt:lpstr>
      <vt:lpstr>9. Webliography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 protective equipment</dc:title>
  <dc:creator>User</dc:creator>
  <cp:lastModifiedBy>Rycho Rych</cp:lastModifiedBy>
  <cp:revision>51</cp:revision>
  <dcterms:created xsi:type="dcterms:W3CDTF">2015-03-07T13:54:34Z</dcterms:created>
  <dcterms:modified xsi:type="dcterms:W3CDTF">2015-06-03T11:25:09Z</dcterms:modified>
</cp:coreProperties>
</file>