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73" r:id="rId7"/>
    <p:sldId id="276" r:id="rId8"/>
    <p:sldId id="277" r:id="rId9"/>
    <p:sldId id="281" r:id="rId10"/>
    <p:sldId id="283" r:id="rId11"/>
    <p:sldId id="286" r:id="rId12"/>
    <p:sldId id="287" r:id="rId13"/>
    <p:sldId id="288"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23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pl-PL"/>
              <a:t>Kliknij, aby edytować styl</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7" name="Date Placeholder 6"/>
          <p:cNvSpPr>
            <a:spLocks noGrp="1"/>
          </p:cNvSpPr>
          <p:nvPr>
            <p:ph type="dt" sz="half" idx="10"/>
          </p:nvPr>
        </p:nvSpPr>
        <p:spPr/>
        <p:txBody>
          <a:bodyPr/>
          <a:lstStyle/>
          <a:p>
            <a:fld id="{47FB4AA3-3870-4658-B6DF-B36796DF42AB}" type="datetimeFigureOut">
              <a:rPr lang="pl-PL" smtClean="0"/>
              <a:t>03.02.2025</a:t>
            </a:fld>
            <a:endParaRPr lang="pl-PL" dirty="0"/>
          </a:p>
        </p:txBody>
      </p:sp>
      <p:sp>
        <p:nvSpPr>
          <p:cNvPr id="8" name="Slide Number Placeholder 7"/>
          <p:cNvSpPr>
            <a:spLocks noGrp="1"/>
          </p:cNvSpPr>
          <p:nvPr>
            <p:ph type="sldNum" sz="quarter" idx="11"/>
          </p:nvPr>
        </p:nvSpPr>
        <p:spPr/>
        <p:txBody>
          <a:bodyPr/>
          <a:lstStyle/>
          <a:p>
            <a:fld id="{CF8CA0E8-F207-4162-8619-5F8F56AE8330}" type="slidenum">
              <a:rPr lang="pl-PL" smtClean="0"/>
              <a:t>‹#›</a:t>
            </a:fld>
            <a:endParaRPr lang="pl-PL" dirty="0"/>
          </a:p>
        </p:txBody>
      </p:sp>
      <p:sp>
        <p:nvSpPr>
          <p:cNvPr id="9" name="Footer Placeholder 8"/>
          <p:cNvSpPr>
            <a:spLocks noGrp="1"/>
          </p:cNvSpPr>
          <p:nvPr>
            <p:ph type="ftr" sz="quarter" idx="12"/>
          </p:nvPr>
        </p:nvSpPr>
        <p:spPr/>
        <p:txBody>
          <a:bodyPr/>
          <a:lstStyle/>
          <a:p>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47FB4AA3-3870-4658-B6DF-B36796DF42AB}" type="datetimeFigureOut">
              <a:rPr lang="pl-PL" smtClean="0"/>
              <a:t>03.02.2025</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CF8CA0E8-F207-4162-8619-5F8F56AE8330}" type="slidenum">
              <a:rPr lang="pl-PL" smtClean="0"/>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pl-PL"/>
              <a:t>Kliknij, aby edytować styl</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47FB4AA3-3870-4658-B6DF-B36796DF42AB}" type="datetimeFigureOut">
              <a:rPr lang="pl-PL" smtClean="0"/>
              <a:t>03.02.2025</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CF8CA0E8-F207-4162-8619-5F8F56AE8330}" type="slidenum">
              <a:rPr lang="pl-PL" smtClean="0"/>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7FB4AA3-3870-4658-B6DF-B36796DF42AB}" type="datetimeFigureOut">
              <a:rPr lang="pl-PL" smtClean="0"/>
              <a:t>03.02.2025</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CF8CA0E8-F207-4162-8619-5F8F56AE8330}" type="slidenum">
              <a:rPr lang="pl-PL" smtClean="0"/>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pl-PL"/>
              <a:t>Kliknij, aby edytować styl</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7FB4AA3-3870-4658-B6DF-B36796DF42AB}" type="datetimeFigureOut">
              <a:rPr lang="pl-PL" smtClean="0"/>
              <a:t>03.02.2025</a:t>
            </a:fld>
            <a:endParaRPr lang="pl-PL" dirty="0"/>
          </a:p>
        </p:txBody>
      </p:sp>
      <p:sp>
        <p:nvSpPr>
          <p:cNvPr id="5" name="Footer Placeholder 4"/>
          <p:cNvSpPr>
            <a:spLocks noGrp="1"/>
          </p:cNvSpPr>
          <p:nvPr>
            <p:ph type="ftr" sz="quarter" idx="11"/>
          </p:nvPr>
        </p:nvSpPr>
        <p:spPr/>
        <p:txBody>
          <a:bodyPr/>
          <a:lstStyle/>
          <a:p>
            <a:endParaRPr lang="pl-PL" dirty="0"/>
          </a:p>
        </p:txBody>
      </p:sp>
      <p:sp>
        <p:nvSpPr>
          <p:cNvPr id="6" name="Slide Number Placeholder 5"/>
          <p:cNvSpPr>
            <a:spLocks noGrp="1"/>
          </p:cNvSpPr>
          <p:nvPr>
            <p:ph type="sldNum" sz="quarter" idx="12"/>
          </p:nvPr>
        </p:nvSpPr>
        <p:spPr/>
        <p:txBody>
          <a:bodyPr/>
          <a:lstStyle/>
          <a:p>
            <a:fld id="{CF8CA0E8-F207-4162-8619-5F8F56AE8330}" type="slidenum">
              <a:rPr lang="pl-PL" smtClean="0"/>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FB4AA3-3870-4658-B6DF-B36796DF42AB}" type="datetimeFigureOut">
              <a:rPr lang="pl-PL" smtClean="0"/>
              <a:t>03.02.2025</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CF8CA0E8-F207-4162-8619-5F8F56AE8330}" type="slidenum">
              <a:rPr lang="pl-PL" smtClean="0"/>
              <a:t>‹#›</a:t>
            </a:fld>
            <a:endParaRPr lang="pl-PL" dirty="0"/>
          </a:p>
        </p:txBody>
      </p:sp>
      <p:sp>
        <p:nvSpPr>
          <p:cNvPr id="9" name="Title 8"/>
          <p:cNvSpPr>
            <a:spLocks noGrp="1"/>
          </p:cNvSpPr>
          <p:nvPr>
            <p:ph type="title"/>
          </p:nvPr>
        </p:nvSpPr>
        <p:spPr>
          <a:xfrm>
            <a:off x="914400" y="1544715"/>
            <a:ext cx="7315200" cy="1154097"/>
          </a:xfrm>
        </p:spPr>
        <p:txBody>
          <a:bodyPr/>
          <a:lstStyle/>
          <a:p>
            <a:r>
              <a:rPr lang="pl-PL"/>
              <a:t>Kliknij, aby edytować styl</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7" name="Date Placeholder 6"/>
          <p:cNvSpPr>
            <a:spLocks noGrp="1"/>
          </p:cNvSpPr>
          <p:nvPr>
            <p:ph type="dt" sz="half" idx="10"/>
          </p:nvPr>
        </p:nvSpPr>
        <p:spPr/>
        <p:txBody>
          <a:bodyPr/>
          <a:lstStyle/>
          <a:p>
            <a:fld id="{47FB4AA3-3870-4658-B6DF-B36796DF42AB}" type="datetimeFigureOut">
              <a:rPr lang="pl-PL" smtClean="0"/>
              <a:t>03.02.2025</a:t>
            </a:fld>
            <a:endParaRPr lang="pl-PL" dirty="0"/>
          </a:p>
        </p:txBody>
      </p:sp>
      <p:sp>
        <p:nvSpPr>
          <p:cNvPr id="8" name="Footer Placeholder 7"/>
          <p:cNvSpPr>
            <a:spLocks noGrp="1"/>
          </p:cNvSpPr>
          <p:nvPr>
            <p:ph type="ftr" sz="quarter" idx="11"/>
          </p:nvPr>
        </p:nvSpPr>
        <p:spPr/>
        <p:txBody>
          <a:bodyPr/>
          <a:lstStyle/>
          <a:p>
            <a:endParaRPr lang="pl-PL" dirty="0"/>
          </a:p>
        </p:txBody>
      </p:sp>
      <p:sp>
        <p:nvSpPr>
          <p:cNvPr id="9" name="Slide Number Placeholder 8"/>
          <p:cNvSpPr>
            <a:spLocks noGrp="1"/>
          </p:cNvSpPr>
          <p:nvPr>
            <p:ph type="sldNum" sz="quarter" idx="12"/>
          </p:nvPr>
        </p:nvSpPr>
        <p:spPr/>
        <p:txBody>
          <a:bodyPr/>
          <a:lstStyle/>
          <a:p>
            <a:fld id="{CF8CA0E8-F207-4162-8619-5F8F56AE8330}" type="slidenum">
              <a:rPr lang="pl-PL" smtClean="0"/>
              <a:t>‹#›</a:t>
            </a:fld>
            <a:endParaRPr lang="pl-PL" dirty="0"/>
          </a:p>
        </p:txBody>
      </p:sp>
      <p:sp>
        <p:nvSpPr>
          <p:cNvPr id="10" name="Title 9"/>
          <p:cNvSpPr>
            <a:spLocks noGrp="1"/>
          </p:cNvSpPr>
          <p:nvPr>
            <p:ph type="title"/>
          </p:nvPr>
        </p:nvSpPr>
        <p:spPr>
          <a:xfrm>
            <a:off x="914400" y="1544715"/>
            <a:ext cx="7315200" cy="1154097"/>
          </a:xfrm>
        </p:spPr>
        <p:txBody>
          <a:bodyPr/>
          <a:lstStyle/>
          <a:p>
            <a:r>
              <a:rPr lang="pl-PL"/>
              <a:t>Kliknij, aby edytować styl</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47FB4AA3-3870-4658-B6DF-B36796DF42AB}" type="datetimeFigureOut">
              <a:rPr lang="pl-PL" smtClean="0"/>
              <a:t>03.02.2025</a:t>
            </a:fld>
            <a:endParaRPr lang="pl-PL" dirty="0"/>
          </a:p>
        </p:txBody>
      </p:sp>
      <p:sp>
        <p:nvSpPr>
          <p:cNvPr id="4" name="Footer Placeholder 3"/>
          <p:cNvSpPr>
            <a:spLocks noGrp="1"/>
          </p:cNvSpPr>
          <p:nvPr>
            <p:ph type="ftr" sz="quarter" idx="11"/>
          </p:nvPr>
        </p:nvSpPr>
        <p:spPr/>
        <p:txBody>
          <a:bodyPr/>
          <a:lstStyle/>
          <a:p>
            <a:endParaRPr lang="pl-PL" dirty="0"/>
          </a:p>
        </p:txBody>
      </p:sp>
      <p:sp>
        <p:nvSpPr>
          <p:cNvPr id="5" name="Slide Number Placeholder 4"/>
          <p:cNvSpPr>
            <a:spLocks noGrp="1"/>
          </p:cNvSpPr>
          <p:nvPr>
            <p:ph type="sldNum" sz="quarter" idx="12"/>
          </p:nvPr>
        </p:nvSpPr>
        <p:spPr/>
        <p:txBody>
          <a:bodyPr/>
          <a:lstStyle/>
          <a:p>
            <a:fld id="{CF8CA0E8-F207-4162-8619-5F8F56AE8330}" type="slidenum">
              <a:rPr lang="pl-PL" smtClean="0"/>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B4AA3-3870-4658-B6DF-B36796DF42AB}" type="datetimeFigureOut">
              <a:rPr lang="pl-PL" smtClean="0"/>
              <a:t>03.02.2025</a:t>
            </a:fld>
            <a:endParaRPr lang="pl-PL" dirty="0"/>
          </a:p>
        </p:txBody>
      </p:sp>
      <p:sp>
        <p:nvSpPr>
          <p:cNvPr id="3" name="Footer Placeholder 2"/>
          <p:cNvSpPr>
            <a:spLocks noGrp="1"/>
          </p:cNvSpPr>
          <p:nvPr>
            <p:ph type="ftr" sz="quarter" idx="11"/>
          </p:nvPr>
        </p:nvSpPr>
        <p:spPr/>
        <p:txBody>
          <a:bodyPr/>
          <a:lstStyle/>
          <a:p>
            <a:endParaRPr lang="pl-PL" dirty="0"/>
          </a:p>
        </p:txBody>
      </p:sp>
      <p:sp>
        <p:nvSpPr>
          <p:cNvPr id="4" name="Slide Number Placeholder 3"/>
          <p:cNvSpPr>
            <a:spLocks noGrp="1"/>
          </p:cNvSpPr>
          <p:nvPr>
            <p:ph type="sldNum" sz="quarter" idx="12"/>
          </p:nvPr>
        </p:nvSpPr>
        <p:spPr/>
        <p:txBody>
          <a:bodyPr/>
          <a:lstStyle/>
          <a:p>
            <a:fld id="{CF8CA0E8-F207-4162-8619-5F8F56AE8330}" type="slidenum">
              <a:rPr lang="pl-PL" smtClean="0"/>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pl-PL"/>
              <a:t>Kliknij, aby edytować styl</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7FB4AA3-3870-4658-B6DF-B36796DF42AB}" type="datetimeFigureOut">
              <a:rPr lang="pl-PL" smtClean="0"/>
              <a:t>03.02.2025</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CF8CA0E8-F207-4162-8619-5F8F56AE8330}" type="slidenum">
              <a:rPr lang="pl-PL" smtClean="0"/>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pl-PL"/>
              <a:t>Kliknij, aby edytować styl</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7FB4AA3-3870-4658-B6DF-B36796DF42AB}" type="datetimeFigureOut">
              <a:rPr lang="pl-PL" smtClean="0"/>
              <a:t>03.02.2025</a:t>
            </a:fld>
            <a:endParaRPr lang="pl-PL" dirty="0"/>
          </a:p>
        </p:txBody>
      </p:sp>
      <p:sp>
        <p:nvSpPr>
          <p:cNvPr id="6" name="Footer Placeholder 5"/>
          <p:cNvSpPr>
            <a:spLocks noGrp="1"/>
          </p:cNvSpPr>
          <p:nvPr>
            <p:ph type="ftr" sz="quarter" idx="11"/>
          </p:nvPr>
        </p:nvSpPr>
        <p:spPr/>
        <p:txBody>
          <a:bodyPr/>
          <a:lstStyle/>
          <a:p>
            <a:endParaRPr lang="pl-PL" dirty="0"/>
          </a:p>
        </p:txBody>
      </p:sp>
      <p:sp>
        <p:nvSpPr>
          <p:cNvPr id="7" name="Slide Number Placeholder 6"/>
          <p:cNvSpPr>
            <a:spLocks noGrp="1"/>
          </p:cNvSpPr>
          <p:nvPr>
            <p:ph type="sldNum" sz="quarter" idx="12"/>
          </p:nvPr>
        </p:nvSpPr>
        <p:spPr/>
        <p:txBody>
          <a:bodyPr/>
          <a:lstStyle/>
          <a:p>
            <a:fld id="{CF8CA0E8-F207-4162-8619-5F8F56AE8330}" type="slidenum">
              <a:rPr lang="pl-PL" smtClean="0"/>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47FB4AA3-3870-4658-B6DF-B36796DF42AB}" type="datetimeFigureOut">
              <a:rPr lang="pl-PL" smtClean="0"/>
              <a:t>03.02.2025</a:t>
            </a:fld>
            <a:endParaRPr lang="pl-PL"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F8CA0E8-F207-4162-8619-5F8F56AE8330}" type="slidenum">
              <a:rPr lang="pl-PL" smtClean="0"/>
              <a:t>‹#›</a:t>
            </a:fld>
            <a:endParaRPr lang="pl-PL"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pl-PL" dirty="0"/>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2713689" y="5661248"/>
            <a:ext cx="6400800" cy="1089379"/>
          </a:xfrm>
        </p:spPr>
        <p:txBody>
          <a:bodyPr/>
          <a:lstStyle/>
          <a:p>
            <a:pPr algn="r">
              <a:spcBef>
                <a:spcPts val="0"/>
              </a:spcBef>
            </a:pPr>
            <a:r>
              <a:rPr lang="pl-PL" sz="2000" dirty="0"/>
              <a:t>Barbara Furdak</a:t>
            </a:r>
          </a:p>
          <a:p>
            <a:pPr algn="r">
              <a:spcBef>
                <a:spcPts val="0"/>
              </a:spcBef>
            </a:pPr>
            <a:r>
              <a:rPr lang="pl-PL" sz="2000" dirty="0"/>
              <a:t>1WF SUM</a:t>
            </a:r>
            <a:endParaRPr lang="pl-PL" dirty="0"/>
          </a:p>
        </p:txBody>
      </p:sp>
      <p:sp>
        <p:nvSpPr>
          <p:cNvPr id="5" name="Prostokąt 4"/>
          <p:cNvSpPr/>
          <p:nvPr/>
        </p:nvSpPr>
        <p:spPr>
          <a:xfrm>
            <a:off x="517614" y="1052736"/>
            <a:ext cx="8033546" cy="923330"/>
          </a:xfrm>
          <a:prstGeom prst="rect">
            <a:avLst/>
          </a:prstGeom>
          <a:noFill/>
        </p:spPr>
        <p:txBody>
          <a:bodyPr wrap="none" lIns="91440" tIns="45720" rIns="91440" bIns="45720">
            <a:spAutoFit/>
          </a:bodyPr>
          <a:lstStyle/>
          <a:p>
            <a:pPr algn="ctr"/>
            <a:r>
              <a:rPr lang="pl-PL" sz="5400" b="1" i="0" spc="50" dirty="0">
                <a:ln w="12700" cmpd="sng">
                  <a:solidFill>
                    <a:schemeClr val="accent6">
                      <a:satMod val="120000"/>
                      <a:shade val="80000"/>
                    </a:schemeClr>
                  </a:solidFill>
                  <a:prstDash val="solid"/>
                </a:ln>
                <a:solidFill>
                  <a:schemeClr val="accent6">
                    <a:tint val="1000"/>
                  </a:schemeClr>
                </a:solidFill>
                <a:effectLst>
                  <a:glow rad="53100">
                    <a:srgbClr val="92D050">
                      <a:alpha val="30000"/>
                    </a:srgbClr>
                  </a:glow>
                </a:effectLst>
                <a:latin typeface="Gisha" panose="020B0502040204020203" pitchFamily="34" charset="-79"/>
                <a:cs typeface="Gisha" panose="020B0502040204020203" pitchFamily="34" charset="-79"/>
              </a:rPr>
              <a:t>ORIENTEERING SPORTS</a:t>
            </a:r>
            <a:endParaRPr lang="pl-PL" sz="5400" b="1" spc="50" dirty="0">
              <a:ln w="12700" cmpd="sng">
                <a:solidFill>
                  <a:schemeClr val="accent6">
                    <a:satMod val="120000"/>
                    <a:shade val="80000"/>
                  </a:schemeClr>
                </a:solidFill>
                <a:prstDash val="solid"/>
              </a:ln>
              <a:solidFill>
                <a:schemeClr val="accent6">
                  <a:tint val="1000"/>
                </a:schemeClr>
              </a:solidFill>
              <a:effectLst>
                <a:glow rad="53100">
                  <a:srgbClr val="92D050">
                    <a:alpha val="30000"/>
                  </a:srgbClr>
                </a:glow>
              </a:effectLst>
            </a:endParaRPr>
          </a:p>
        </p:txBody>
      </p:sp>
      <p:sp>
        <p:nvSpPr>
          <p:cNvPr id="8" name="Prostokąt 7"/>
          <p:cNvSpPr/>
          <p:nvPr/>
        </p:nvSpPr>
        <p:spPr>
          <a:xfrm>
            <a:off x="8525442" y="652626"/>
            <a:ext cx="540870" cy="400110"/>
          </a:xfrm>
          <a:prstGeom prst="rect">
            <a:avLst/>
          </a:prstGeom>
          <a:noFill/>
        </p:spPr>
        <p:txBody>
          <a:bodyPr wrap="square" lIns="91440" tIns="45720" rIns="91440" bIns="45720">
            <a:spAutoFit/>
          </a:bodyPr>
          <a:lstStyle/>
          <a:p>
            <a:pPr algn="ctr"/>
            <a:r>
              <a:rPr lang="pl-PL" sz="20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pl-PL"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pole tekstowe 1"/>
          <p:cNvSpPr txBox="1"/>
          <p:nvPr/>
        </p:nvSpPr>
        <p:spPr>
          <a:xfrm>
            <a:off x="4580237" y="2852936"/>
            <a:ext cx="4464496" cy="1323439"/>
          </a:xfrm>
          <a:prstGeom prst="rect">
            <a:avLst/>
          </a:prstGeom>
          <a:noFill/>
        </p:spPr>
        <p:txBody>
          <a:bodyPr wrap="square" rtlCol="0">
            <a:spAutoFit/>
          </a:bodyPr>
          <a:lstStyle/>
          <a:p>
            <a:r>
              <a:rPr lang="pl-PL" sz="2000" dirty="0">
                <a:latin typeface="Calibri" panose="020F0502020204030204" pitchFamily="34" charset="0"/>
              </a:rPr>
              <a:t>Good </a:t>
            </a:r>
            <a:r>
              <a:rPr lang="pl-PL" sz="2000" dirty="0" err="1">
                <a:latin typeface="Calibri" panose="020F0502020204030204" pitchFamily="34" charset="0"/>
              </a:rPr>
              <a:t>morning</a:t>
            </a:r>
            <a:r>
              <a:rPr lang="pl-PL" sz="2000" dirty="0">
                <a:latin typeface="Calibri" panose="020F0502020204030204" pitchFamily="34" charset="0"/>
              </a:rPr>
              <a:t> </a:t>
            </a:r>
            <a:r>
              <a:rPr lang="pl-PL" sz="2000" dirty="0" err="1">
                <a:latin typeface="Calibri" panose="020F0502020204030204" pitchFamily="34" charset="0"/>
              </a:rPr>
              <a:t>everyone</a:t>
            </a:r>
            <a:r>
              <a:rPr lang="pl-PL" sz="2000" dirty="0">
                <a:latin typeface="Calibri" panose="020F0502020204030204" pitchFamily="34" charset="0"/>
              </a:rPr>
              <a:t>, </a:t>
            </a:r>
            <a:r>
              <a:rPr lang="pl-PL" sz="2000" dirty="0" err="1">
                <a:latin typeface="Calibri" panose="020F0502020204030204" pitchFamily="34" charset="0"/>
              </a:rPr>
              <a:t>thank</a:t>
            </a:r>
            <a:r>
              <a:rPr lang="pl-PL" sz="2000" dirty="0">
                <a:latin typeface="Calibri" panose="020F0502020204030204" pitchFamily="34" charset="0"/>
              </a:rPr>
              <a:t> </a:t>
            </a:r>
            <a:r>
              <a:rPr lang="pl-PL" sz="2000" dirty="0" err="1">
                <a:latin typeface="Calibri" panose="020F0502020204030204" pitchFamily="34" charset="0"/>
              </a:rPr>
              <a:t>you</a:t>
            </a:r>
            <a:r>
              <a:rPr lang="pl-PL" sz="2000" dirty="0">
                <a:latin typeface="Calibri" panose="020F0502020204030204" pitchFamily="34" charset="0"/>
              </a:rPr>
              <a:t> for coming, my </a:t>
            </a:r>
            <a:r>
              <a:rPr lang="pl-PL" sz="2000" dirty="0" err="1">
                <a:latin typeface="Calibri" panose="020F0502020204030204" pitchFamily="34" charset="0"/>
              </a:rPr>
              <a:t>name</a:t>
            </a:r>
            <a:r>
              <a:rPr lang="pl-PL" sz="2000" dirty="0">
                <a:latin typeface="Calibri" panose="020F0502020204030204" pitchFamily="34" charset="0"/>
              </a:rPr>
              <a:t> </a:t>
            </a:r>
            <a:r>
              <a:rPr lang="pl-PL" sz="2000" dirty="0" err="1">
                <a:latin typeface="Calibri" panose="020F0502020204030204" pitchFamily="34" charset="0"/>
              </a:rPr>
              <a:t>is</a:t>
            </a:r>
            <a:r>
              <a:rPr lang="pl-PL" sz="2000" dirty="0">
                <a:latin typeface="Calibri" panose="020F0502020204030204" pitchFamily="34" charset="0"/>
              </a:rPr>
              <a:t> Barbara and I </a:t>
            </a:r>
            <a:r>
              <a:rPr lang="pl-PL" sz="2000" dirty="0" err="1">
                <a:latin typeface="Calibri" panose="020F0502020204030204" pitchFamily="34" charset="0"/>
              </a:rPr>
              <a:t>would</a:t>
            </a:r>
            <a:r>
              <a:rPr lang="pl-PL" sz="2000" dirty="0">
                <a:latin typeface="Calibri" panose="020F0502020204030204" pitchFamily="34" charset="0"/>
              </a:rPr>
              <a:t> </a:t>
            </a:r>
            <a:r>
              <a:rPr lang="pl-PL" sz="2000" dirty="0" err="1">
                <a:latin typeface="Calibri" panose="020F0502020204030204" pitchFamily="34" charset="0"/>
              </a:rPr>
              <a:t>like</a:t>
            </a:r>
            <a:r>
              <a:rPr lang="pl-PL" sz="2000" dirty="0">
                <a:latin typeface="Calibri" panose="020F0502020204030204" pitchFamily="34" charset="0"/>
              </a:rPr>
              <a:t> to </a:t>
            </a:r>
            <a:r>
              <a:rPr lang="pl-PL" sz="2000" dirty="0" err="1">
                <a:latin typeface="Calibri" panose="020F0502020204030204" pitchFamily="34" charset="0"/>
              </a:rPr>
              <a:t>take</a:t>
            </a:r>
            <a:r>
              <a:rPr lang="pl-PL" sz="2000" dirty="0">
                <a:latin typeface="Calibri" panose="020F0502020204030204" pitchFamily="34" charset="0"/>
              </a:rPr>
              <a:t> </a:t>
            </a:r>
            <a:r>
              <a:rPr lang="pl-PL" sz="2000" dirty="0" err="1">
                <a:latin typeface="Calibri" panose="020F0502020204030204" pitchFamily="34" charset="0"/>
              </a:rPr>
              <a:t>this</a:t>
            </a:r>
            <a:r>
              <a:rPr lang="pl-PL" sz="2000" dirty="0">
                <a:latin typeface="Calibri" panose="020F0502020204030204" pitchFamily="34" charset="0"/>
              </a:rPr>
              <a:t> </a:t>
            </a:r>
            <a:r>
              <a:rPr lang="pl-PL" sz="2000" dirty="0" err="1">
                <a:latin typeface="Calibri" panose="020F0502020204030204" pitchFamily="34" charset="0"/>
              </a:rPr>
              <a:t>opportunity</a:t>
            </a:r>
            <a:r>
              <a:rPr lang="pl-PL" sz="2000" dirty="0">
                <a:latin typeface="Calibri" panose="020F0502020204030204" pitchFamily="34" charset="0"/>
              </a:rPr>
              <a:t> to talk to </a:t>
            </a:r>
            <a:r>
              <a:rPr lang="pl-PL" sz="2000" dirty="0" err="1">
                <a:latin typeface="Calibri" panose="020F0502020204030204" pitchFamily="34" charset="0"/>
              </a:rPr>
              <a:t>you</a:t>
            </a:r>
            <a:r>
              <a:rPr lang="pl-PL" sz="2000" dirty="0">
                <a:latin typeface="Calibri" panose="020F0502020204030204" pitchFamily="34" charset="0"/>
              </a:rPr>
              <a:t> </a:t>
            </a:r>
            <a:r>
              <a:rPr lang="pl-PL" sz="2000" dirty="0" err="1">
                <a:latin typeface="Calibri" panose="020F0502020204030204" pitchFamily="34" charset="0"/>
              </a:rPr>
              <a:t>about</a:t>
            </a:r>
            <a:r>
              <a:rPr lang="pl-PL" sz="2000" dirty="0">
                <a:latin typeface="Calibri" panose="020F0502020204030204" pitchFamily="34" charset="0"/>
              </a:rPr>
              <a:t> </a:t>
            </a:r>
            <a:r>
              <a:rPr lang="pl-PL" sz="2000" dirty="0" err="1">
                <a:solidFill>
                  <a:srgbClr val="FF0000"/>
                </a:solidFill>
                <a:latin typeface="Calibri" panose="020F0502020204030204" pitchFamily="34" charset="0"/>
              </a:rPr>
              <a:t>orien</a:t>
            </a:r>
            <a:r>
              <a:rPr lang="pl-PL" sz="2000" dirty="0" err="1">
                <a:latin typeface="Calibri" panose="020F0502020204030204" pitchFamily="34" charset="0"/>
              </a:rPr>
              <a:t>teering</a:t>
            </a:r>
            <a:r>
              <a:rPr lang="pl-PL" sz="2000" dirty="0">
                <a:latin typeface="Calibri" panose="020F0502020204030204" pitchFamily="34" charset="0"/>
              </a:rPr>
              <a:t> </a:t>
            </a:r>
            <a:r>
              <a:rPr lang="pl-PL" sz="2000" dirty="0" err="1">
                <a:latin typeface="Calibri" panose="020F0502020204030204" pitchFamily="34" charset="0"/>
              </a:rPr>
              <a:t>sports</a:t>
            </a:r>
            <a:r>
              <a:rPr lang="pl-PL" sz="2000" dirty="0">
                <a:latin typeface="Calibri" panose="020F0502020204030204" pitchFamily="34" charset="0"/>
              </a:rPr>
              <a:t>.</a:t>
            </a:r>
            <a:endParaRPr lang="en-US" sz="2000" dirty="0">
              <a:latin typeface="Calibri" panose="020F0502020204030204" pitchFamily="34" charset="0"/>
            </a:endParaRPr>
          </a:p>
        </p:txBody>
      </p:sp>
    </p:spTree>
    <p:extLst>
      <p:ext uri="{BB962C8B-B14F-4D97-AF65-F5344CB8AC3E}">
        <p14:creationId xmlns:p14="http://schemas.microsoft.com/office/powerpoint/2010/main" val="4080892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2000" r="-22000"/>
          </a:stretch>
        </a:blipFill>
        <a:effectLst/>
      </p:bgPr>
    </p:bg>
    <p:spTree>
      <p:nvGrpSpPr>
        <p:cNvPr id="1" name=""/>
        <p:cNvGrpSpPr/>
        <p:nvPr/>
      </p:nvGrpSpPr>
      <p:grpSpPr>
        <a:xfrm>
          <a:off x="0" y="0"/>
          <a:ext cx="0" cy="0"/>
          <a:chOff x="0" y="0"/>
          <a:chExt cx="0" cy="0"/>
        </a:xfrm>
      </p:grpSpPr>
      <p:sp>
        <p:nvSpPr>
          <p:cNvPr id="3" name="Prostokąt 2"/>
          <p:cNvSpPr/>
          <p:nvPr/>
        </p:nvSpPr>
        <p:spPr>
          <a:xfrm>
            <a:off x="8597270" y="652626"/>
            <a:ext cx="540870" cy="400110"/>
          </a:xfrm>
          <a:prstGeom prst="rect">
            <a:avLst/>
          </a:prstGeom>
          <a:noFill/>
        </p:spPr>
        <p:txBody>
          <a:bodyPr wrap="square" lIns="91440" tIns="45720" rIns="91440" bIns="45720">
            <a:spAutoFit/>
          </a:bodyPr>
          <a:lstStyle/>
          <a:p>
            <a:pPr algn="ctr"/>
            <a:r>
              <a:rPr lang="pl-PL" sz="2000" dirty="0">
                <a:ln w="18415" cmpd="sng">
                  <a:solidFill>
                    <a:srgbClr val="FFFFFF"/>
                  </a:solidFill>
                  <a:prstDash val="solid"/>
                </a:ln>
                <a:solidFill>
                  <a:srgbClr val="FFFFFF"/>
                </a:solidFill>
                <a:effectLst>
                  <a:outerShdw blurRad="63500" dir="3600000" algn="tl" rotWithShape="0">
                    <a:srgbClr val="000000">
                      <a:alpha val="70000"/>
                    </a:srgbClr>
                  </a:outerShdw>
                </a:effectLst>
              </a:rPr>
              <a:t>28</a:t>
            </a:r>
            <a:endParaRPr lang="pl-PL"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Prostokąt 3"/>
          <p:cNvSpPr/>
          <p:nvPr/>
        </p:nvSpPr>
        <p:spPr>
          <a:xfrm>
            <a:off x="179512" y="3861048"/>
            <a:ext cx="8856984"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000" b="1" dirty="0">
                <a:latin typeface="Calibri" panose="020F0502020204030204" pitchFamily="34" charset="0"/>
              </a:rPr>
              <a:t>Thumb your Map </a:t>
            </a:r>
            <a:r>
              <a:rPr lang="en-US" sz="2000" dirty="0">
                <a:latin typeface="Calibri" panose="020F0502020204030204" pitchFamily="34" charset="0"/>
              </a:rPr>
              <a:t>- To help you know where you are on the map it helps if you mark your position on the map with your thumb. As you move along the  ground you should move your thumb to your new position on the map. It is usual to move your thumb to the new position at a ‘check point’ such as a path junction or some other obvious feature where you will stop or slow down and check where you are.</a:t>
            </a:r>
          </a:p>
          <a:p>
            <a:r>
              <a:rPr lang="en-US" sz="2000" b="1" dirty="0">
                <a:latin typeface="Calibri" panose="020F0502020204030204" pitchFamily="34" charset="0"/>
              </a:rPr>
              <a:t>Check your control card </a:t>
            </a:r>
            <a:r>
              <a:rPr lang="en-US" sz="2000" dirty="0">
                <a:latin typeface="Calibri" panose="020F0502020204030204" pitchFamily="34" charset="0"/>
              </a:rPr>
              <a:t>- Once you have found a control you always need to check that the code on your control description sheet matches the code on the control. You should also check that the control is situated on the correct feature on your map. You will then know for sure that you have reached the correct control.</a:t>
            </a:r>
          </a:p>
        </p:txBody>
      </p:sp>
    </p:spTree>
    <p:extLst>
      <p:ext uri="{BB962C8B-B14F-4D97-AF65-F5344CB8AC3E}">
        <p14:creationId xmlns:p14="http://schemas.microsoft.com/office/powerpoint/2010/main" val="2679071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Prostokąt 1"/>
          <p:cNvSpPr/>
          <p:nvPr/>
        </p:nvSpPr>
        <p:spPr>
          <a:xfrm>
            <a:off x="1115616" y="5805264"/>
            <a:ext cx="6657354" cy="707886"/>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lvl="0"/>
            <a:r>
              <a:rPr lang="en-GB" sz="4000" dirty="0"/>
              <a:t>Have fun and enjoy yourself </a:t>
            </a:r>
            <a:endParaRPr lang="pl-PL" sz="4000" dirty="0"/>
          </a:p>
        </p:txBody>
      </p:sp>
      <p:sp>
        <p:nvSpPr>
          <p:cNvPr id="3" name="Prostokąt 2"/>
          <p:cNvSpPr/>
          <p:nvPr/>
        </p:nvSpPr>
        <p:spPr>
          <a:xfrm>
            <a:off x="8597270" y="652626"/>
            <a:ext cx="540870" cy="400110"/>
          </a:xfrm>
          <a:prstGeom prst="rect">
            <a:avLst/>
          </a:prstGeom>
          <a:noFill/>
        </p:spPr>
        <p:txBody>
          <a:bodyPr wrap="square" lIns="91440" tIns="45720" rIns="91440" bIns="45720">
            <a:spAutoFit/>
          </a:bodyPr>
          <a:lstStyle/>
          <a:p>
            <a:pPr algn="ctr"/>
            <a:r>
              <a:rPr lang="pl-PL" sz="2000" dirty="0">
                <a:ln w="18415" cmpd="sng">
                  <a:solidFill>
                    <a:srgbClr val="FFFFFF"/>
                  </a:solidFill>
                  <a:prstDash val="solid"/>
                </a:ln>
                <a:solidFill>
                  <a:srgbClr val="FFFFFF"/>
                </a:solidFill>
                <a:effectLst>
                  <a:outerShdw blurRad="63500" dir="3600000" algn="tl" rotWithShape="0">
                    <a:srgbClr val="000000">
                      <a:alpha val="70000"/>
                    </a:srgbClr>
                  </a:outerShdw>
                </a:effectLst>
              </a:rPr>
              <a:t>31</a:t>
            </a:r>
            <a:endParaRPr lang="pl-PL"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Prostokąt 3"/>
          <p:cNvSpPr/>
          <p:nvPr/>
        </p:nvSpPr>
        <p:spPr>
          <a:xfrm>
            <a:off x="179512" y="298683"/>
            <a:ext cx="5328592"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pl-PL" sz="2000" dirty="0">
                <a:latin typeface="Calibri" panose="020F0502020204030204" pitchFamily="34" charset="0"/>
              </a:rPr>
              <a:t>And </a:t>
            </a:r>
            <a:r>
              <a:rPr lang="pl-PL" sz="2000" dirty="0" err="1">
                <a:latin typeface="Calibri" panose="020F0502020204030204" pitchFamily="34" charset="0"/>
              </a:rPr>
              <a:t>finally</a:t>
            </a:r>
            <a:r>
              <a:rPr lang="pl-PL" sz="2000" dirty="0">
                <a:latin typeface="Calibri" panose="020F0502020204030204" pitchFamily="34" charset="0"/>
              </a:rPr>
              <a:t> </a:t>
            </a:r>
            <a:r>
              <a:rPr lang="en-US" sz="2000" dirty="0">
                <a:latin typeface="Calibri" panose="020F0502020204030204" pitchFamily="34" charset="0"/>
              </a:rPr>
              <a:t>the most important skill to remember.  Orienteering should always be fun and enjoyable!</a:t>
            </a:r>
          </a:p>
        </p:txBody>
      </p:sp>
    </p:spTree>
    <p:extLst>
      <p:ext uri="{BB962C8B-B14F-4D97-AF65-F5344CB8AC3E}">
        <p14:creationId xmlns:p14="http://schemas.microsoft.com/office/powerpoint/2010/main" val="2354578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5000"/>
          </a:stretch>
        </a:blipFill>
        <a:effectLst/>
      </p:bgPr>
    </p:bg>
    <p:spTree>
      <p:nvGrpSpPr>
        <p:cNvPr id="1" name=""/>
        <p:cNvGrpSpPr/>
        <p:nvPr/>
      </p:nvGrpSpPr>
      <p:grpSpPr>
        <a:xfrm>
          <a:off x="0" y="0"/>
          <a:ext cx="0" cy="0"/>
          <a:chOff x="0" y="0"/>
          <a:chExt cx="0" cy="0"/>
        </a:xfrm>
      </p:grpSpPr>
      <p:sp>
        <p:nvSpPr>
          <p:cNvPr id="2" name="pole tekstowe 1"/>
          <p:cNvSpPr txBox="1"/>
          <p:nvPr/>
        </p:nvSpPr>
        <p:spPr>
          <a:xfrm>
            <a:off x="3995936" y="404664"/>
            <a:ext cx="4104456" cy="2308324"/>
          </a:xfrm>
          <a:prstGeom prst="rect">
            <a:avLst/>
          </a:prstGeom>
          <a:noFill/>
        </p:spPr>
        <p:txBody>
          <a:bodyPr wrap="square" rtlCol="0">
            <a:spAutoFit/>
          </a:bodyPr>
          <a:lstStyle/>
          <a:p>
            <a:pPr algn="ctr"/>
            <a:r>
              <a:rPr lang="pl-PL" sz="2400" b="1" dirty="0">
                <a:solidFill>
                  <a:srgbClr val="FF0000"/>
                </a:solidFill>
                <a:latin typeface="Candara" panose="020E0502030303020204" pitchFamily="34" charset="0"/>
              </a:rPr>
              <a:t>In </a:t>
            </a:r>
            <a:r>
              <a:rPr lang="pl-PL" sz="2400" b="1" dirty="0">
                <a:latin typeface="Candara" panose="020E0502030303020204" pitchFamily="34" charset="0"/>
              </a:rPr>
              <a:t>the end I </a:t>
            </a:r>
            <a:r>
              <a:rPr lang="pl-PL" sz="2400" b="1" dirty="0" err="1">
                <a:latin typeface="Candara" panose="020E0502030303020204" pitchFamily="34" charset="0"/>
              </a:rPr>
              <a:t>would</a:t>
            </a:r>
            <a:r>
              <a:rPr lang="pl-PL" sz="2400" b="1" dirty="0">
                <a:latin typeface="Candara" panose="020E0502030303020204" pitchFamily="34" charset="0"/>
              </a:rPr>
              <a:t> </a:t>
            </a:r>
            <a:r>
              <a:rPr lang="pl-PL" sz="2400" b="1" dirty="0" err="1">
                <a:latin typeface="Candara" panose="020E0502030303020204" pitchFamily="34" charset="0"/>
              </a:rPr>
              <a:t>like</a:t>
            </a:r>
            <a:r>
              <a:rPr lang="pl-PL" sz="2400" b="1" dirty="0">
                <a:latin typeface="Candara" panose="020E0502030303020204" pitchFamily="34" charset="0"/>
              </a:rPr>
              <a:t> to </a:t>
            </a:r>
            <a:r>
              <a:rPr lang="pl-PL" sz="2400" b="1" dirty="0" err="1">
                <a:latin typeface="Candara" panose="020E0502030303020204" pitchFamily="34" charset="0"/>
              </a:rPr>
              <a:t>say</a:t>
            </a:r>
            <a:r>
              <a:rPr lang="pl-PL" sz="2400" b="1" dirty="0">
                <a:latin typeface="Candara" panose="020E0502030303020204" pitchFamily="34" charset="0"/>
              </a:rPr>
              <a:t> </a:t>
            </a:r>
            <a:r>
              <a:rPr lang="pl-PL" sz="2400" b="1" dirty="0" err="1">
                <a:latin typeface="Candara" panose="020E0502030303020204" pitchFamily="34" charset="0"/>
              </a:rPr>
              <a:t>that</a:t>
            </a:r>
            <a:r>
              <a:rPr lang="pl-PL" sz="2400" b="1" dirty="0">
                <a:latin typeface="Candara" panose="020E0502030303020204" pitchFamily="34" charset="0"/>
              </a:rPr>
              <a:t> i</a:t>
            </a:r>
            <a:r>
              <a:rPr lang="en-GB" sz="2400" b="1" dirty="0">
                <a:latin typeface="Candara" panose="020E0502030303020204" pitchFamily="34" charset="0"/>
              </a:rPr>
              <a:t>t does not matter how young, old or fit you are, as you can run, walk or jog the course and progress at your own pace.</a:t>
            </a:r>
          </a:p>
        </p:txBody>
      </p:sp>
      <p:sp>
        <p:nvSpPr>
          <p:cNvPr id="3" name="Prostokąt 2"/>
          <p:cNvSpPr/>
          <p:nvPr/>
        </p:nvSpPr>
        <p:spPr>
          <a:xfrm>
            <a:off x="4788024" y="4939444"/>
            <a:ext cx="4461513" cy="1938992"/>
          </a:xfrm>
          <a:prstGeom prst="rect">
            <a:avLst/>
          </a:prstGeom>
        </p:spPr>
        <p:txBody>
          <a:bodyPr wrap="square">
            <a:spAutoFit/>
          </a:bodyPr>
          <a:lstStyle/>
          <a:p>
            <a:pPr algn="ctr"/>
            <a:r>
              <a:rPr lang="en-GB" sz="2400" b="1" dirty="0">
                <a:latin typeface="Candara" panose="020E0502030303020204" pitchFamily="34" charset="0"/>
              </a:rPr>
              <a:t>It’s a great sport for runners, joggers and walkers who want to improve their navigation skills or for anyone who loves the outdoors.</a:t>
            </a:r>
          </a:p>
        </p:txBody>
      </p:sp>
      <p:sp>
        <p:nvSpPr>
          <p:cNvPr id="4" name="Prostokąt 3"/>
          <p:cNvSpPr/>
          <p:nvPr/>
        </p:nvSpPr>
        <p:spPr>
          <a:xfrm>
            <a:off x="8597270" y="652626"/>
            <a:ext cx="540870" cy="400110"/>
          </a:xfrm>
          <a:prstGeom prst="rect">
            <a:avLst/>
          </a:prstGeom>
          <a:noFill/>
        </p:spPr>
        <p:txBody>
          <a:bodyPr wrap="square" lIns="91440" tIns="45720" rIns="91440" bIns="45720">
            <a:spAutoFit/>
          </a:bodyPr>
          <a:lstStyle/>
          <a:p>
            <a:pPr algn="ctr"/>
            <a:r>
              <a:rPr lang="pl-PL" sz="2000" dirty="0">
                <a:ln w="18415" cmpd="sng">
                  <a:solidFill>
                    <a:srgbClr val="FFFFFF"/>
                  </a:solidFill>
                  <a:prstDash val="solid"/>
                </a:ln>
                <a:solidFill>
                  <a:srgbClr val="FFFFFF"/>
                </a:solidFill>
                <a:effectLst>
                  <a:outerShdw blurRad="63500" dir="3600000" algn="tl" rotWithShape="0">
                    <a:srgbClr val="000000">
                      <a:alpha val="70000"/>
                    </a:srgbClr>
                  </a:outerShdw>
                </a:effectLst>
              </a:rPr>
              <a:t>32</a:t>
            </a:r>
            <a:endParaRPr lang="pl-PL"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742543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843808" y="479871"/>
            <a:ext cx="5511583" cy="707886"/>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pl-PL" sz="4000" dirty="0" err="1"/>
              <a:t>Vacabulary</a:t>
            </a:r>
            <a:endParaRPr lang="pl-PL" sz="4000" dirty="0">
              <a:ln w="50800"/>
              <a:solidFill>
                <a:schemeClr val="bg1">
                  <a:shade val="50000"/>
                </a:schemeClr>
              </a:solidFill>
              <a:effectLst>
                <a:outerShdw blurRad="38100" dist="38100" dir="2700000" algn="tl">
                  <a:srgbClr val="000000">
                    <a:alpha val="43137"/>
                  </a:srgbClr>
                </a:outerShdw>
              </a:effectLst>
            </a:endParaRPr>
          </a:p>
        </p:txBody>
      </p:sp>
      <p:sp>
        <p:nvSpPr>
          <p:cNvPr id="12" name="Prostokąt 11"/>
          <p:cNvSpPr/>
          <p:nvPr/>
        </p:nvSpPr>
        <p:spPr>
          <a:xfrm>
            <a:off x="8597270" y="652626"/>
            <a:ext cx="540870" cy="400110"/>
          </a:xfrm>
          <a:prstGeom prst="rect">
            <a:avLst/>
          </a:prstGeom>
          <a:noFill/>
        </p:spPr>
        <p:txBody>
          <a:bodyPr wrap="square" lIns="91440" tIns="45720" rIns="91440" bIns="45720">
            <a:spAutoFit/>
          </a:bodyPr>
          <a:lstStyle/>
          <a:p>
            <a:pPr algn="ctr"/>
            <a:r>
              <a:rPr lang="pl-PL" sz="2000" dirty="0">
                <a:ln w="18415" cmpd="sng">
                  <a:solidFill>
                    <a:srgbClr val="FFFFFF"/>
                  </a:solidFill>
                  <a:prstDash val="solid"/>
                </a:ln>
                <a:solidFill>
                  <a:srgbClr val="FFFFFF"/>
                </a:solidFill>
                <a:effectLst>
                  <a:outerShdw blurRad="63500" dir="3600000" algn="tl" rotWithShape="0">
                    <a:srgbClr val="000000">
                      <a:alpha val="70000"/>
                    </a:srgbClr>
                  </a:outerShdw>
                </a:effectLst>
              </a:rPr>
              <a:t>33</a:t>
            </a:r>
            <a:endParaRPr lang="pl-PL"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pole tekstowe 2"/>
          <p:cNvSpPr txBox="1"/>
          <p:nvPr/>
        </p:nvSpPr>
        <p:spPr>
          <a:xfrm>
            <a:off x="251520" y="1772816"/>
            <a:ext cx="7920880" cy="4031873"/>
          </a:xfrm>
          <a:prstGeom prst="rect">
            <a:avLst/>
          </a:prstGeom>
          <a:noFill/>
        </p:spPr>
        <p:txBody>
          <a:bodyPr wrap="square" rtlCol="0">
            <a:spAutoFit/>
          </a:bodyPr>
          <a:lstStyle/>
          <a:p>
            <a:r>
              <a:rPr lang="pl-PL" sz="2000" dirty="0" err="1">
                <a:latin typeface="Calibri" panose="020F0502020204030204" pitchFamily="34" charset="0"/>
              </a:rPr>
              <a:t>Orienteering</a:t>
            </a:r>
            <a:r>
              <a:rPr lang="pl-PL" sz="2000" dirty="0">
                <a:latin typeface="Calibri" panose="020F0502020204030204" pitchFamily="34" charset="0"/>
              </a:rPr>
              <a:t> </a:t>
            </a:r>
            <a:r>
              <a:rPr lang="pl-PL" sz="2000" dirty="0" err="1">
                <a:latin typeface="Calibri" panose="020F0502020204030204" pitchFamily="34" charset="0"/>
              </a:rPr>
              <a:t>sports</a:t>
            </a:r>
            <a:r>
              <a:rPr lang="pl-PL" sz="2000" dirty="0">
                <a:latin typeface="Calibri" panose="020F0502020204030204" pitchFamily="34" charset="0"/>
              </a:rPr>
              <a:t> – sporty na orientację</a:t>
            </a:r>
          </a:p>
          <a:p>
            <a:r>
              <a:rPr lang="pl-PL" sz="2000" dirty="0">
                <a:latin typeface="Calibri" panose="020F0502020204030204" pitchFamily="34" charset="0"/>
              </a:rPr>
              <a:t>Canoe </a:t>
            </a:r>
            <a:r>
              <a:rPr lang="pl-PL" sz="2000" dirty="0" err="1">
                <a:latin typeface="Calibri" panose="020F0502020204030204" pitchFamily="34" charset="0"/>
              </a:rPr>
              <a:t>orienteering</a:t>
            </a:r>
            <a:r>
              <a:rPr lang="pl-PL" sz="2000" dirty="0">
                <a:latin typeface="Calibri" panose="020F0502020204030204" pitchFamily="34" charset="0"/>
              </a:rPr>
              <a:t> – spływ kajakowy na orientację</a:t>
            </a:r>
          </a:p>
          <a:p>
            <a:r>
              <a:rPr lang="pl-PL" sz="2000" dirty="0" err="1">
                <a:latin typeface="Calibri" panose="020F0502020204030204" pitchFamily="34" charset="0"/>
              </a:rPr>
              <a:t>Mounted</a:t>
            </a:r>
            <a:r>
              <a:rPr lang="pl-PL" sz="2000" dirty="0">
                <a:latin typeface="Calibri" panose="020F0502020204030204" pitchFamily="34" charset="0"/>
              </a:rPr>
              <a:t> </a:t>
            </a:r>
            <a:r>
              <a:rPr lang="pl-PL" sz="2000" dirty="0" err="1">
                <a:latin typeface="Calibri" panose="020F0502020204030204" pitchFamily="34" charset="0"/>
              </a:rPr>
              <a:t>orienteering</a:t>
            </a:r>
            <a:r>
              <a:rPr lang="pl-PL" sz="2000" dirty="0">
                <a:latin typeface="Calibri" panose="020F0502020204030204" pitchFamily="34" charset="0"/>
              </a:rPr>
              <a:t> – jazda konna na orientację </a:t>
            </a:r>
          </a:p>
          <a:p>
            <a:r>
              <a:rPr lang="pl-PL" sz="2000" dirty="0" err="1">
                <a:latin typeface="Calibri" panose="020F0502020204030204" pitchFamily="34" charset="0"/>
              </a:rPr>
              <a:t>Rogaining</a:t>
            </a:r>
            <a:r>
              <a:rPr lang="pl-PL" sz="2000" dirty="0">
                <a:latin typeface="Calibri" panose="020F0502020204030204" pitchFamily="34" charset="0"/>
              </a:rPr>
              <a:t> – drużynowy bieg na orientację</a:t>
            </a:r>
          </a:p>
          <a:p>
            <a:r>
              <a:rPr lang="pl-PL" sz="2000" dirty="0" err="1">
                <a:latin typeface="Calibri" panose="020F0502020204030204" pitchFamily="34" charset="0"/>
              </a:rPr>
              <a:t>Trail</a:t>
            </a:r>
            <a:r>
              <a:rPr lang="pl-PL" sz="2000" dirty="0">
                <a:latin typeface="Calibri" panose="020F0502020204030204" pitchFamily="34" charset="0"/>
              </a:rPr>
              <a:t> </a:t>
            </a:r>
            <a:r>
              <a:rPr lang="pl-PL" sz="2000" dirty="0" err="1">
                <a:latin typeface="Calibri" panose="020F0502020204030204" pitchFamily="34" charset="0"/>
              </a:rPr>
              <a:t>orienteering</a:t>
            </a:r>
            <a:r>
              <a:rPr lang="pl-PL" sz="2000" dirty="0">
                <a:latin typeface="Calibri" panose="020F0502020204030204" pitchFamily="34" charset="0"/>
              </a:rPr>
              <a:t> – wyścig na orientację na wózkach</a:t>
            </a:r>
          </a:p>
          <a:p>
            <a:r>
              <a:rPr lang="pl-PL" sz="2000" dirty="0">
                <a:latin typeface="Calibri" panose="020F0502020204030204" pitchFamily="34" charset="0"/>
              </a:rPr>
              <a:t>Adventure </a:t>
            </a:r>
            <a:r>
              <a:rPr lang="pl-PL" sz="2000" dirty="0" err="1">
                <a:latin typeface="Calibri" panose="020F0502020204030204" pitchFamily="34" charset="0"/>
              </a:rPr>
              <a:t>racing</a:t>
            </a:r>
            <a:r>
              <a:rPr lang="pl-PL" sz="2000" dirty="0">
                <a:latin typeface="Calibri" panose="020F0502020204030204" pitchFamily="34" charset="0"/>
              </a:rPr>
              <a:t> – połączenie różnych rodzajów wyścigów na orientację</a:t>
            </a:r>
          </a:p>
          <a:p>
            <a:r>
              <a:rPr lang="pl-PL" sz="2000" dirty="0" err="1">
                <a:latin typeface="Calibri" panose="020F0502020204030204" pitchFamily="34" charset="0"/>
              </a:rPr>
              <a:t>Punch</a:t>
            </a:r>
            <a:r>
              <a:rPr lang="pl-PL" sz="2000" dirty="0">
                <a:latin typeface="Calibri" panose="020F0502020204030204" pitchFamily="34" charset="0"/>
              </a:rPr>
              <a:t> – stempel</a:t>
            </a:r>
          </a:p>
          <a:p>
            <a:r>
              <a:rPr lang="pl-PL" sz="2000" dirty="0">
                <a:latin typeface="Calibri" panose="020F0502020204030204" pitchFamily="34" charset="0"/>
              </a:rPr>
              <a:t>Non-slip </a:t>
            </a:r>
            <a:r>
              <a:rPr lang="pl-PL" sz="2000" dirty="0" err="1">
                <a:latin typeface="Calibri" panose="020F0502020204030204" pitchFamily="34" charset="0"/>
              </a:rPr>
              <a:t>soles</a:t>
            </a:r>
            <a:r>
              <a:rPr lang="pl-PL" sz="2000" dirty="0">
                <a:latin typeface="Calibri" panose="020F0502020204030204" pitchFamily="34" charset="0"/>
              </a:rPr>
              <a:t> – podeszwa antypoślizgowa</a:t>
            </a:r>
          </a:p>
          <a:p>
            <a:r>
              <a:rPr lang="pl-PL" sz="2000" dirty="0">
                <a:latin typeface="Calibri" panose="020F0502020204030204" pitchFamily="34" charset="0"/>
              </a:rPr>
              <a:t>International </a:t>
            </a:r>
            <a:r>
              <a:rPr lang="pl-PL" sz="2000" dirty="0" err="1">
                <a:latin typeface="Calibri" panose="020F0502020204030204" pitchFamily="34" charset="0"/>
              </a:rPr>
              <a:t>Orienteering</a:t>
            </a:r>
            <a:r>
              <a:rPr lang="pl-PL" sz="2000" dirty="0">
                <a:latin typeface="Calibri" panose="020F0502020204030204" pitchFamily="34" charset="0"/>
              </a:rPr>
              <a:t> </a:t>
            </a:r>
            <a:r>
              <a:rPr lang="pl-PL" sz="2000" dirty="0" err="1">
                <a:latin typeface="Calibri" panose="020F0502020204030204" pitchFamily="34" charset="0"/>
              </a:rPr>
              <a:t>Federation</a:t>
            </a:r>
            <a:r>
              <a:rPr lang="pl-PL" sz="2000" dirty="0">
                <a:latin typeface="Calibri" panose="020F0502020204030204" pitchFamily="34" charset="0"/>
              </a:rPr>
              <a:t> (IOF) – Międzynarodowa Federacja Orientacji Sportowej</a:t>
            </a:r>
          </a:p>
          <a:p>
            <a:endParaRPr lang="pl-PL" sz="2000" dirty="0">
              <a:latin typeface="Calibri" panose="020F0502020204030204" pitchFamily="34" charset="0"/>
            </a:endParaRPr>
          </a:p>
          <a:p>
            <a:endParaRPr lang="pl-PL" dirty="0"/>
          </a:p>
          <a:p>
            <a:endParaRPr lang="en-US" dirty="0"/>
          </a:p>
        </p:txBody>
      </p:sp>
    </p:spTree>
    <p:extLst>
      <p:ext uri="{BB962C8B-B14F-4D97-AF65-F5344CB8AC3E}">
        <p14:creationId xmlns:p14="http://schemas.microsoft.com/office/powerpoint/2010/main" val="35081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Prostokąt 7"/>
          <p:cNvSpPr/>
          <p:nvPr/>
        </p:nvSpPr>
        <p:spPr>
          <a:xfrm>
            <a:off x="5580111" y="353728"/>
            <a:ext cx="2808311" cy="923330"/>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pl-PL" sz="5400" dirty="0">
                <a:ln w="18415" cmpd="sng">
                  <a:solidFill>
                    <a:srgbClr val="FFFFFF"/>
                  </a:solidFill>
                  <a:prstDash val="solid"/>
                </a:ln>
                <a:solidFill>
                  <a:srgbClr val="FFFFFF"/>
                </a:solidFill>
                <a:effectLst>
                  <a:outerShdw blurRad="63500" dir="3600000" algn="tl" rotWithShape="0">
                    <a:srgbClr val="000000">
                      <a:alpha val="70000"/>
                    </a:srgbClr>
                  </a:outerShdw>
                </a:effectLst>
              </a:rPr>
              <a:t>History</a:t>
            </a:r>
            <a:endParaRPr lang="pl-PL" sz="5400" b="1" dirty="0">
              <a:ln w="50800"/>
              <a:solidFill>
                <a:schemeClr val="bg1">
                  <a:shade val="50000"/>
                </a:schemeClr>
              </a:solidFill>
            </a:endParaRPr>
          </a:p>
        </p:txBody>
      </p:sp>
      <p:sp>
        <p:nvSpPr>
          <p:cNvPr id="9" name="Prostokąt 8"/>
          <p:cNvSpPr/>
          <p:nvPr/>
        </p:nvSpPr>
        <p:spPr>
          <a:xfrm>
            <a:off x="8766941" y="399895"/>
            <a:ext cx="184731" cy="1754326"/>
          </a:xfrm>
          <a:prstGeom prst="rect">
            <a:avLst/>
          </a:prstGeom>
          <a:noFill/>
        </p:spPr>
        <p:txBody>
          <a:bodyPr wrap="none" lIns="91440" tIns="45720" rIns="91440" bIns="45720">
            <a:spAutoFit/>
          </a:bodyPr>
          <a:lstStyle/>
          <a:p>
            <a:pPr algn="ctr"/>
            <a:endParaRPr lang="pl-PL"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pl-PL"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Prostokąt 9"/>
          <p:cNvSpPr/>
          <p:nvPr/>
        </p:nvSpPr>
        <p:spPr>
          <a:xfrm>
            <a:off x="8525442" y="652626"/>
            <a:ext cx="540870" cy="400110"/>
          </a:xfrm>
          <a:prstGeom prst="rect">
            <a:avLst/>
          </a:prstGeom>
          <a:noFill/>
        </p:spPr>
        <p:txBody>
          <a:bodyPr wrap="square" lIns="91440" tIns="45720" rIns="91440" bIns="45720">
            <a:spAutoFit/>
          </a:bodyPr>
          <a:lstStyle/>
          <a:p>
            <a:pPr algn="ctr"/>
            <a:r>
              <a:rPr lang="pl-PL" sz="20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pl-PL"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pole tekstowe 2"/>
          <p:cNvSpPr txBox="1"/>
          <p:nvPr/>
        </p:nvSpPr>
        <p:spPr>
          <a:xfrm>
            <a:off x="3131840" y="6455548"/>
            <a:ext cx="5966266"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pl-PL" sz="2000" dirty="0">
                <a:latin typeface="Calibri" panose="020F0502020204030204" pitchFamily="34" charset="0"/>
              </a:rPr>
              <a:t>I </a:t>
            </a:r>
            <a:r>
              <a:rPr lang="pl-PL" sz="2000" dirty="0" err="1">
                <a:latin typeface="Calibri" panose="020F0502020204030204" pitchFamily="34" charset="0"/>
              </a:rPr>
              <a:t>would</a:t>
            </a:r>
            <a:r>
              <a:rPr lang="pl-PL" sz="2000" dirty="0">
                <a:latin typeface="Calibri" panose="020F0502020204030204" pitchFamily="34" charset="0"/>
              </a:rPr>
              <a:t> </a:t>
            </a:r>
            <a:r>
              <a:rPr lang="pl-PL" sz="2000" dirty="0" err="1">
                <a:latin typeface="Calibri" panose="020F0502020204030204" pitchFamily="34" charset="0"/>
              </a:rPr>
              <a:t>like</a:t>
            </a:r>
            <a:r>
              <a:rPr lang="pl-PL" sz="2000" dirty="0">
                <a:latin typeface="Calibri" panose="020F0502020204030204" pitchFamily="34" charset="0"/>
              </a:rPr>
              <a:t> to </a:t>
            </a:r>
            <a:r>
              <a:rPr lang="pl-PL" sz="2000" dirty="0" err="1">
                <a:latin typeface="Calibri" panose="020F0502020204030204" pitchFamily="34" charset="0"/>
              </a:rPr>
              <a:t>begin</a:t>
            </a:r>
            <a:r>
              <a:rPr lang="pl-PL" sz="2000" dirty="0">
                <a:latin typeface="Calibri" panose="020F0502020204030204" pitchFamily="34" charset="0"/>
              </a:rPr>
              <a:t> by </a:t>
            </a:r>
            <a:r>
              <a:rPr lang="pl-PL" sz="2000" dirty="0" err="1">
                <a:latin typeface="Calibri" panose="020F0502020204030204" pitchFamily="34" charset="0"/>
              </a:rPr>
              <a:t>some</a:t>
            </a:r>
            <a:r>
              <a:rPr lang="pl-PL" sz="2000" dirty="0">
                <a:latin typeface="Calibri" panose="020F0502020204030204" pitchFamily="34" charset="0"/>
              </a:rPr>
              <a:t> </a:t>
            </a:r>
            <a:r>
              <a:rPr lang="pl-PL" sz="2000" dirty="0" err="1">
                <a:latin typeface="Calibri" panose="020F0502020204030204" pitchFamily="34" charset="0"/>
              </a:rPr>
              <a:t>information</a:t>
            </a:r>
            <a:r>
              <a:rPr lang="pl-PL" sz="2000" dirty="0">
                <a:latin typeface="Calibri" panose="020F0502020204030204" pitchFamily="34" charset="0"/>
              </a:rPr>
              <a:t> from </a:t>
            </a:r>
            <a:r>
              <a:rPr lang="pl-PL" sz="2000" dirty="0" err="1">
                <a:latin typeface="Calibri" panose="020F0502020204030204" pitchFamily="34" charset="0"/>
              </a:rPr>
              <a:t>history</a:t>
            </a:r>
            <a:endParaRPr lang="en-US" sz="2000" dirty="0">
              <a:latin typeface="Calibri" panose="020F0502020204030204" pitchFamily="34" charset="0"/>
            </a:endParaRPr>
          </a:p>
        </p:txBody>
      </p:sp>
    </p:spTree>
    <p:extLst>
      <p:ext uri="{BB962C8B-B14F-4D97-AF65-F5344CB8AC3E}">
        <p14:creationId xmlns:p14="http://schemas.microsoft.com/office/powerpoint/2010/main" val="940613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78" y="399895"/>
            <a:ext cx="4937555"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0864" y="305573"/>
            <a:ext cx="2736304" cy="2723866"/>
          </a:xfrm>
          <a:prstGeom prst="rect">
            <a:avLst/>
          </a:prstGeom>
        </p:spPr>
      </p:pic>
      <p:sp>
        <p:nvSpPr>
          <p:cNvPr id="5" name="Prostokąt 4"/>
          <p:cNvSpPr/>
          <p:nvPr/>
        </p:nvSpPr>
        <p:spPr>
          <a:xfrm>
            <a:off x="5242113" y="2992912"/>
            <a:ext cx="3518143" cy="369332"/>
          </a:xfrm>
          <a:prstGeom prst="rect">
            <a:avLst/>
          </a:prstGeom>
        </p:spPr>
        <p:txBody>
          <a:bodyPr wrap="none">
            <a:spAutoFit/>
          </a:bodyPr>
          <a:lstStyle/>
          <a:p>
            <a:r>
              <a:rPr lang="en-GB" b="1" dirty="0">
                <a:effectLst/>
                <a:latin typeface="Calibri"/>
                <a:ea typeface="Calibri"/>
                <a:cs typeface="Times New Roman"/>
              </a:rPr>
              <a:t>The international orienteering flag </a:t>
            </a:r>
            <a:endParaRPr lang="en-GB" b="1" dirty="0"/>
          </a:p>
        </p:txBody>
      </p:sp>
      <p:sp>
        <p:nvSpPr>
          <p:cNvPr id="7" name="Prostokąt 6"/>
          <p:cNvSpPr/>
          <p:nvPr/>
        </p:nvSpPr>
        <p:spPr>
          <a:xfrm>
            <a:off x="8766941" y="399895"/>
            <a:ext cx="184731" cy="1754326"/>
          </a:xfrm>
          <a:prstGeom prst="rect">
            <a:avLst/>
          </a:prstGeom>
          <a:noFill/>
        </p:spPr>
        <p:txBody>
          <a:bodyPr wrap="none" lIns="91440" tIns="45720" rIns="91440" bIns="45720">
            <a:spAutoFit/>
          </a:bodyPr>
          <a:lstStyle/>
          <a:p>
            <a:pPr algn="ctr"/>
            <a:endParaRPr lang="pl-PL"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endParaRPr lang="pl-PL"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Prostokąt 7"/>
          <p:cNvSpPr/>
          <p:nvPr/>
        </p:nvSpPr>
        <p:spPr>
          <a:xfrm>
            <a:off x="8525442" y="652626"/>
            <a:ext cx="540870" cy="400110"/>
          </a:xfrm>
          <a:prstGeom prst="rect">
            <a:avLst/>
          </a:prstGeom>
          <a:noFill/>
        </p:spPr>
        <p:txBody>
          <a:bodyPr wrap="square" lIns="91440" tIns="45720" rIns="91440" bIns="45720">
            <a:spAutoFit/>
          </a:bodyPr>
          <a:lstStyle/>
          <a:p>
            <a:pPr algn="ctr"/>
            <a:r>
              <a:rPr lang="pl-PL" sz="20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pl-PL"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Prostokąt 8"/>
          <p:cNvSpPr/>
          <p:nvPr/>
        </p:nvSpPr>
        <p:spPr>
          <a:xfrm>
            <a:off x="579710" y="3421730"/>
            <a:ext cx="8180546" cy="325704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lvl="0">
              <a:lnSpc>
                <a:spcPct val="115000"/>
              </a:lnSpc>
              <a:spcAft>
                <a:spcPts val="0"/>
              </a:spcAft>
            </a:pPr>
            <a:r>
              <a:rPr lang="pl-PL" sz="2000" dirty="0">
                <a:latin typeface="Calibri" panose="020F0502020204030204" pitchFamily="34" charset="0"/>
                <a:ea typeface="Calibri" panose="020F0502020204030204" pitchFamily="34" charset="0"/>
                <a:cs typeface="Times New Roman" panose="02020603050405020304" pitchFamily="18" charset="0"/>
              </a:rPr>
              <a:t>-</a:t>
            </a:r>
            <a:r>
              <a:rPr lang="en-GB" sz="2000" dirty="0">
                <a:latin typeface="Calibri" panose="020F0502020204030204" pitchFamily="34" charset="0"/>
                <a:ea typeface="Calibri" panose="020F0502020204030204" pitchFamily="34" charset="0"/>
                <a:cs typeface="Times New Roman" panose="02020603050405020304" pitchFamily="18" charset="0"/>
              </a:rPr>
              <a:t>The history of orienteering begins in the late 19th century in Sweden, the actual term "</a:t>
            </a:r>
            <a:r>
              <a:rPr lang="en-GB" sz="20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oriente</a:t>
            </a:r>
            <a:r>
              <a:rPr lang="pl-PL"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e</a:t>
            </a:r>
            <a:r>
              <a:rPr lang="en-GB"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ring</a:t>
            </a:r>
            <a:r>
              <a:rPr lang="en-GB" sz="2000" dirty="0">
                <a:latin typeface="Calibri" panose="020F0502020204030204" pitchFamily="34" charset="0"/>
                <a:ea typeface="Calibri" panose="020F0502020204030204" pitchFamily="34" charset="0"/>
                <a:cs typeface="Times New Roman" panose="02020603050405020304" pitchFamily="18" charset="0"/>
              </a:rPr>
              <a:t>" was first used in 1886 and meant the crossing of unknown land with the aid of a map and a compass.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pl-PL" sz="2000" dirty="0">
                <a:latin typeface="Calibri" panose="020F0502020204030204" pitchFamily="34" charset="0"/>
                <a:ea typeface="Calibri" panose="020F0502020204030204" pitchFamily="34" charset="0"/>
                <a:cs typeface="Times New Roman" panose="02020603050405020304" pitchFamily="18" charset="0"/>
              </a:rPr>
              <a:t>-</a:t>
            </a:r>
            <a:r>
              <a:rPr lang="en-GB" sz="2000" dirty="0">
                <a:latin typeface="Calibri" panose="020F0502020204030204" pitchFamily="34" charset="0"/>
                <a:ea typeface="Calibri" panose="020F0502020204030204" pitchFamily="34" charset="0"/>
                <a:cs typeface="Times New Roman" panose="02020603050405020304" pitchFamily="18" charset="0"/>
              </a:rPr>
              <a:t>The first orienteering competition open to the public was held in Norway in 1897</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pl-PL" sz="2000" dirty="0">
                <a:latin typeface="Calibri" panose="020F0502020204030204" pitchFamily="34" charset="0"/>
                <a:ea typeface="Calibri" panose="020F0502020204030204" pitchFamily="34" charset="0"/>
                <a:cs typeface="Times New Roman" panose="02020603050405020304" pitchFamily="18" charset="0"/>
              </a:rPr>
              <a:t>-</a:t>
            </a:r>
            <a:r>
              <a:rPr lang="en-GB" sz="2000" dirty="0">
                <a:latin typeface="Calibri" panose="020F0502020204030204" pitchFamily="34" charset="0"/>
                <a:ea typeface="Calibri" panose="020F0502020204030204" pitchFamily="34" charset="0"/>
                <a:cs typeface="Times New Roman" panose="02020603050405020304" pitchFamily="18" charset="0"/>
              </a:rPr>
              <a:t>In 1961, orienteering organizations representing 10 European nations founded the International Orienteering Federation (IOF).</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0"/>
              </a:spcAft>
            </a:pPr>
            <a:r>
              <a:rPr lang="pl-PL" sz="2000" dirty="0">
                <a:latin typeface="Calibri" panose="020F0502020204030204" pitchFamily="34" charset="0"/>
                <a:ea typeface="Calibri" panose="020F0502020204030204" pitchFamily="34" charset="0"/>
                <a:cs typeface="Times New Roman" panose="02020603050405020304" pitchFamily="18" charset="0"/>
              </a:rPr>
              <a:t>-</a:t>
            </a:r>
            <a:r>
              <a:rPr lang="en-GB" sz="2000" dirty="0">
                <a:latin typeface="Calibri" panose="020F0502020204030204" pitchFamily="34" charset="0"/>
                <a:ea typeface="Calibri" panose="020F0502020204030204" pitchFamily="34" charset="0"/>
                <a:cs typeface="Times New Roman" panose="02020603050405020304" pitchFamily="18" charset="0"/>
              </a:rPr>
              <a:t>Foot orienteering became a recognised Olympic sport in 1977</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pl-PL" sz="2000" dirty="0">
                <a:latin typeface="Calibri" panose="020F0502020204030204" pitchFamily="34" charset="0"/>
                <a:ea typeface="Calibri" panose="020F0502020204030204" pitchFamily="34" charset="0"/>
                <a:cs typeface="Times New Roman" panose="02020603050405020304" pitchFamily="18" charset="0"/>
              </a:rPr>
              <a:t>-</a:t>
            </a:r>
            <a:r>
              <a:rPr lang="en-GB" sz="2000" dirty="0">
                <a:latin typeface="Calibri" panose="020F0502020204030204" pitchFamily="34" charset="0"/>
                <a:ea typeface="Calibri" panose="020F0502020204030204" pitchFamily="34" charset="0"/>
                <a:cs typeface="Times New Roman" panose="02020603050405020304" pitchFamily="18" charset="0"/>
              </a:rPr>
              <a:t>The international orienteering flag – white and orange, square flag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2546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Prostokąt 4"/>
          <p:cNvSpPr/>
          <p:nvPr/>
        </p:nvSpPr>
        <p:spPr>
          <a:xfrm>
            <a:off x="4106920" y="479871"/>
            <a:ext cx="4248471" cy="707886"/>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pl-PL" sz="4000" dirty="0">
                <a:ln w="18415" cmpd="sng">
                  <a:solidFill>
                    <a:srgbClr val="FFFFFF"/>
                  </a:solidFill>
                  <a:prstDash val="solid"/>
                </a:ln>
                <a:solidFill>
                  <a:srgbClr val="FFFFFF"/>
                </a:solidFill>
                <a:effectLst>
                  <a:outerShdw blurRad="38100" dist="38100" dir="2700000" algn="tl">
                    <a:srgbClr val="000000">
                      <a:alpha val="43137"/>
                    </a:srgbClr>
                  </a:outerShdw>
                </a:effectLst>
              </a:rPr>
              <a:t>What is this?</a:t>
            </a:r>
            <a:endParaRPr lang="pl-PL" sz="4000" dirty="0">
              <a:ln w="50800"/>
              <a:solidFill>
                <a:schemeClr val="bg1">
                  <a:shade val="50000"/>
                </a:schemeClr>
              </a:solidFill>
              <a:effectLst>
                <a:outerShdw blurRad="38100" dist="38100" dir="2700000" algn="tl">
                  <a:srgbClr val="000000">
                    <a:alpha val="43137"/>
                  </a:srgbClr>
                </a:outerShdw>
              </a:effectLst>
            </a:endParaRPr>
          </a:p>
        </p:txBody>
      </p:sp>
      <p:sp>
        <p:nvSpPr>
          <p:cNvPr id="6" name="pole tekstowe 5"/>
          <p:cNvSpPr txBox="1"/>
          <p:nvPr/>
        </p:nvSpPr>
        <p:spPr>
          <a:xfrm>
            <a:off x="0" y="4984912"/>
            <a:ext cx="6624736" cy="184127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a:lnSpc>
                <a:spcPct val="115000"/>
              </a:lnSpc>
              <a:spcAft>
                <a:spcPts val="1000"/>
              </a:spcAft>
            </a:pPr>
            <a:r>
              <a:rPr lang="en-GB" sz="2000" dirty="0">
                <a:latin typeface="Calibri" panose="020F0502020204030204" pitchFamily="34" charset="0"/>
                <a:ea typeface="Calibri" panose="020F0502020204030204" pitchFamily="34" charset="0"/>
                <a:cs typeface="Times New Roman" panose="02020603050405020304" pitchFamily="18" charset="0"/>
              </a:rPr>
              <a:t>Orienteering is a competitive international sport that combines racing with navigation. It is a timed race in which individual participants use a specially created, highly detailed map to select routes and navigate through diverse and often unfamiliar terrain and visit control points in sequence.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Prostokąt 6"/>
          <p:cNvSpPr/>
          <p:nvPr/>
        </p:nvSpPr>
        <p:spPr>
          <a:xfrm>
            <a:off x="8525442" y="652626"/>
            <a:ext cx="540870" cy="400110"/>
          </a:xfrm>
          <a:prstGeom prst="rect">
            <a:avLst/>
          </a:prstGeom>
          <a:noFill/>
        </p:spPr>
        <p:txBody>
          <a:bodyPr wrap="square" lIns="91440" tIns="45720" rIns="91440" bIns="45720">
            <a:spAutoFit/>
          </a:bodyPr>
          <a:lstStyle/>
          <a:p>
            <a:pPr algn="ctr"/>
            <a:r>
              <a:rPr lang="pl-PL" sz="200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p>
        </p:txBody>
      </p:sp>
    </p:spTree>
    <p:extLst>
      <p:ext uri="{BB962C8B-B14F-4D97-AF65-F5344CB8AC3E}">
        <p14:creationId xmlns:p14="http://schemas.microsoft.com/office/powerpoint/2010/main" val="351357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Prostokąt 1"/>
          <p:cNvSpPr/>
          <p:nvPr/>
        </p:nvSpPr>
        <p:spPr>
          <a:xfrm>
            <a:off x="5724128" y="479871"/>
            <a:ext cx="2631263" cy="707886"/>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GB" sz="4000" dirty="0"/>
              <a:t>Types</a:t>
            </a:r>
            <a:r>
              <a:rPr lang="pl-PL" sz="4000" dirty="0"/>
              <a:t> </a:t>
            </a:r>
            <a:endParaRPr lang="pl-PL" sz="4000" dirty="0">
              <a:ln w="50800"/>
              <a:solidFill>
                <a:schemeClr val="bg1">
                  <a:shade val="50000"/>
                </a:schemeClr>
              </a:solidFill>
              <a:effectLst>
                <a:outerShdw blurRad="38100" dist="38100" dir="2700000" algn="tl">
                  <a:srgbClr val="000000">
                    <a:alpha val="43137"/>
                  </a:srgbClr>
                </a:outerShdw>
              </a:effectLst>
            </a:endParaRPr>
          </a:p>
        </p:txBody>
      </p:sp>
      <p:sp>
        <p:nvSpPr>
          <p:cNvPr id="3" name="Prostokąt 2"/>
          <p:cNvSpPr/>
          <p:nvPr/>
        </p:nvSpPr>
        <p:spPr>
          <a:xfrm>
            <a:off x="8525442" y="652626"/>
            <a:ext cx="540870" cy="400110"/>
          </a:xfrm>
          <a:prstGeom prst="rect">
            <a:avLst/>
          </a:prstGeom>
          <a:noFill/>
        </p:spPr>
        <p:txBody>
          <a:bodyPr wrap="square" lIns="91440" tIns="45720" rIns="91440" bIns="45720">
            <a:spAutoFit/>
          </a:bodyPr>
          <a:lstStyle/>
          <a:p>
            <a:pPr algn="ctr"/>
            <a:r>
              <a:rPr lang="pl-PL" sz="200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pl-PL"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Prostokąt 3"/>
          <p:cNvSpPr/>
          <p:nvPr/>
        </p:nvSpPr>
        <p:spPr>
          <a:xfrm>
            <a:off x="24437" y="12968"/>
            <a:ext cx="4896544"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pl-PL" sz="2000" dirty="0" err="1">
                <a:latin typeface="Calibri" panose="020F0502020204030204" pitchFamily="34" charset="0"/>
              </a:rPr>
              <a:t>Now</a:t>
            </a:r>
            <a:r>
              <a:rPr lang="pl-PL" sz="2000" dirty="0">
                <a:latin typeface="Calibri" panose="020F0502020204030204" pitchFamily="34" charset="0"/>
              </a:rPr>
              <a:t>, </a:t>
            </a:r>
            <a:r>
              <a:rPr lang="pl-PL" sz="2000" dirty="0" err="1">
                <a:latin typeface="Calibri" panose="020F0502020204030204" pitchFamily="34" charset="0"/>
              </a:rPr>
              <a:t>what</a:t>
            </a:r>
            <a:r>
              <a:rPr lang="pl-PL" sz="2000" dirty="0">
                <a:latin typeface="Calibri" panose="020F0502020204030204" pitchFamily="34" charset="0"/>
              </a:rPr>
              <a:t> </a:t>
            </a:r>
            <a:r>
              <a:rPr lang="pl-PL" sz="2000" dirty="0" err="1">
                <a:latin typeface="Calibri" panose="020F0502020204030204" pitchFamily="34" charset="0"/>
              </a:rPr>
              <a:t>about</a:t>
            </a:r>
            <a:r>
              <a:rPr lang="pl-PL" sz="2000" dirty="0">
                <a:latin typeface="Calibri" panose="020F0502020204030204" pitchFamily="34" charset="0"/>
              </a:rPr>
              <a:t> </a:t>
            </a:r>
            <a:r>
              <a:rPr lang="pl-PL" sz="2000" dirty="0" err="1">
                <a:latin typeface="Calibri" panose="020F0502020204030204" pitchFamily="34" charset="0"/>
              </a:rPr>
              <a:t>types</a:t>
            </a:r>
            <a:r>
              <a:rPr lang="pl-PL" sz="2000" dirty="0">
                <a:latin typeface="Calibri" panose="020F0502020204030204" pitchFamily="34" charset="0"/>
              </a:rPr>
              <a:t> of </a:t>
            </a:r>
            <a:r>
              <a:rPr lang="pl-PL" sz="2000" dirty="0" err="1">
                <a:latin typeface="Calibri" panose="020F0502020204030204" pitchFamily="34" charset="0"/>
              </a:rPr>
              <a:t>this</a:t>
            </a:r>
            <a:r>
              <a:rPr lang="pl-PL" sz="2000" dirty="0">
                <a:latin typeface="Calibri" panose="020F0502020204030204" pitchFamily="34" charset="0"/>
              </a:rPr>
              <a:t> sport?</a:t>
            </a:r>
            <a:endParaRPr lang="en-US" sz="2000" dirty="0">
              <a:latin typeface="Calibri" panose="020F0502020204030204" pitchFamily="34" charset="0"/>
            </a:endParaRPr>
          </a:p>
          <a:p>
            <a:r>
              <a:rPr lang="en-US" sz="2000" dirty="0">
                <a:latin typeface="Calibri" panose="020F0502020204030204" pitchFamily="34" charset="0"/>
              </a:rPr>
              <a:t>Orienteering sports combine significant navigation with a specific method of travel. Because the method of travel determines the needed equipment and tactics, each sport requires specific rules for competition and guidelines for orienteering event logistics </a:t>
            </a:r>
            <a:r>
              <a:rPr lang="pl-PL" sz="2000" dirty="0">
                <a:latin typeface="Calibri" panose="020F0502020204030204" pitchFamily="34" charset="0"/>
              </a:rPr>
              <a:t> </a:t>
            </a:r>
            <a:r>
              <a:rPr lang="en-US" sz="2000" dirty="0">
                <a:latin typeface="Calibri" panose="020F0502020204030204" pitchFamily="34" charset="0"/>
              </a:rPr>
              <a:t>and course design.</a:t>
            </a:r>
          </a:p>
        </p:txBody>
      </p:sp>
      <p:sp>
        <p:nvSpPr>
          <p:cNvPr id="5" name="Prostokąt 4"/>
          <p:cNvSpPr/>
          <p:nvPr/>
        </p:nvSpPr>
        <p:spPr>
          <a:xfrm>
            <a:off x="4499081" y="1746109"/>
            <a:ext cx="4572000" cy="5016758"/>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r>
              <a:rPr lang="pl-PL" sz="2000" dirty="0">
                <a:latin typeface="Calibri" panose="020F0502020204030204" pitchFamily="34" charset="0"/>
              </a:rPr>
              <a:t>As we </a:t>
            </a:r>
            <a:r>
              <a:rPr lang="pl-PL" sz="2000" dirty="0" err="1">
                <a:latin typeface="Calibri" panose="020F0502020204030204" pitchFamily="34" charset="0"/>
              </a:rPr>
              <a:t>can</a:t>
            </a:r>
            <a:r>
              <a:rPr lang="pl-PL" sz="2000" dirty="0">
                <a:latin typeface="Calibri" panose="020F0502020204030204" pitchFamily="34" charset="0"/>
              </a:rPr>
              <a:t> </a:t>
            </a:r>
            <a:r>
              <a:rPr lang="pl-PL" sz="2000" dirty="0" err="1">
                <a:latin typeface="Calibri" panose="020F0502020204030204" pitchFamily="34" charset="0"/>
              </a:rPr>
              <a:t>see</a:t>
            </a:r>
            <a:r>
              <a:rPr lang="pl-PL" sz="2000" dirty="0">
                <a:latin typeface="Calibri" panose="020F0502020204030204" pitchFamily="34" charset="0"/>
              </a:rPr>
              <a:t> </a:t>
            </a:r>
            <a:r>
              <a:rPr lang="pl-PL" sz="2000" dirty="0" err="1">
                <a:latin typeface="Calibri" panose="020F0502020204030204" pitchFamily="34" charset="0"/>
              </a:rPr>
              <a:t>below</a:t>
            </a:r>
            <a:r>
              <a:rPr lang="pl-PL" sz="2000" dirty="0">
                <a:latin typeface="Calibri" panose="020F0502020204030204" pitchFamily="34" charset="0"/>
              </a:rPr>
              <a:t>, </a:t>
            </a:r>
            <a:r>
              <a:rPr lang="pl-PL" sz="2000" dirty="0" err="1">
                <a:latin typeface="Calibri" panose="020F0502020204030204" pitchFamily="34" charset="0"/>
              </a:rPr>
              <a:t>there</a:t>
            </a:r>
            <a:r>
              <a:rPr lang="pl-PL" sz="2000" dirty="0">
                <a:latin typeface="Calibri" panose="020F0502020204030204" pitchFamily="34" charset="0"/>
              </a:rPr>
              <a:t> </a:t>
            </a:r>
            <a:r>
              <a:rPr lang="pl-PL" sz="2000" dirty="0" err="1">
                <a:latin typeface="Calibri" panose="020F0502020204030204" pitchFamily="34" charset="0"/>
              </a:rPr>
              <a:t>are</a:t>
            </a:r>
            <a:r>
              <a:rPr lang="pl-PL" sz="2000" dirty="0">
                <a:latin typeface="Calibri" panose="020F0502020204030204" pitchFamily="34" charset="0"/>
              </a:rPr>
              <a:t> </a:t>
            </a:r>
            <a:r>
              <a:rPr lang="pl-PL" sz="2000" dirty="0" err="1">
                <a:latin typeface="Calibri" panose="020F0502020204030204" pitchFamily="34" charset="0"/>
              </a:rPr>
              <a:t>many</a:t>
            </a:r>
            <a:r>
              <a:rPr lang="pl-PL" sz="2000" dirty="0">
                <a:latin typeface="Calibri" panose="020F0502020204030204" pitchFamily="34" charset="0"/>
              </a:rPr>
              <a:t> </a:t>
            </a:r>
            <a:r>
              <a:rPr lang="pl-PL" sz="2000" dirty="0" err="1">
                <a:latin typeface="Calibri" panose="020F0502020204030204" pitchFamily="34" charset="0"/>
              </a:rPr>
              <a:t>kind</a:t>
            </a:r>
            <a:r>
              <a:rPr lang="pl-PL" sz="2000" dirty="0">
                <a:latin typeface="Calibri" panose="020F0502020204030204" pitchFamily="34" charset="0"/>
              </a:rPr>
              <a:t> of </a:t>
            </a:r>
            <a:r>
              <a:rPr lang="pl-PL" sz="2000" dirty="0" err="1">
                <a:latin typeface="Calibri" panose="020F0502020204030204" pitchFamily="34" charset="0"/>
              </a:rPr>
              <a:t>orienteering</a:t>
            </a:r>
            <a:r>
              <a:rPr lang="pl-PL" sz="2000" dirty="0">
                <a:latin typeface="Calibri" panose="020F0502020204030204" pitchFamily="34" charset="0"/>
              </a:rPr>
              <a:t>:</a:t>
            </a:r>
          </a:p>
          <a:p>
            <a:r>
              <a:rPr lang="pl-PL" sz="2000" dirty="0">
                <a:latin typeface="Calibri" panose="020F0502020204030204" pitchFamily="34" charset="0"/>
              </a:rPr>
              <a:t>-</a:t>
            </a:r>
            <a:r>
              <a:rPr lang="en-US" sz="2000" dirty="0">
                <a:latin typeface="Calibri" panose="020F0502020204030204" pitchFamily="34" charset="0"/>
              </a:rPr>
              <a:t>Canoe orienteering</a:t>
            </a:r>
          </a:p>
          <a:p>
            <a:r>
              <a:rPr lang="en-US" sz="2000" dirty="0">
                <a:latin typeface="Calibri" panose="020F0502020204030204" pitchFamily="34" charset="0"/>
              </a:rPr>
              <a:t>-Car orienteering</a:t>
            </a:r>
          </a:p>
          <a:p>
            <a:r>
              <a:rPr lang="en-US" sz="2000" dirty="0">
                <a:latin typeface="Calibri" panose="020F0502020204030204" pitchFamily="34" charset="0"/>
              </a:rPr>
              <a:t>-Foot orienteering</a:t>
            </a:r>
          </a:p>
          <a:p>
            <a:r>
              <a:rPr lang="en-US" sz="2000" dirty="0">
                <a:latin typeface="Calibri" panose="020F0502020204030204" pitchFamily="34" charset="0"/>
              </a:rPr>
              <a:t>-Mountain bike orienteering</a:t>
            </a:r>
          </a:p>
          <a:p>
            <a:r>
              <a:rPr lang="en-US" sz="2000" dirty="0">
                <a:latin typeface="Calibri" panose="020F0502020204030204" pitchFamily="34" charset="0"/>
              </a:rPr>
              <a:t>-Mountain </a:t>
            </a:r>
            <a:r>
              <a:rPr lang="en-US" sz="2000" dirty="0" err="1">
                <a:latin typeface="Calibri" panose="020F0502020204030204" pitchFamily="34" charset="0"/>
              </a:rPr>
              <a:t>marathoning</a:t>
            </a:r>
            <a:endParaRPr lang="en-US" sz="2000" dirty="0">
              <a:latin typeface="Calibri" panose="020F0502020204030204" pitchFamily="34" charset="0"/>
            </a:endParaRPr>
          </a:p>
          <a:p>
            <a:r>
              <a:rPr lang="en-US" sz="2000" dirty="0">
                <a:latin typeface="Calibri" panose="020F0502020204030204" pitchFamily="34" charset="0"/>
              </a:rPr>
              <a:t>-Mounted orienteering</a:t>
            </a:r>
          </a:p>
          <a:p>
            <a:r>
              <a:rPr lang="en-US" sz="2000" dirty="0">
                <a:latin typeface="Calibri" panose="020F0502020204030204" pitchFamily="34" charset="0"/>
              </a:rPr>
              <a:t>-Radio orienteering </a:t>
            </a:r>
          </a:p>
          <a:p>
            <a:r>
              <a:rPr lang="en-US" sz="2000" dirty="0">
                <a:latin typeface="Calibri" panose="020F0502020204030204" pitchFamily="34" charset="0"/>
              </a:rPr>
              <a:t>-</a:t>
            </a:r>
            <a:r>
              <a:rPr lang="en-US" sz="2000" dirty="0" err="1">
                <a:latin typeface="Calibri" panose="020F0502020204030204" pitchFamily="34" charset="0"/>
              </a:rPr>
              <a:t>Rogaining</a:t>
            </a:r>
            <a:endParaRPr lang="en-US" sz="2000" dirty="0">
              <a:latin typeface="Calibri" panose="020F0502020204030204" pitchFamily="34" charset="0"/>
            </a:endParaRPr>
          </a:p>
          <a:p>
            <a:r>
              <a:rPr lang="en-US" sz="2000" dirty="0">
                <a:latin typeface="Calibri" panose="020F0502020204030204" pitchFamily="34" charset="0"/>
              </a:rPr>
              <a:t>-Ski-orienteering</a:t>
            </a:r>
          </a:p>
          <a:p>
            <a:r>
              <a:rPr lang="en-US" sz="2000" dirty="0">
                <a:latin typeface="Calibri" panose="020F0502020204030204" pitchFamily="34" charset="0"/>
              </a:rPr>
              <a:t>-Sport Labyrinth – micro orienteering</a:t>
            </a:r>
          </a:p>
          <a:p>
            <a:r>
              <a:rPr lang="en-US" sz="2000" dirty="0">
                <a:latin typeface="Calibri" panose="020F0502020204030204" pitchFamily="34" charset="0"/>
              </a:rPr>
              <a:t>-Trail orienteering</a:t>
            </a:r>
          </a:p>
          <a:p>
            <a:r>
              <a:rPr lang="en-US" sz="2000" dirty="0">
                <a:latin typeface="Calibri" panose="020F0502020204030204" pitchFamily="34" charset="0"/>
              </a:rPr>
              <a:t>-Adventure racing</a:t>
            </a:r>
            <a:r>
              <a:rPr lang="pl-PL" sz="2000" dirty="0">
                <a:latin typeface="Calibri" panose="020F0502020204030204" pitchFamily="34" charset="0"/>
              </a:rPr>
              <a:t> -</a:t>
            </a:r>
            <a:r>
              <a:rPr lang="en-US" sz="2000" dirty="0">
                <a:latin typeface="Calibri" panose="020F0502020204030204" pitchFamily="34" charset="0"/>
              </a:rPr>
              <a:t> is a combination of two or more disciplines, and usually includes orienteering as part of the race.</a:t>
            </a:r>
          </a:p>
        </p:txBody>
      </p:sp>
    </p:spTree>
    <p:extLst>
      <p:ext uri="{BB962C8B-B14F-4D97-AF65-F5344CB8AC3E}">
        <p14:creationId xmlns:p14="http://schemas.microsoft.com/office/powerpoint/2010/main" val="2210543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403648" y="479871"/>
            <a:ext cx="6951743" cy="707886"/>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GB" sz="4000" dirty="0"/>
              <a:t>Standard orienteering course</a:t>
            </a:r>
            <a:endParaRPr lang="pl-PL" sz="4000" dirty="0">
              <a:ln w="50800"/>
              <a:solidFill>
                <a:schemeClr val="bg1">
                  <a:shade val="50000"/>
                </a:schemeClr>
              </a:solidFill>
              <a:effectLst>
                <a:outerShdw blurRad="38100" dist="38100" dir="2700000" algn="tl">
                  <a:srgbClr val="000000">
                    <a:alpha val="43137"/>
                  </a:srgbClr>
                </a:outerShdw>
              </a:effectLst>
            </a:endParaRP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340767"/>
            <a:ext cx="3831378" cy="3483071"/>
          </a:xfrm>
          <a:prstGeom prst="rect">
            <a:avLst/>
          </a:prstGeom>
        </p:spPr>
      </p:pic>
      <p:sp>
        <p:nvSpPr>
          <p:cNvPr id="6" name="Prostokąt 5"/>
          <p:cNvSpPr/>
          <p:nvPr/>
        </p:nvSpPr>
        <p:spPr>
          <a:xfrm>
            <a:off x="8525442" y="652626"/>
            <a:ext cx="540870" cy="400110"/>
          </a:xfrm>
          <a:prstGeom prst="rect">
            <a:avLst/>
          </a:prstGeom>
          <a:noFill/>
        </p:spPr>
        <p:txBody>
          <a:bodyPr wrap="square" lIns="91440" tIns="45720" rIns="91440" bIns="45720">
            <a:spAutoFit/>
          </a:bodyPr>
          <a:lstStyle/>
          <a:p>
            <a:pPr algn="ctr"/>
            <a:r>
              <a:rPr lang="pl-PL"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6</a:t>
            </a:r>
          </a:p>
        </p:txBody>
      </p:sp>
      <p:sp>
        <p:nvSpPr>
          <p:cNvPr id="5" name="Prostokąt 4"/>
          <p:cNvSpPr/>
          <p:nvPr/>
        </p:nvSpPr>
        <p:spPr>
          <a:xfrm>
            <a:off x="4133583" y="2780928"/>
            <a:ext cx="4809581" cy="3477875"/>
          </a:xfrm>
          <a:prstGeom prst="rect">
            <a:avLst/>
          </a:prstGeom>
        </p:spPr>
        <p:txBody>
          <a:bodyPr wrap="square">
            <a:spAutoFit/>
          </a:bodyPr>
          <a:lstStyle/>
          <a:p>
            <a:r>
              <a:rPr lang="en-US" sz="2000" dirty="0">
                <a:latin typeface="Calibri" panose="020F0502020204030204" pitchFamily="34" charset="0"/>
              </a:rPr>
              <a:t>A standard orienteering course consists of</a:t>
            </a:r>
            <a:r>
              <a:rPr lang="en-US" sz="2000" strike="sngStrike" dirty="0">
                <a:solidFill>
                  <a:srgbClr val="FF0000"/>
                </a:solidFill>
                <a:latin typeface="Calibri" panose="020F0502020204030204" pitchFamily="34" charset="0"/>
              </a:rPr>
              <a:t> </a:t>
            </a:r>
            <a:r>
              <a:rPr lang="en-US" sz="2000" dirty="0">
                <a:latin typeface="Calibri" panose="020F0502020204030204" pitchFamily="34" charset="0"/>
              </a:rPr>
              <a:t>start, a series of control sites that are marked by circles, connected by lines and numbered in the order they are to be visited, and  finish. The site control circles are centered on the feature that is to be found; This feature is also defined by control descriptions, and a list with map, or printed on map. Out in the terrain, a control flag (below) marks the location that the orienteer must visit.</a:t>
            </a:r>
          </a:p>
        </p:txBody>
      </p:sp>
      <p:sp>
        <p:nvSpPr>
          <p:cNvPr id="7" name="pole tekstowe 6"/>
          <p:cNvSpPr txBox="1"/>
          <p:nvPr/>
        </p:nvSpPr>
        <p:spPr>
          <a:xfrm>
            <a:off x="4845706" y="1965051"/>
            <a:ext cx="4097458" cy="707886"/>
          </a:xfrm>
          <a:prstGeom prst="rect">
            <a:avLst/>
          </a:prstGeom>
          <a:noFill/>
        </p:spPr>
        <p:txBody>
          <a:bodyPr wrap="square" rtlCol="0">
            <a:spAutoFit/>
          </a:bodyPr>
          <a:lstStyle/>
          <a:p>
            <a:r>
              <a:rPr lang="pl-PL" sz="2000" dirty="0" err="1">
                <a:latin typeface="Calibri" panose="020F0502020204030204" pitchFamily="34" charset="0"/>
              </a:rPr>
              <a:t>Now</a:t>
            </a:r>
            <a:r>
              <a:rPr lang="pl-PL" sz="2000" dirty="0">
                <a:latin typeface="Calibri" panose="020F0502020204030204" pitchFamily="34" charset="0"/>
              </a:rPr>
              <a:t> I </a:t>
            </a:r>
            <a:r>
              <a:rPr lang="pl-PL" sz="2000" dirty="0" err="1">
                <a:latin typeface="Calibri" panose="020F0502020204030204" pitchFamily="34" charset="0"/>
              </a:rPr>
              <a:t>will</a:t>
            </a:r>
            <a:r>
              <a:rPr lang="pl-PL" sz="2000" dirty="0">
                <a:latin typeface="Calibri" panose="020F0502020204030204" pitchFamily="34" charset="0"/>
              </a:rPr>
              <a:t> show </a:t>
            </a:r>
            <a:r>
              <a:rPr lang="pl-PL" sz="2000" dirty="0" err="1">
                <a:latin typeface="Calibri" panose="020F0502020204030204" pitchFamily="34" charset="0"/>
              </a:rPr>
              <a:t>you</a:t>
            </a:r>
            <a:r>
              <a:rPr lang="pl-PL" sz="2000" dirty="0">
                <a:latin typeface="Calibri" panose="020F0502020204030204" pitchFamily="34" charset="0"/>
              </a:rPr>
              <a:t> </a:t>
            </a:r>
            <a:r>
              <a:rPr lang="pl-PL" sz="2000" dirty="0" err="1">
                <a:latin typeface="Calibri" panose="020F0502020204030204" pitchFamily="34" charset="0"/>
              </a:rPr>
              <a:t>how</a:t>
            </a:r>
            <a:r>
              <a:rPr lang="pl-PL" sz="2000" dirty="0">
                <a:latin typeface="Calibri" panose="020F0502020204030204" pitchFamily="34" charset="0"/>
              </a:rPr>
              <a:t> </a:t>
            </a:r>
            <a:r>
              <a:rPr lang="pl-PL" sz="2000" strike="sngStrike" dirty="0">
                <a:solidFill>
                  <a:srgbClr val="FF0000"/>
                </a:solidFill>
                <a:latin typeface="Calibri" panose="020F0502020204030204" pitchFamily="34" charset="0"/>
              </a:rPr>
              <a:t> </a:t>
            </a:r>
            <a:r>
              <a:rPr lang="pl-PL" sz="2000" dirty="0">
                <a:latin typeface="Calibri" panose="020F0502020204030204" pitchFamily="34" charset="0"/>
              </a:rPr>
              <a:t>standard </a:t>
            </a:r>
            <a:r>
              <a:rPr lang="pl-PL" sz="2000" dirty="0" err="1">
                <a:solidFill>
                  <a:srgbClr val="FF0000"/>
                </a:solidFill>
                <a:latin typeface="Calibri" panose="020F0502020204030204" pitchFamily="34" charset="0"/>
              </a:rPr>
              <a:t>orirnteering</a:t>
            </a:r>
            <a:r>
              <a:rPr lang="pl-PL" sz="2000" dirty="0">
                <a:latin typeface="Calibri" panose="020F0502020204030204" pitchFamily="34" charset="0"/>
              </a:rPr>
              <a:t> </a:t>
            </a:r>
            <a:r>
              <a:rPr lang="pl-PL" sz="2000" dirty="0" err="1">
                <a:latin typeface="Calibri" panose="020F0502020204030204" pitchFamily="34" charset="0"/>
              </a:rPr>
              <a:t>course</a:t>
            </a:r>
            <a:r>
              <a:rPr lang="pl-PL" sz="2000" dirty="0">
                <a:latin typeface="Calibri" panose="020F0502020204030204" pitchFamily="34" charset="0"/>
              </a:rPr>
              <a:t> </a:t>
            </a:r>
            <a:r>
              <a:rPr lang="pl-PL" sz="2000" dirty="0" err="1">
                <a:solidFill>
                  <a:srgbClr val="FF0000"/>
                </a:solidFill>
                <a:latin typeface="Calibri" panose="020F0502020204030204" pitchFamily="34" charset="0"/>
              </a:rPr>
              <a:t>looks</a:t>
            </a:r>
            <a:r>
              <a:rPr lang="pl-PL" sz="2000" dirty="0">
                <a:solidFill>
                  <a:srgbClr val="FF0000"/>
                </a:solidFill>
                <a:latin typeface="Calibri" panose="020F0502020204030204" pitchFamily="34" charset="0"/>
              </a:rPr>
              <a:t> </a:t>
            </a:r>
            <a:r>
              <a:rPr lang="pl-PL" sz="2000" dirty="0" err="1">
                <a:solidFill>
                  <a:srgbClr val="FF0000"/>
                </a:solidFill>
                <a:latin typeface="Calibri" panose="020F0502020204030204" pitchFamily="34" charset="0"/>
              </a:rPr>
              <a:t>like</a:t>
            </a:r>
            <a:r>
              <a:rPr lang="pl-PL" sz="2000" dirty="0">
                <a:solidFill>
                  <a:srgbClr val="FF0000"/>
                </a:solidFill>
                <a:latin typeface="Calibri" panose="020F0502020204030204" pitchFamily="34" charset="0"/>
              </a:rPr>
              <a:t>:</a:t>
            </a:r>
            <a:endParaRPr lang="en-US" sz="20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161080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403648" y="479871"/>
            <a:ext cx="6951743" cy="707886"/>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GB" sz="4000" dirty="0"/>
              <a:t>Standard orienteering course</a:t>
            </a:r>
            <a:endParaRPr lang="pl-PL" sz="4000" dirty="0">
              <a:ln w="50800"/>
              <a:solidFill>
                <a:schemeClr val="bg1">
                  <a:shade val="50000"/>
                </a:schemeClr>
              </a:solidFill>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152379"/>
            <a:ext cx="2880320"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710" y="3152379"/>
            <a:ext cx="2268253" cy="3020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ole tekstowe 3"/>
          <p:cNvSpPr txBox="1"/>
          <p:nvPr/>
        </p:nvSpPr>
        <p:spPr>
          <a:xfrm>
            <a:off x="270599" y="6021288"/>
            <a:ext cx="4411975" cy="646331"/>
          </a:xfrm>
          <a:prstGeom prst="rect">
            <a:avLst/>
          </a:prstGeom>
          <a:noFill/>
        </p:spPr>
        <p:txBody>
          <a:bodyPr wrap="square" rtlCol="0">
            <a:spAutoFit/>
          </a:bodyPr>
          <a:lstStyle/>
          <a:p>
            <a:pPr algn="ctr"/>
            <a:r>
              <a:rPr lang="en-GB" dirty="0">
                <a:latin typeface="Candara" panose="020E0502030303020204" pitchFamily="34" charset="0"/>
              </a:rPr>
              <a:t>Different punches make different patterns of holes in the paper</a:t>
            </a:r>
          </a:p>
        </p:txBody>
      </p:sp>
      <p:sp>
        <p:nvSpPr>
          <p:cNvPr id="5" name="pole tekstowe 4"/>
          <p:cNvSpPr txBox="1"/>
          <p:nvPr/>
        </p:nvSpPr>
        <p:spPr>
          <a:xfrm>
            <a:off x="5364088" y="6159787"/>
            <a:ext cx="3240360" cy="369332"/>
          </a:xfrm>
          <a:prstGeom prst="rect">
            <a:avLst/>
          </a:prstGeom>
          <a:noFill/>
        </p:spPr>
        <p:txBody>
          <a:bodyPr wrap="square" rtlCol="0">
            <a:spAutoFit/>
          </a:bodyPr>
          <a:lstStyle/>
          <a:p>
            <a:pPr algn="ctr"/>
            <a:r>
              <a:rPr lang="pl-PL" dirty="0">
                <a:latin typeface="Candara" panose="020E0502030303020204" pitchFamily="34" charset="0"/>
              </a:rPr>
              <a:t>E</a:t>
            </a:r>
            <a:r>
              <a:rPr lang="en-GB" dirty="0" err="1">
                <a:latin typeface="Candara" panose="020E0502030303020204" pitchFamily="34" charset="0"/>
              </a:rPr>
              <a:t>lectronic</a:t>
            </a:r>
            <a:r>
              <a:rPr lang="en-GB" dirty="0">
                <a:latin typeface="Candara" panose="020E0502030303020204" pitchFamily="34" charset="0"/>
              </a:rPr>
              <a:t> "punching" </a:t>
            </a:r>
          </a:p>
        </p:txBody>
      </p:sp>
      <p:sp>
        <p:nvSpPr>
          <p:cNvPr id="10" name="Prostokąt 9"/>
          <p:cNvSpPr/>
          <p:nvPr/>
        </p:nvSpPr>
        <p:spPr>
          <a:xfrm>
            <a:off x="8525442" y="692696"/>
            <a:ext cx="540870" cy="400110"/>
          </a:xfrm>
          <a:prstGeom prst="rect">
            <a:avLst/>
          </a:prstGeom>
          <a:noFill/>
        </p:spPr>
        <p:txBody>
          <a:bodyPr wrap="square" lIns="91440" tIns="45720" rIns="91440" bIns="45720">
            <a:spAutoFit/>
          </a:bodyPr>
          <a:lstStyle/>
          <a:p>
            <a:pPr algn="ctr"/>
            <a:r>
              <a:rPr lang="pl-PL" sz="2000" dirty="0">
                <a:ln w="18415" cmpd="sng">
                  <a:solidFill>
                    <a:srgbClr val="FFFFFF"/>
                  </a:solidFill>
                  <a:prstDash val="solid"/>
                </a:ln>
                <a:solidFill>
                  <a:srgbClr val="FFFFFF"/>
                </a:solidFill>
                <a:effectLst>
                  <a:outerShdw blurRad="63500" dir="3600000" algn="tl" rotWithShape="0">
                    <a:srgbClr val="000000">
                      <a:alpha val="70000"/>
                    </a:srgbClr>
                  </a:outerShdw>
                </a:effectLst>
              </a:rPr>
              <a:t>7</a:t>
            </a:r>
            <a:endParaRPr lang="pl-PL"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Prostokąt 2"/>
          <p:cNvSpPr/>
          <p:nvPr/>
        </p:nvSpPr>
        <p:spPr>
          <a:xfrm>
            <a:off x="899592" y="1354460"/>
            <a:ext cx="7130371" cy="1631216"/>
          </a:xfrm>
          <a:prstGeom prst="rect">
            <a:avLst/>
          </a:prstGeom>
        </p:spPr>
        <p:txBody>
          <a:bodyPr wrap="square">
            <a:spAutoFit/>
          </a:bodyPr>
          <a:lstStyle/>
          <a:p>
            <a:r>
              <a:rPr lang="en-US" sz="2000" dirty="0"/>
              <a:t>To verify a visit, the orienteer may use a punch hanging next to the flag to mark his or her control card. Different punches make different patterns of holes in the paper. Many clubs now use electronic "punching" instead, using a finger stick with a chip inside it that records your time at each control you visit</a:t>
            </a:r>
          </a:p>
        </p:txBody>
      </p:sp>
    </p:spTree>
    <p:extLst>
      <p:ext uri="{BB962C8B-B14F-4D97-AF65-F5344CB8AC3E}">
        <p14:creationId xmlns:p14="http://schemas.microsoft.com/office/powerpoint/2010/main" val="2749088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Prostokąt 1"/>
          <p:cNvSpPr/>
          <p:nvPr/>
        </p:nvSpPr>
        <p:spPr>
          <a:xfrm>
            <a:off x="5148064" y="479871"/>
            <a:ext cx="3207327" cy="707886"/>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GB" sz="4000" dirty="0"/>
              <a:t>Equipment</a:t>
            </a:r>
            <a:endParaRPr lang="pl-PL" sz="4000" dirty="0">
              <a:ln w="50800"/>
              <a:solidFill>
                <a:schemeClr val="bg1">
                  <a:shade val="50000"/>
                </a:schemeClr>
              </a:solidFill>
              <a:effectLst>
                <a:outerShdw blurRad="38100" dist="38100" dir="2700000" algn="tl">
                  <a:srgbClr val="000000">
                    <a:alpha val="43137"/>
                  </a:srgbClr>
                </a:outerShdw>
              </a:effectLst>
            </a:endParaRPr>
          </a:p>
        </p:txBody>
      </p:sp>
      <p:sp>
        <p:nvSpPr>
          <p:cNvPr id="3" name="Prostokąt 2"/>
          <p:cNvSpPr/>
          <p:nvPr/>
        </p:nvSpPr>
        <p:spPr>
          <a:xfrm>
            <a:off x="8597270" y="653369"/>
            <a:ext cx="540870" cy="400110"/>
          </a:xfrm>
          <a:prstGeom prst="rect">
            <a:avLst/>
          </a:prstGeom>
          <a:noFill/>
        </p:spPr>
        <p:txBody>
          <a:bodyPr wrap="square" lIns="91440" tIns="45720" rIns="91440" bIns="45720">
            <a:spAutoFit/>
          </a:bodyPr>
          <a:lstStyle/>
          <a:p>
            <a:pPr algn="ctr"/>
            <a:r>
              <a:rPr lang="pl-PL" sz="2000" dirty="0">
                <a:ln w="18415" cmpd="sng">
                  <a:solidFill>
                    <a:srgbClr val="FFFFFF"/>
                  </a:solidFill>
                  <a:prstDash val="solid"/>
                </a:ln>
                <a:solidFill>
                  <a:srgbClr val="FFFFFF"/>
                </a:solidFill>
                <a:effectLst>
                  <a:outerShdw blurRad="63500" dir="3600000" algn="tl" rotWithShape="0">
                    <a:srgbClr val="000000">
                      <a:alpha val="70000"/>
                    </a:srgbClr>
                  </a:outerShdw>
                </a:effectLst>
              </a:rPr>
              <a:t>8</a:t>
            </a:r>
            <a:endParaRPr lang="pl-PL"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Prostokąt 3"/>
          <p:cNvSpPr/>
          <p:nvPr/>
        </p:nvSpPr>
        <p:spPr>
          <a:xfrm>
            <a:off x="0" y="1628800"/>
            <a:ext cx="9144000"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pl-PL" sz="2000" dirty="0">
                <a:latin typeface="Calibri" panose="020F0502020204030204" pitchFamily="34" charset="0"/>
              </a:rPr>
              <a:t>It </a:t>
            </a:r>
            <a:r>
              <a:rPr lang="pl-PL" sz="2000" dirty="0" err="1">
                <a:latin typeface="Calibri" panose="020F0502020204030204" pitchFamily="34" charset="0"/>
              </a:rPr>
              <a:t>is</a:t>
            </a:r>
            <a:r>
              <a:rPr lang="pl-PL" sz="2000" dirty="0">
                <a:latin typeface="Calibri" panose="020F0502020204030204" pitchFamily="34" charset="0"/>
              </a:rPr>
              <a:t> </a:t>
            </a:r>
            <a:r>
              <a:rPr lang="pl-PL" sz="2000" dirty="0" err="1">
                <a:latin typeface="Calibri" panose="020F0502020204030204" pitchFamily="34" charset="0"/>
              </a:rPr>
              <a:t>important</a:t>
            </a:r>
            <a:r>
              <a:rPr lang="pl-PL" sz="2000" dirty="0">
                <a:latin typeface="Calibri" panose="020F0502020204030204" pitchFamily="34" charset="0"/>
              </a:rPr>
              <a:t> to </a:t>
            </a:r>
            <a:r>
              <a:rPr lang="pl-PL" sz="2000" dirty="0" err="1">
                <a:latin typeface="Calibri" panose="020F0502020204030204" pitchFamily="34" charset="0"/>
              </a:rPr>
              <a:t>notice</a:t>
            </a:r>
            <a:r>
              <a:rPr lang="pl-PL" sz="2000" dirty="0">
                <a:latin typeface="Calibri" panose="020F0502020204030204" pitchFamily="34" charset="0"/>
              </a:rPr>
              <a:t> </a:t>
            </a:r>
            <a:r>
              <a:rPr lang="pl-PL" sz="2000" dirty="0" err="1">
                <a:latin typeface="Calibri" panose="020F0502020204030204" pitchFamily="34" charset="0"/>
              </a:rPr>
              <a:t>what</a:t>
            </a:r>
            <a:r>
              <a:rPr lang="pl-PL" sz="2000" dirty="0">
                <a:latin typeface="Calibri" panose="020F0502020204030204" pitchFamily="34" charset="0"/>
              </a:rPr>
              <a:t> </a:t>
            </a:r>
            <a:r>
              <a:rPr lang="pl-PL" sz="2000" dirty="0">
                <a:solidFill>
                  <a:srgbClr val="FF0000"/>
                </a:solidFill>
                <a:latin typeface="Calibri" panose="020F0502020204030204" pitchFamily="34" charset="0"/>
              </a:rPr>
              <a:t> </a:t>
            </a:r>
            <a:r>
              <a:rPr lang="pl-PL" sz="2000" dirty="0" err="1">
                <a:solidFill>
                  <a:srgbClr val="FF0000"/>
                </a:solidFill>
                <a:latin typeface="Calibri" panose="020F0502020204030204" pitchFamily="34" charset="0"/>
              </a:rPr>
              <a:t>kind</a:t>
            </a:r>
            <a:r>
              <a:rPr lang="pl-PL" sz="2000" dirty="0">
                <a:solidFill>
                  <a:srgbClr val="FF0000"/>
                </a:solidFill>
                <a:latin typeface="Calibri" panose="020F0502020204030204" pitchFamily="34" charset="0"/>
              </a:rPr>
              <a:t> of </a:t>
            </a:r>
            <a:r>
              <a:rPr lang="pl-PL" sz="2000" dirty="0" err="1">
                <a:latin typeface="Calibri" panose="020F0502020204030204" pitchFamily="34" charset="0"/>
              </a:rPr>
              <a:t>equipment</a:t>
            </a:r>
            <a:r>
              <a:rPr lang="pl-PL" sz="2000" dirty="0">
                <a:latin typeface="Calibri" panose="020F0502020204030204" pitchFamily="34" charset="0"/>
              </a:rPr>
              <a:t> </a:t>
            </a:r>
            <a:r>
              <a:rPr lang="pl-PL" sz="2000" dirty="0" err="1">
                <a:latin typeface="Calibri" panose="020F0502020204030204" pitchFamily="34" charset="0"/>
              </a:rPr>
              <a:t>you</a:t>
            </a:r>
            <a:r>
              <a:rPr lang="pl-PL" sz="2000" dirty="0">
                <a:latin typeface="Calibri" panose="020F0502020204030204" pitchFamily="34" charset="0"/>
              </a:rPr>
              <a:t> </a:t>
            </a:r>
            <a:r>
              <a:rPr lang="pl-PL" sz="2000" dirty="0" err="1">
                <a:latin typeface="Calibri" panose="020F0502020204030204" pitchFamily="34" charset="0"/>
              </a:rPr>
              <a:t>need</a:t>
            </a:r>
            <a:r>
              <a:rPr lang="pl-PL" sz="2000" dirty="0">
                <a:latin typeface="Calibri" panose="020F0502020204030204" pitchFamily="34" charset="0"/>
              </a:rPr>
              <a:t> </a:t>
            </a:r>
            <a:r>
              <a:rPr lang="pl-PL" sz="2000" dirty="0" err="1">
                <a:solidFill>
                  <a:srgbClr val="FF0000"/>
                </a:solidFill>
                <a:latin typeface="Calibri" panose="020F0502020204030204" pitchFamily="34" charset="0"/>
              </a:rPr>
              <a:t>during</a:t>
            </a:r>
            <a:r>
              <a:rPr lang="pl-PL" sz="2000" dirty="0">
                <a:solidFill>
                  <a:srgbClr val="FF0000"/>
                </a:solidFill>
                <a:latin typeface="Calibri" panose="020F0502020204030204" pitchFamily="34" charset="0"/>
              </a:rPr>
              <a:t> </a:t>
            </a:r>
            <a:r>
              <a:rPr lang="pl-PL" sz="2000" dirty="0">
                <a:latin typeface="Calibri" panose="020F0502020204030204" pitchFamily="34" charset="0"/>
              </a:rPr>
              <a:t>a race: </a:t>
            </a:r>
          </a:p>
          <a:p>
            <a:r>
              <a:rPr lang="en-US" sz="2000" dirty="0">
                <a:latin typeface="Calibri" panose="020F0502020204030204" pitchFamily="34" charset="0"/>
              </a:rPr>
              <a:t>-</a:t>
            </a:r>
            <a:r>
              <a:rPr lang="en-US" sz="2000" b="1" dirty="0">
                <a:latin typeface="Calibri" panose="020F0502020204030204" pitchFamily="34" charset="0"/>
              </a:rPr>
              <a:t>RACING SUIT</a:t>
            </a:r>
            <a:r>
              <a:rPr lang="en-US" sz="2000" dirty="0">
                <a:latin typeface="Calibri" panose="020F0502020204030204" pitchFamily="34" charset="0"/>
              </a:rPr>
              <a:t>: A lightweight, stretchy suit protects from undergrowth whilst allowing maximum freedom of movement even if it gets soaking wet.</a:t>
            </a:r>
          </a:p>
          <a:p>
            <a:r>
              <a:rPr lang="en-US" sz="2000" dirty="0">
                <a:latin typeface="Calibri" panose="020F0502020204030204" pitchFamily="34" charset="0"/>
              </a:rPr>
              <a:t>-</a:t>
            </a:r>
            <a:r>
              <a:rPr lang="en-US" sz="2000" b="1" dirty="0">
                <a:latin typeface="Calibri" panose="020F0502020204030204" pitchFamily="34" charset="0"/>
              </a:rPr>
              <a:t>SHOES</a:t>
            </a:r>
            <a:r>
              <a:rPr lang="en-US" sz="2000" dirty="0">
                <a:latin typeface="Calibri" panose="020F0502020204030204" pitchFamily="34" charset="0"/>
              </a:rPr>
              <a:t>: Light, strong shoes with non-slip soles allow sure grip on all types of ground – including mud and bare rock.</a:t>
            </a:r>
          </a:p>
          <a:p>
            <a:r>
              <a:rPr lang="en-US" sz="2000" dirty="0">
                <a:latin typeface="Calibri" panose="020F0502020204030204" pitchFamily="34" charset="0"/>
              </a:rPr>
              <a:t>-</a:t>
            </a:r>
            <a:r>
              <a:rPr lang="en-US" sz="2000" b="1" dirty="0">
                <a:latin typeface="Calibri" panose="020F0502020204030204" pitchFamily="34" charset="0"/>
              </a:rPr>
              <a:t>MAP</a:t>
            </a:r>
            <a:r>
              <a:rPr lang="en-US" sz="2000" dirty="0">
                <a:latin typeface="Calibri" panose="020F0502020204030204" pitchFamily="34" charset="0"/>
              </a:rPr>
              <a:t>: The map provided by the </a:t>
            </a:r>
            <a:r>
              <a:rPr lang="en-US" sz="2000" dirty="0" err="1">
                <a:latin typeface="Calibri" panose="020F0502020204030204" pitchFamily="34" charset="0"/>
              </a:rPr>
              <a:t>organiser</a:t>
            </a:r>
            <a:r>
              <a:rPr lang="en-US" sz="2000" dirty="0">
                <a:latin typeface="Calibri" panose="020F0502020204030204" pitchFamily="34" charset="0"/>
              </a:rPr>
              <a:t> shows the course with the control points which must be visited. The map is designed to give detailed information on the terrain – hills, ground surface, and features such as boulders or cliffs.</a:t>
            </a:r>
          </a:p>
          <a:p>
            <a:r>
              <a:rPr lang="en-US" sz="2000" dirty="0">
                <a:latin typeface="Calibri" panose="020F0502020204030204" pitchFamily="34" charset="0"/>
              </a:rPr>
              <a:t>-</a:t>
            </a:r>
            <a:r>
              <a:rPr lang="en-US" sz="2000" b="1" dirty="0">
                <a:latin typeface="Calibri" panose="020F0502020204030204" pitchFamily="34" charset="0"/>
              </a:rPr>
              <a:t>COMPASS</a:t>
            </a:r>
            <a:r>
              <a:rPr lang="en-US" sz="2000" dirty="0">
                <a:latin typeface="Calibri" panose="020F0502020204030204" pitchFamily="34" charset="0"/>
              </a:rPr>
              <a:t>: There is a wide variety of sophisticated compasses to choose from. Basically they can be divided into two main categories: base plate and thumb compasses.</a:t>
            </a:r>
          </a:p>
          <a:p>
            <a:r>
              <a:rPr lang="en-US" sz="2000" dirty="0">
                <a:latin typeface="Calibri" panose="020F0502020204030204" pitchFamily="34" charset="0"/>
              </a:rPr>
              <a:t>-</a:t>
            </a:r>
            <a:r>
              <a:rPr lang="en-US" sz="2000" b="1" dirty="0">
                <a:latin typeface="Calibri" panose="020F0502020204030204" pitchFamily="34" charset="0"/>
              </a:rPr>
              <a:t>CONTROL CARD</a:t>
            </a:r>
            <a:r>
              <a:rPr lang="en-US" sz="2000" dirty="0">
                <a:latin typeface="Calibri" panose="020F0502020204030204" pitchFamily="34" charset="0"/>
              </a:rPr>
              <a:t>: To prove that they have visited all control points in the right order, the orienteers have to punch their control card at each control using an electronic device.</a:t>
            </a:r>
          </a:p>
        </p:txBody>
      </p:sp>
    </p:spTree>
    <p:extLst>
      <p:ext uri="{BB962C8B-B14F-4D97-AF65-F5344CB8AC3E}">
        <p14:creationId xmlns:p14="http://schemas.microsoft.com/office/powerpoint/2010/main" val="3756608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rostokąt 1"/>
          <p:cNvSpPr/>
          <p:nvPr/>
        </p:nvSpPr>
        <p:spPr>
          <a:xfrm>
            <a:off x="2843808" y="479871"/>
            <a:ext cx="5511583" cy="707886"/>
          </a:xfrm>
          <a:prstGeom prst="rect">
            <a:avLst/>
          </a:prstGeom>
        </p:spPr>
        <p:style>
          <a:lnRef idx="3">
            <a:schemeClr val="lt1"/>
          </a:lnRef>
          <a:fillRef idx="1">
            <a:schemeClr val="dk1"/>
          </a:fillRef>
          <a:effectRef idx="1">
            <a:schemeClr val="dk1"/>
          </a:effectRef>
          <a:fontRef idx="minor">
            <a:schemeClr val="lt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GB" sz="4000" dirty="0"/>
              <a:t>Top Tips for Beginners</a:t>
            </a:r>
            <a:endParaRPr lang="pl-PL" sz="4000" dirty="0">
              <a:ln w="50800"/>
              <a:solidFill>
                <a:schemeClr val="bg1">
                  <a:shade val="50000"/>
                </a:schemeClr>
              </a:solidFill>
              <a:effectLst>
                <a:outerShdw blurRad="38100" dist="38100" dir="2700000" algn="tl">
                  <a:srgbClr val="000000">
                    <a:alpha val="43137"/>
                  </a:srgbClr>
                </a:outerShdw>
              </a:effectLst>
            </a:endParaRPr>
          </a:p>
        </p:txBody>
      </p:sp>
      <p:sp>
        <p:nvSpPr>
          <p:cNvPr id="3" name="Prostokąt 2"/>
          <p:cNvSpPr/>
          <p:nvPr/>
        </p:nvSpPr>
        <p:spPr>
          <a:xfrm>
            <a:off x="8597270" y="652626"/>
            <a:ext cx="540870" cy="400110"/>
          </a:xfrm>
          <a:prstGeom prst="rect">
            <a:avLst/>
          </a:prstGeom>
          <a:noFill/>
        </p:spPr>
        <p:txBody>
          <a:bodyPr wrap="square" lIns="91440" tIns="45720" rIns="91440" bIns="45720">
            <a:spAutoFit/>
          </a:bodyPr>
          <a:lstStyle/>
          <a:p>
            <a:pPr algn="ctr"/>
            <a:r>
              <a:rPr lang="pl-PL" sz="2000" dirty="0">
                <a:ln w="18415" cmpd="sng">
                  <a:solidFill>
                    <a:srgbClr val="FFFFFF"/>
                  </a:solidFill>
                  <a:prstDash val="solid"/>
                </a:ln>
                <a:solidFill>
                  <a:srgbClr val="FFFFFF"/>
                </a:solidFill>
                <a:effectLst>
                  <a:outerShdw blurRad="63500" dir="3600000" algn="tl" rotWithShape="0">
                    <a:srgbClr val="000000">
                      <a:alpha val="70000"/>
                    </a:srgbClr>
                  </a:outerShdw>
                </a:effectLst>
              </a:rPr>
              <a:t>26</a:t>
            </a:r>
            <a:endParaRPr lang="pl-PL"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Prostokąt 3"/>
          <p:cNvSpPr/>
          <p:nvPr/>
        </p:nvSpPr>
        <p:spPr>
          <a:xfrm>
            <a:off x="102143" y="1268760"/>
            <a:ext cx="8867705" cy="707886"/>
          </a:xfrm>
          <a:prstGeom prst="rect">
            <a:avLst/>
          </a:prstGeom>
          <a:no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pl-PL" sz="2000" dirty="0" err="1">
                <a:ln w="0"/>
                <a:solidFill>
                  <a:schemeClr val="tx1"/>
                </a:solidFill>
                <a:effectLst>
                  <a:outerShdw blurRad="38100" dist="19050" dir="2700000" algn="tl" rotWithShape="0">
                    <a:schemeClr val="dk1">
                      <a:alpha val="40000"/>
                    </a:schemeClr>
                  </a:outerShdw>
                </a:effectLst>
                <a:latin typeface="Calibri" panose="020F0502020204030204" pitchFamily="34" charset="0"/>
              </a:rPr>
              <a:t>Let</a:t>
            </a:r>
            <a:r>
              <a:rPr lang="pl-PL"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 me </a:t>
            </a:r>
            <a:r>
              <a:rPr lang="pl-PL" sz="2000" dirty="0" err="1">
                <a:ln w="0"/>
                <a:solidFill>
                  <a:schemeClr val="tx1"/>
                </a:solidFill>
                <a:effectLst>
                  <a:outerShdw blurRad="38100" dist="19050" dir="2700000" algn="tl" rotWithShape="0">
                    <a:schemeClr val="dk1">
                      <a:alpha val="40000"/>
                    </a:schemeClr>
                  </a:outerShdw>
                </a:effectLst>
                <a:latin typeface="Calibri" panose="020F0502020204030204" pitchFamily="34" charset="0"/>
              </a:rPr>
              <a:t>move</a:t>
            </a:r>
            <a:r>
              <a:rPr lang="pl-PL"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 on to </a:t>
            </a:r>
            <a:r>
              <a:rPr lang="en-US" sz="200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basic skills that you need to practice to help you progress with orienteering.</a:t>
            </a:r>
          </a:p>
        </p:txBody>
      </p:sp>
      <p:sp>
        <p:nvSpPr>
          <p:cNvPr id="5" name="Prostokąt 4"/>
          <p:cNvSpPr/>
          <p:nvPr/>
        </p:nvSpPr>
        <p:spPr>
          <a:xfrm>
            <a:off x="154737" y="4509120"/>
            <a:ext cx="8712968"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000" b="1" dirty="0">
                <a:latin typeface="Calibri" panose="020F0502020204030204" pitchFamily="34" charset="0"/>
              </a:rPr>
              <a:t>Fold your map </a:t>
            </a:r>
            <a:r>
              <a:rPr lang="en-US" sz="2000" dirty="0">
                <a:latin typeface="Calibri" panose="020F0502020204030204" pitchFamily="34" charset="0"/>
              </a:rPr>
              <a:t>- Always make sure that you fold your map so that you can easily see the part of the map where you are. </a:t>
            </a:r>
          </a:p>
          <a:p>
            <a:r>
              <a:rPr lang="en-US" sz="2000" b="1" dirty="0">
                <a:latin typeface="Calibri" panose="020F0502020204030204" pitchFamily="34" charset="0"/>
              </a:rPr>
              <a:t>Orientate your map </a:t>
            </a:r>
            <a:r>
              <a:rPr lang="en-US" sz="2000" dirty="0">
                <a:latin typeface="Calibri" panose="020F0502020204030204" pitchFamily="34" charset="0"/>
              </a:rPr>
              <a:t>- Always make sure that your map is the correct way round or orientated. This means that the features which are in front of you on the ground are in front of you on the map. You can also orientate your map using a compass by making sure that the north lines on the map point the same way as the north or red end of the compass needle. </a:t>
            </a:r>
          </a:p>
        </p:txBody>
      </p:sp>
    </p:spTree>
    <p:extLst>
      <p:ext uri="{BB962C8B-B14F-4D97-AF65-F5344CB8AC3E}">
        <p14:creationId xmlns:p14="http://schemas.microsoft.com/office/powerpoint/2010/main" val="16743963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ktywa">
  <a:themeElements>
    <a:clrScheme name="Perspektywa">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 klasyczny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ktywa">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1369</TotalTime>
  <Words>1123</Words>
  <Application>Microsoft Office PowerPoint</Application>
  <PresentationFormat>Pokaz na ekranie (4:3)</PresentationFormat>
  <Paragraphs>78</Paragraphs>
  <Slides>13</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13</vt:i4>
      </vt:variant>
    </vt:vector>
  </HeadingPairs>
  <TitlesOfParts>
    <vt:vector size="19" baseType="lpstr">
      <vt:lpstr>Arial</vt:lpstr>
      <vt:lpstr>Calibri</vt:lpstr>
      <vt:lpstr>Candara</vt:lpstr>
      <vt:lpstr>Gisha</vt:lpstr>
      <vt:lpstr>Wingdings</vt:lpstr>
      <vt:lpstr>Perspektywa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Basia</dc:creator>
  <cp:lastModifiedBy>Ewa Maryniak</cp:lastModifiedBy>
  <cp:revision>47</cp:revision>
  <dcterms:created xsi:type="dcterms:W3CDTF">2017-04-22T14:59:08Z</dcterms:created>
  <dcterms:modified xsi:type="dcterms:W3CDTF">2025-02-03T13:30:41Z</dcterms:modified>
</cp:coreProperties>
</file>