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1" r:id="rId1"/>
  </p:sldMasterIdLst>
  <p:sldIdLst>
    <p:sldId id="261" r:id="rId2"/>
    <p:sldId id="262"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9462EF3-3C4F-43EE-ACEE-D4B806740EA3}" type="datetimeFigureOut">
              <a:rPr lang="en-US" smtClean="0"/>
              <a:pPr/>
              <a:t>6/5/2015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275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0786BE5-D2A3-4BF0-8B30-D7403E61B3DC}" type="datetimeFigureOut">
              <a:rPr lang="en-US" smtClean="0"/>
              <a:t>6/5/2015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906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0786BE5-D2A3-4BF0-8B30-D7403E61B3DC}"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2358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0786BE5-D2A3-4BF0-8B30-D7403E61B3DC}"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0495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D3DD5BDE-5A90-4611-82E9-0FC5746D30C5}"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94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0786BE5-D2A3-4BF0-8B30-D7403E61B3DC}"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1864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0786BE5-D2A3-4BF0-8B30-D7403E61B3DC}"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0089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94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52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402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09472EB-AC54-4713-BFC2-BEB621108C63}" type="datetimeFigureOut">
              <a:rPr lang="en-US" smtClean="0"/>
              <a:t>6/5/2015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993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6/5/2015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92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6/5/2015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6/5/2015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06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6/5/2015</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91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6ED06B6-C816-4861-964D-15A98395707D}" type="datetimeFigureOut">
              <a:rPr lang="en-US" smtClean="0"/>
              <a:t>6/5/2015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8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0B1A8AB-EA7C-4B1B-9D73-E2551851FABE}" type="datetimeFigureOut">
              <a:rPr lang="en-US" smtClean="0"/>
              <a:t>6/5/2015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361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86BE5-D2A3-4BF0-8B30-D7403E61B3DC}" type="datetimeFigureOut">
              <a:rPr lang="en-US" smtClean="0"/>
              <a:t>6/5/2015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33098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Dokument_programu_Microsoft_Word1.doc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19827" y="3003245"/>
            <a:ext cx="6815669" cy="1515533"/>
          </a:xfrm>
        </p:spPr>
        <p:txBody>
          <a:bodyPr/>
          <a:lstStyle/>
          <a:p>
            <a:r>
              <a:rPr lang="pl-PL" dirty="0" smtClean="0">
                <a:latin typeface="Arial Rounded MT Bold" panose="020F0704030504030204" pitchFamily="34" charset="0"/>
              </a:rPr>
              <a:t>CHILDREN</a:t>
            </a:r>
            <a:r>
              <a:rPr lang="pl-PL" dirty="0" smtClean="0">
                <a:latin typeface="Arial Rounded MT Bold" panose="020F0704030504030204" pitchFamily="34" charset="0"/>
                <a:cs typeface="Times New Roman" panose="02020603050405020304" pitchFamily="18" charset="0"/>
              </a:rPr>
              <a:t>’S LEARNING</a:t>
            </a:r>
            <a:br>
              <a:rPr lang="pl-PL" dirty="0" smtClean="0">
                <a:latin typeface="Arial Rounded MT Bold" panose="020F0704030504030204" pitchFamily="34" charset="0"/>
                <a:cs typeface="Times New Roman" panose="02020603050405020304" pitchFamily="18" charset="0"/>
              </a:rPr>
            </a:br>
            <a:r>
              <a:rPr lang="pl-PL" dirty="0" smtClean="0">
                <a:latin typeface="Arial Rounded MT Bold" panose="020F0704030504030204" pitchFamily="34" charset="0"/>
                <a:cs typeface="Times New Roman" panose="02020603050405020304" pitchFamily="18" charset="0"/>
              </a:rPr>
              <a:t> STYLES</a:t>
            </a:r>
            <a:endParaRPr lang="pl-PL" dirty="0">
              <a:latin typeface="Arial Rounded MT Bold" panose="020F0704030504030204" pitchFamily="34" charset="0"/>
            </a:endParaRPr>
          </a:p>
        </p:txBody>
      </p:sp>
    </p:spTree>
    <p:extLst>
      <p:ext uri="{BB962C8B-B14F-4D97-AF65-F5344CB8AC3E}">
        <p14:creationId xmlns:p14="http://schemas.microsoft.com/office/powerpoint/2010/main" val="3480560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8026" y="1456772"/>
            <a:ext cx="4615670" cy="1463848"/>
          </a:xfrm>
        </p:spPr>
        <p:txBody>
          <a:bodyPr>
            <a:noAutofit/>
          </a:bodyPr>
          <a:lstStyle/>
          <a:p>
            <a:r>
              <a:rPr lang="en-US" sz="4600" b="1" dirty="0" smtClean="0"/>
              <a:t>KINESTHETIC</a:t>
            </a:r>
            <a:endParaRPr lang="pl-PL" sz="4600" dirty="0"/>
          </a:p>
        </p:txBody>
      </p:sp>
      <p:pic>
        <p:nvPicPr>
          <p:cNvPr id="3076" name="Picture 4" descr="http://www.strefarodzinnejzabawy.pl/assets/Uploads/_resampled/croppedimage645406-9794508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8138" y="1707268"/>
            <a:ext cx="6047157" cy="380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5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3516" y="1774209"/>
            <a:ext cx="9601196" cy="1344303"/>
          </a:xfrm>
        </p:spPr>
        <p:txBody>
          <a:bodyPr>
            <a:normAutofit fontScale="90000"/>
          </a:bodyPr>
          <a:lstStyle/>
          <a:p>
            <a:r>
              <a:rPr lang="en-US" b="1" dirty="0"/>
              <a:t>I’d like to expand this issue.</a:t>
            </a:r>
            <a:r>
              <a:rPr lang="en-US" dirty="0"/>
              <a:t/>
            </a:r>
            <a:br>
              <a:rPr lang="en-US" dirty="0"/>
            </a:br>
            <a:endParaRPr lang="pl-PL" dirty="0"/>
          </a:p>
        </p:txBody>
      </p:sp>
    </p:spTree>
    <p:extLst>
      <p:ext uri="{BB962C8B-B14F-4D97-AF65-F5344CB8AC3E}">
        <p14:creationId xmlns:p14="http://schemas.microsoft.com/office/powerpoint/2010/main" val="4101962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5026" y="1089291"/>
            <a:ext cx="9601196" cy="1303867"/>
          </a:xfrm>
        </p:spPr>
        <p:txBody>
          <a:bodyPr>
            <a:normAutofit/>
          </a:bodyPr>
          <a:lstStyle/>
          <a:p>
            <a:r>
              <a:rPr lang="en-US" sz="6000" b="1" dirty="0"/>
              <a:t>Visual </a:t>
            </a:r>
            <a:r>
              <a:rPr lang="en-US" sz="6000" b="1" dirty="0" smtClean="0"/>
              <a:t>learners</a:t>
            </a:r>
            <a:r>
              <a:rPr lang="pl-PL" sz="6000" b="1" dirty="0" smtClean="0"/>
              <a:t>:</a:t>
            </a:r>
            <a:endParaRPr lang="pl-PL" sz="6000" dirty="0"/>
          </a:p>
        </p:txBody>
      </p:sp>
      <p:sp>
        <p:nvSpPr>
          <p:cNvPr id="3" name="Symbol zastępczy zawartości 2"/>
          <p:cNvSpPr>
            <a:spLocks noGrp="1"/>
          </p:cNvSpPr>
          <p:nvPr>
            <p:ph idx="1"/>
          </p:nvPr>
        </p:nvSpPr>
        <p:spPr/>
        <p:txBody>
          <a:bodyPr>
            <a:normAutofit fontScale="25000" lnSpcReduction="20000"/>
          </a:bodyPr>
          <a:lstStyle/>
          <a:p>
            <a:pPr>
              <a:lnSpc>
                <a:spcPct val="125000"/>
              </a:lnSpc>
              <a:spcAft>
                <a:spcPts val="800"/>
              </a:spcAft>
            </a:pPr>
            <a:r>
              <a:rPr lang="en-US" sz="12000" dirty="0">
                <a:latin typeface="+mj-lt"/>
                <a:ea typeface="Calibri" panose="020F0502020204030204" pitchFamily="34" charset="0"/>
                <a:cs typeface="Times New Roman" panose="02020603050405020304" pitchFamily="18" charset="0"/>
              </a:rPr>
              <a:t>learn through seeing. Children who are visual processors tend to observe a parent’s or teacher’s body language and facial expressions for content and learn through demonstrations and descriptions. They tend to have well-developed imaginations and often think in pictures. Too much movement or action in a classroom may cause distraction for them.</a:t>
            </a:r>
            <a:endParaRPr lang="pl-PL" sz="12000" dirty="0">
              <a:latin typeface="+mj-l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56144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6000" b="1" dirty="0"/>
              <a:t>Auditory </a:t>
            </a:r>
            <a:r>
              <a:rPr lang="en-US" sz="6000" b="1" dirty="0" smtClean="0"/>
              <a:t>learners</a:t>
            </a:r>
            <a:r>
              <a:rPr lang="pl-PL" sz="6000" b="1" dirty="0" smtClean="0"/>
              <a:t>:</a:t>
            </a:r>
            <a:r>
              <a:rPr lang="en-US" sz="6000" b="1" dirty="0"/>
              <a:t> </a:t>
            </a:r>
            <a:endParaRPr lang="pl-PL" sz="6000" dirty="0"/>
          </a:p>
        </p:txBody>
      </p:sp>
      <p:sp>
        <p:nvSpPr>
          <p:cNvPr id="3" name="Symbol zastępczy zawartości 2"/>
          <p:cNvSpPr>
            <a:spLocks noGrp="1"/>
          </p:cNvSpPr>
          <p:nvPr>
            <p:ph idx="1"/>
          </p:nvPr>
        </p:nvSpPr>
        <p:spPr/>
        <p:txBody>
          <a:bodyPr>
            <a:normAutofit/>
          </a:bodyPr>
          <a:lstStyle/>
          <a:p>
            <a:r>
              <a:rPr lang="en-US" sz="3200" dirty="0">
                <a:latin typeface="+mj-lt"/>
                <a:cs typeface="Times New Roman" panose="02020603050405020304" pitchFamily="18" charset="0"/>
              </a:rPr>
              <a:t>learn through listening. Children who are auditory processors learn through participating in discussions and talking things through. Verbal directions may help clarify instructions or written information. </a:t>
            </a:r>
            <a:r>
              <a:rPr lang="pl-PL" sz="3200" dirty="0">
                <a:latin typeface="+mj-lt"/>
                <a:cs typeface="Times New Roman" panose="02020603050405020304" pitchFamily="18" charset="0"/>
              </a:rPr>
              <a:t/>
            </a:r>
            <a:br>
              <a:rPr lang="pl-PL" sz="3200" dirty="0">
                <a:latin typeface="+mj-lt"/>
                <a:cs typeface="Times New Roman" panose="02020603050405020304" pitchFamily="18" charset="0"/>
              </a:rPr>
            </a:br>
            <a:r>
              <a:rPr lang="en-US" sz="3200" dirty="0" smtClean="0">
                <a:latin typeface="+mj-lt"/>
                <a:cs typeface="Times New Roman" panose="02020603050405020304" pitchFamily="18" charset="0"/>
              </a:rPr>
              <a:t>Too </a:t>
            </a:r>
            <a:r>
              <a:rPr lang="en-US" sz="3200" dirty="0">
                <a:latin typeface="+mj-lt"/>
                <a:cs typeface="Times New Roman" panose="02020603050405020304" pitchFamily="18" charset="0"/>
              </a:rPr>
              <a:t>much noise may be distracting and children with this strength may learn best in a quiet environment.</a:t>
            </a:r>
            <a:endParaRPr lang="pl-PL" sz="3200" dirty="0">
              <a:latin typeface="+mj-lt"/>
              <a:cs typeface="Times New Roman" panose="02020603050405020304" pitchFamily="18" charset="0"/>
            </a:endParaRPr>
          </a:p>
        </p:txBody>
      </p:sp>
    </p:spTree>
    <p:extLst>
      <p:ext uri="{BB962C8B-B14F-4D97-AF65-F5344CB8AC3E}">
        <p14:creationId xmlns:p14="http://schemas.microsoft.com/office/powerpoint/2010/main" val="246406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6000" b="1" dirty="0"/>
              <a:t>Tactile </a:t>
            </a:r>
            <a:r>
              <a:rPr lang="en-US" sz="6000" b="1" dirty="0" smtClean="0"/>
              <a:t>learners</a:t>
            </a:r>
            <a:r>
              <a:rPr lang="pl-PL" sz="6000" b="1" dirty="0" smtClean="0"/>
              <a:t>:</a:t>
            </a:r>
            <a:endParaRPr lang="pl-PL" sz="6000" dirty="0"/>
          </a:p>
        </p:txBody>
      </p:sp>
      <p:sp>
        <p:nvSpPr>
          <p:cNvPr id="3" name="Symbol zastępczy zawartości 2"/>
          <p:cNvSpPr>
            <a:spLocks noGrp="1"/>
          </p:cNvSpPr>
          <p:nvPr>
            <p:ph idx="1"/>
          </p:nvPr>
        </p:nvSpPr>
        <p:spPr/>
        <p:txBody>
          <a:bodyPr>
            <a:normAutofit fontScale="77500" lnSpcReduction="20000"/>
          </a:bodyPr>
          <a:lstStyle/>
          <a:p>
            <a:pPr>
              <a:lnSpc>
                <a:spcPct val="125000"/>
              </a:lnSpc>
              <a:spcAft>
                <a:spcPts val="800"/>
              </a:spcAft>
            </a:pPr>
            <a:r>
              <a:rPr lang="en-US" sz="4900" dirty="0">
                <a:latin typeface="+mj-lt"/>
                <a:ea typeface="Calibri" panose="020F0502020204030204" pitchFamily="34" charset="0"/>
                <a:cs typeface="Times New Roman" panose="02020603050405020304" pitchFamily="18" charset="0"/>
              </a:rPr>
              <a:t>learn through touch. Children who are more tactile prefer activities or projects that allow them to use their hands. </a:t>
            </a:r>
            <a:r>
              <a:rPr lang="pl-PL" sz="4900" dirty="0">
                <a:latin typeface="+mj-lt"/>
                <a:ea typeface="Calibri" panose="020F0502020204030204" pitchFamily="34" charset="0"/>
                <a:cs typeface="Times New Roman" panose="02020603050405020304" pitchFamily="18" charset="0"/>
              </a:rPr>
              <a:t/>
            </a:r>
            <a:br>
              <a:rPr lang="pl-PL" sz="4900" dirty="0">
                <a:latin typeface="+mj-lt"/>
                <a:ea typeface="Calibri" panose="020F0502020204030204" pitchFamily="34" charset="0"/>
                <a:cs typeface="Times New Roman" panose="02020603050405020304" pitchFamily="18" charset="0"/>
              </a:rPr>
            </a:br>
            <a:r>
              <a:rPr lang="en-US" sz="4900" dirty="0" smtClean="0">
                <a:latin typeface="+mj-lt"/>
                <a:ea typeface="Calibri" panose="020F0502020204030204" pitchFamily="34" charset="0"/>
                <a:cs typeface="Times New Roman" panose="02020603050405020304" pitchFamily="18" charset="0"/>
              </a:rPr>
              <a:t>Your </a:t>
            </a:r>
            <a:r>
              <a:rPr lang="en-US" sz="4900" dirty="0">
                <a:latin typeface="+mj-lt"/>
                <a:ea typeface="Calibri" panose="020F0502020204030204" pitchFamily="34" charset="0"/>
                <a:cs typeface="Times New Roman" panose="02020603050405020304" pitchFamily="18" charset="0"/>
              </a:rPr>
              <a:t>child may prefer doodling or drawing to aid memory.</a:t>
            </a:r>
            <a:endParaRPr lang="pl-PL" sz="4900" dirty="0">
              <a:latin typeface="+mj-l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223515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6000" b="1" dirty="0"/>
              <a:t>Kinesthetic </a:t>
            </a:r>
            <a:r>
              <a:rPr lang="en-US" sz="6000" b="1" dirty="0" smtClean="0"/>
              <a:t>learners</a:t>
            </a:r>
            <a:r>
              <a:rPr lang="pl-PL" sz="6000" b="1" dirty="0" smtClean="0"/>
              <a:t>:</a:t>
            </a:r>
            <a:r>
              <a:rPr lang="en-US" sz="6000" b="1" dirty="0"/>
              <a:t> </a:t>
            </a:r>
            <a:endParaRPr lang="pl-PL" sz="6000" dirty="0"/>
          </a:p>
        </p:txBody>
      </p:sp>
      <p:sp>
        <p:nvSpPr>
          <p:cNvPr id="3" name="Symbol zastępczy zawartości 2"/>
          <p:cNvSpPr>
            <a:spLocks noGrp="1"/>
          </p:cNvSpPr>
          <p:nvPr>
            <p:ph idx="1"/>
          </p:nvPr>
        </p:nvSpPr>
        <p:spPr/>
        <p:txBody>
          <a:bodyPr>
            <a:normAutofit fontScale="92500"/>
          </a:bodyPr>
          <a:lstStyle/>
          <a:p>
            <a:r>
              <a:rPr lang="en-US" sz="4900" dirty="0"/>
              <a:t>learn through moving and doing. Children who are more kinesthetic learn through physical sensations and may have trouble sitting still for long periods. </a:t>
            </a:r>
            <a:r>
              <a:rPr lang="en-US" dirty="0"/>
              <a:t/>
            </a:r>
            <a:br>
              <a:rPr lang="en-US" dirty="0"/>
            </a:br>
            <a:endParaRPr lang="pl-PL" dirty="0"/>
          </a:p>
        </p:txBody>
      </p:sp>
    </p:spTree>
    <p:extLst>
      <p:ext uri="{BB962C8B-B14F-4D97-AF65-F5344CB8AC3E}">
        <p14:creationId xmlns:p14="http://schemas.microsoft.com/office/powerpoint/2010/main" val="86031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8232" y="2469738"/>
            <a:ext cx="9601196" cy="1303867"/>
          </a:xfrm>
        </p:spPr>
        <p:txBody>
          <a:bodyPr>
            <a:normAutofit fontScale="90000"/>
          </a:bodyPr>
          <a:lstStyle/>
          <a:p>
            <a:r>
              <a:rPr lang="en-US" b="1" dirty="0"/>
              <a:t>That’s all I have to say about</a:t>
            </a:r>
            <a:r>
              <a:rPr lang="en-US" dirty="0"/>
              <a:t> types of learning </a:t>
            </a:r>
            <a:r>
              <a:rPr lang="en-US" dirty="0" smtClean="0"/>
              <a:t>styles</a:t>
            </a:r>
            <a:r>
              <a:rPr lang="pl-PL" dirty="0" smtClean="0"/>
              <a:t>.</a:t>
            </a:r>
            <a:endParaRPr lang="pl-PL" dirty="0"/>
          </a:p>
        </p:txBody>
      </p:sp>
    </p:spTree>
    <p:extLst>
      <p:ext uri="{BB962C8B-B14F-4D97-AF65-F5344CB8AC3E}">
        <p14:creationId xmlns:p14="http://schemas.microsoft.com/office/powerpoint/2010/main" val="229160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Finally I’d like to focus on</a:t>
            </a:r>
            <a:r>
              <a:rPr lang="en-US" dirty="0"/>
              <a:t> determining children's learning styles.</a:t>
            </a:r>
            <a:endParaRPr lang="pl-PL" dirty="0"/>
          </a:p>
        </p:txBody>
      </p:sp>
      <p:sp>
        <p:nvSpPr>
          <p:cNvPr id="3" name="Symbol zastępczy zawartości 2"/>
          <p:cNvSpPr>
            <a:spLocks noGrp="1"/>
          </p:cNvSpPr>
          <p:nvPr>
            <p:ph idx="1"/>
          </p:nvPr>
        </p:nvSpPr>
        <p:spPr/>
        <p:txBody>
          <a:bodyPr/>
          <a:lstStyle/>
          <a:p>
            <a:r>
              <a:rPr lang="en-US" sz="3500" dirty="0"/>
              <a:t>The best way to learn about your child’s learning style is to observe what he or she is doing. </a:t>
            </a:r>
            <a:r>
              <a:rPr lang="pl-PL" sz="3500" dirty="0" smtClean="0"/>
              <a:t/>
            </a:r>
            <a:br>
              <a:rPr lang="pl-PL" sz="3500" dirty="0" smtClean="0"/>
            </a:br>
            <a:r>
              <a:rPr lang="en-US" sz="3500" dirty="0" smtClean="0"/>
              <a:t>Actions</a:t>
            </a:r>
            <a:r>
              <a:rPr lang="en-US" sz="3500" dirty="0"/>
              <a:t>, interests, and preferences will provide information about how he or she is processing information.</a:t>
            </a:r>
            <a:endParaRPr lang="pl-PL" sz="3500" dirty="0"/>
          </a:p>
          <a:p>
            <a:endParaRPr lang="pl-PL" dirty="0"/>
          </a:p>
        </p:txBody>
      </p:sp>
    </p:spTree>
    <p:extLst>
      <p:ext uri="{BB962C8B-B14F-4D97-AF65-F5344CB8AC3E}">
        <p14:creationId xmlns:p14="http://schemas.microsoft.com/office/powerpoint/2010/main" val="325335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90684" y="1806305"/>
            <a:ext cx="9601196" cy="3318936"/>
          </a:xfrm>
        </p:spPr>
        <p:txBody>
          <a:bodyPr>
            <a:noAutofit/>
          </a:bodyPr>
          <a:lstStyle/>
          <a:p>
            <a:r>
              <a:rPr lang="en-US" sz="3400" dirty="0"/>
              <a:t>If your child has developmental delays, you may find that you often focus on what your child isn’t yet doing. Instead, try to focus on his strengths and favorite activities. All children, even the most challenged, </a:t>
            </a:r>
            <a:r>
              <a:rPr lang="pl-PL" sz="3400" dirty="0" smtClean="0"/>
              <a:t/>
            </a:r>
            <a:br>
              <a:rPr lang="pl-PL" sz="3400" dirty="0" smtClean="0"/>
            </a:br>
            <a:r>
              <a:rPr lang="en-US" sz="3400" dirty="0" smtClean="0"/>
              <a:t>have </a:t>
            </a:r>
            <a:r>
              <a:rPr lang="en-US" sz="3400" dirty="0"/>
              <a:t>interests and preferences. </a:t>
            </a:r>
            <a:r>
              <a:rPr lang="pl-PL" sz="3400" dirty="0" smtClean="0"/>
              <a:t/>
            </a:r>
            <a:br>
              <a:rPr lang="pl-PL" sz="3400" dirty="0" smtClean="0"/>
            </a:br>
            <a:r>
              <a:rPr lang="en-US" sz="3400" dirty="0" smtClean="0"/>
              <a:t>Identifying </a:t>
            </a:r>
            <a:r>
              <a:rPr lang="en-US" sz="3400" dirty="0"/>
              <a:t>these helps increase a child’s motivation for </a:t>
            </a:r>
            <a:r>
              <a:rPr lang="en-US" sz="3400" dirty="0" smtClean="0"/>
              <a:t>learning</a:t>
            </a:r>
            <a:r>
              <a:rPr lang="pl-PL" sz="3400" dirty="0" smtClean="0"/>
              <a:t>.</a:t>
            </a:r>
            <a:endParaRPr lang="pl-PL" sz="3400" dirty="0"/>
          </a:p>
        </p:txBody>
      </p:sp>
    </p:spTree>
    <p:extLst>
      <p:ext uri="{BB962C8B-B14F-4D97-AF65-F5344CB8AC3E}">
        <p14:creationId xmlns:p14="http://schemas.microsoft.com/office/powerpoint/2010/main" val="198379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p:cNvSpPr>
            <a:spLocks noGrp="1"/>
          </p:cNvSpPr>
          <p:nvPr>
            <p:ph type="title"/>
          </p:nvPr>
        </p:nvSpPr>
        <p:spPr>
          <a:xfrm>
            <a:off x="1268106" y="3002000"/>
            <a:ext cx="9601196" cy="1303867"/>
          </a:xfrm>
        </p:spPr>
        <p:txBody>
          <a:bodyPr>
            <a:noAutofit/>
          </a:bodyPr>
          <a:lstStyle/>
          <a:p>
            <a:r>
              <a:rPr lang="en-US" sz="3500" b="1" dirty="0"/>
              <a:t>To sum up</a:t>
            </a:r>
            <a:r>
              <a:rPr lang="en-US" sz="3500" dirty="0"/>
              <a:t>, as adults, we can help children better understand their strengths and individual </a:t>
            </a:r>
            <a:r>
              <a:rPr lang="en-US" sz="3500" dirty="0" smtClean="0"/>
              <a:t>differences, while supporting challenges. You can seek out </a:t>
            </a:r>
            <a:r>
              <a:rPr lang="pl-PL" sz="3500" dirty="0" smtClean="0"/>
              <a:t/>
            </a:r>
            <a:br>
              <a:rPr lang="pl-PL" sz="3500" dirty="0" smtClean="0"/>
            </a:br>
            <a:r>
              <a:rPr lang="en-US" sz="3500" dirty="0" smtClean="0"/>
              <a:t>real-world </a:t>
            </a:r>
            <a:r>
              <a:rPr lang="en-US" sz="3500" dirty="0"/>
              <a:t>experiences that extend your child’s learning. For example, if your child is interested in fish and aquatic life, visit an aquarium. </a:t>
            </a:r>
            <a:r>
              <a:rPr lang="en-US" sz="3500" dirty="0" smtClean="0"/>
              <a:t>Your </a:t>
            </a:r>
            <a:r>
              <a:rPr lang="en-US" sz="3500" dirty="0"/>
              <a:t>child </a:t>
            </a:r>
            <a:r>
              <a:rPr lang="en-US" sz="3500" dirty="0" smtClean="0"/>
              <a:t>will retain </a:t>
            </a:r>
            <a:r>
              <a:rPr lang="en-US" sz="3500" dirty="0"/>
              <a:t>more information and develop </a:t>
            </a:r>
            <a:r>
              <a:rPr lang="pl-PL" sz="3500" dirty="0" smtClean="0"/>
              <a:t/>
            </a:r>
            <a:br>
              <a:rPr lang="pl-PL" sz="3500" dirty="0" smtClean="0"/>
            </a:br>
            <a:r>
              <a:rPr lang="en-US" sz="3500" dirty="0" smtClean="0"/>
              <a:t>a </a:t>
            </a:r>
            <a:r>
              <a:rPr lang="en-US" sz="3500" dirty="0"/>
              <a:t>broader understanding of the world if information is meaningful and presented in a way that meets his or her individual learning style.</a:t>
            </a:r>
            <a:r>
              <a:rPr lang="pl-PL" sz="3500" dirty="0"/>
              <a:t/>
            </a:r>
            <a:br>
              <a:rPr lang="pl-PL" sz="3500" dirty="0"/>
            </a:br>
            <a:endParaRPr lang="pl-PL" sz="3500" dirty="0"/>
          </a:p>
        </p:txBody>
      </p:sp>
    </p:spTree>
    <p:extLst>
      <p:ext uri="{BB962C8B-B14F-4D97-AF65-F5344CB8AC3E}">
        <p14:creationId xmlns:p14="http://schemas.microsoft.com/office/powerpoint/2010/main" val="337781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p:cNvGraphicFramePr>
            <a:graphicFrameLocks noChangeAspect="1"/>
          </p:cNvGraphicFramePr>
          <p:nvPr>
            <p:extLst>
              <p:ext uri="{D42A27DB-BD31-4B8C-83A1-F6EECF244321}">
                <p14:modId xmlns:p14="http://schemas.microsoft.com/office/powerpoint/2010/main" val="1388649743"/>
              </p:ext>
            </p:extLst>
          </p:nvPr>
        </p:nvGraphicFramePr>
        <p:xfrm>
          <a:off x="4417105" y="464457"/>
          <a:ext cx="3754438" cy="5730724"/>
        </p:xfrm>
        <a:graphic>
          <a:graphicData uri="http://schemas.openxmlformats.org/presentationml/2006/ole">
            <mc:AlternateContent xmlns:mc="http://schemas.openxmlformats.org/markup-compatibility/2006">
              <mc:Choice xmlns:v="urn:schemas-microsoft-com:vml" Requires="v">
                <p:oleObj spid="_x0000_s2057" name="Dokument" r:id="rId4" imgW="6641964" imgH="10140003" progId="Word.Document.12">
                  <p:embed/>
                </p:oleObj>
              </mc:Choice>
              <mc:Fallback>
                <p:oleObj name="Dokument" r:id="rId4" imgW="6641964" imgH="10140003" progId="Word.Document.12">
                  <p:embed/>
                  <p:pic>
                    <p:nvPicPr>
                      <p:cNvPr id="0" name=""/>
                      <p:cNvPicPr/>
                      <p:nvPr/>
                    </p:nvPicPr>
                    <p:blipFill>
                      <a:blip r:embed="rId5"/>
                      <a:stretch>
                        <a:fillRect/>
                      </a:stretch>
                    </p:blipFill>
                    <p:spPr>
                      <a:xfrm>
                        <a:off x="4417105" y="464457"/>
                        <a:ext cx="3754438" cy="5730724"/>
                      </a:xfrm>
                      <a:prstGeom prst="rect">
                        <a:avLst/>
                      </a:prstGeom>
                    </p:spPr>
                  </p:pic>
                </p:oleObj>
              </mc:Fallback>
            </mc:AlternateContent>
          </a:graphicData>
        </a:graphic>
      </p:graphicFrame>
    </p:spTree>
    <p:extLst>
      <p:ext uri="{BB962C8B-B14F-4D97-AF65-F5344CB8AC3E}">
        <p14:creationId xmlns:p14="http://schemas.microsoft.com/office/powerpoint/2010/main" val="596189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4458" y="3397786"/>
            <a:ext cx="9601196" cy="1303867"/>
          </a:xfrm>
        </p:spPr>
        <p:txBody>
          <a:bodyPr>
            <a:normAutofit fontScale="90000"/>
          </a:bodyPr>
          <a:lstStyle/>
          <a:p>
            <a:pPr>
              <a:lnSpc>
                <a:spcPct val="125000"/>
              </a:lnSpc>
              <a:spcAft>
                <a:spcPts val="800"/>
              </a:spcAft>
            </a:pPr>
            <a:r>
              <a:rPr lang="en-US" sz="5600" dirty="0">
                <a:ea typeface="Times New Roman" panose="02020603050405020304" pitchFamily="18" charset="0"/>
                <a:cs typeface="Times New Roman" panose="02020603050405020304" pitchFamily="18" charset="0"/>
              </a:rPr>
              <a:t>Ladies and gentlemen,</a:t>
            </a:r>
            <a:r>
              <a:rPr lang="en-US" sz="5600" b="1" dirty="0">
                <a:ea typeface="Times New Roman" panose="02020603050405020304" pitchFamily="18" charset="0"/>
                <a:cs typeface="Times New Roman" panose="02020603050405020304" pitchFamily="18" charset="0"/>
              </a:rPr>
              <a:t> if you have any questions, I'd be happy to answer them now</a:t>
            </a:r>
            <a:r>
              <a:rPr lang="en-US" sz="5600" dirty="0">
                <a:ea typeface="Times New Roman" panose="02020603050405020304" pitchFamily="18" charset="0"/>
                <a:cs typeface="Times New Roman" panose="02020603050405020304" pitchFamily="18" charset="0"/>
              </a:rPr>
              <a:t>.</a:t>
            </a:r>
            <a:r>
              <a:rPr lang="pl-PL" sz="3600" dirty="0">
                <a:latin typeface="Calibri" panose="020F0502020204030204" pitchFamily="34" charset="0"/>
                <a:ea typeface="Calibri" panose="020F0502020204030204" pitchFamily="34" charset="0"/>
                <a:cs typeface="Times New Roman" panose="02020603050405020304" pitchFamily="18" charset="0"/>
              </a:rPr>
              <a:t/>
            </a:r>
            <a:br>
              <a:rPr lang="pl-PL" sz="3600" dirty="0">
                <a:latin typeface="Calibri" panose="020F0502020204030204" pitchFamily="34" charset="0"/>
                <a:ea typeface="Calibri" panose="020F0502020204030204" pitchFamily="34" charset="0"/>
                <a:cs typeface="Times New Roman" panose="02020603050405020304" pitchFamily="18" charset="0"/>
              </a:rPr>
            </a:br>
            <a:endParaRPr lang="pl-PL" dirty="0"/>
          </a:p>
        </p:txBody>
      </p:sp>
    </p:spTree>
    <p:extLst>
      <p:ext uri="{BB962C8B-B14F-4D97-AF65-F5344CB8AC3E}">
        <p14:creationId xmlns:p14="http://schemas.microsoft.com/office/powerpoint/2010/main" val="138166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000" b="1" dirty="0" err="1" smtClean="0"/>
              <a:t>References</a:t>
            </a:r>
            <a:r>
              <a:rPr lang="pl-PL" sz="5000" b="1" dirty="0" smtClean="0"/>
              <a:t>:</a:t>
            </a:r>
            <a:endParaRPr lang="pl-PL" sz="5000" b="1" dirty="0"/>
          </a:p>
        </p:txBody>
      </p:sp>
      <p:sp>
        <p:nvSpPr>
          <p:cNvPr id="3" name="Symbol zastępczy zawartości 2"/>
          <p:cNvSpPr>
            <a:spLocks noGrp="1"/>
          </p:cNvSpPr>
          <p:nvPr>
            <p:ph idx="1"/>
          </p:nvPr>
        </p:nvSpPr>
        <p:spPr/>
        <p:txBody>
          <a:bodyPr>
            <a:normAutofit/>
          </a:bodyPr>
          <a:lstStyle/>
          <a:p>
            <a:endParaRPr lang="pl-PL" dirty="0" smtClean="0">
              <a:latin typeface="Garamond (Tekst podstawowy)"/>
            </a:endParaRPr>
          </a:p>
          <a:p>
            <a:r>
              <a:rPr lang="en-US" dirty="0" smtClean="0">
                <a:latin typeface="Garamond (Tekst podstawowy)"/>
              </a:rPr>
              <a:t>- </a:t>
            </a:r>
            <a:r>
              <a:rPr lang="en-US" dirty="0">
                <a:latin typeface="Garamond (Tekst podstawowy)"/>
              </a:rPr>
              <a:t>Gardner, H. (1993). </a:t>
            </a:r>
            <a:r>
              <a:rPr lang="en-US" i="1" dirty="0">
                <a:latin typeface="Garamond (Tekst podstawowy)"/>
              </a:rPr>
              <a:t>Multiple Intelligences: The Theory in Practice</a:t>
            </a:r>
            <a:r>
              <a:rPr lang="en-US" dirty="0">
                <a:latin typeface="Garamond (Tekst podstawowy)"/>
              </a:rPr>
              <a:t>. New York, NY: </a:t>
            </a:r>
            <a:r>
              <a:rPr lang="en-US" dirty="0" err="1">
                <a:latin typeface="Garamond (Tekst podstawowy)"/>
              </a:rPr>
              <a:t>BasicBooks</a:t>
            </a:r>
            <a:r>
              <a:rPr lang="en-US" dirty="0" smtClean="0">
                <a:latin typeface="Garamond (Tekst podstawowy)"/>
              </a:rPr>
              <a:t>.</a:t>
            </a:r>
            <a:endParaRPr lang="pl-PL" dirty="0" smtClean="0">
              <a:latin typeface="Garamond (Tekst podstawowy)"/>
            </a:endParaRPr>
          </a:p>
          <a:p>
            <a:r>
              <a:rPr lang="en-US" smtClean="0">
                <a:latin typeface="Garamond (Tekst podstawowy)"/>
              </a:rPr>
              <a:t>- </a:t>
            </a:r>
            <a:r>
              <a:rPr lang="en-US" dirty="0">
                <a:latin typeface="Garamond (Tekst podstawowy)"/>
              </a:rPr>
              <a:t>Edwards, L. (2002). </a:t>
            </a:r>
            <a:r>
              <a:rPr lang="en-US" i="1" dirty="0">
                <a:latin typeface="Garamond (Tekst podstawowy)"/>
              </a:rPr>
              <a:t>The Creative Arts: A Process Approach for Teachers and Children</a:t>
            </a:r>
            <a:r>
              <a:rPr lang="en-US" dirty="0">
                <a:latin typeface="Garamond (Tekst podstawowy)"/>
              </a:rPr>
              <a:t>. Upper Saddle River,  NJ: Merrill Prentice Hall.</a:t>
            </a:r>
            <a:br>
              <a:rPr lang="en-US" dirty="0">
                <a:latin typeface="Garamond (Tekst podstawowy)"/>
              </a:rPr>
            </a:br>
            <a:endParaRPr lang="pl-PL" dirty="0">
              <a:latin typeface="Garamond (Tekst podstawowy)"/>
            </a:endParaRPr>
          </a:p>
        </p:txBody>
      </p:sp>
    </p:spTree>
    <p:extLst>
      <p:ext uri="{BB962C8B-B14F-4D97-AF65-F5344CB8AC3E}">
        <p14:creationId xmlns:p14="http://schemas.microsoft.com/office/powerpoint/2010/main" val="203718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2876" y="3468230"/>
            <a:ext cx="8865623" cy="1819656"/>
          </a:xfrm>
        </p:spPr>
        <p:txBody>
          <a:bodyPr>
            <a:noAutofit/>
          </a:bodyPr>
          <a:lstStyle/>
          <a:p>
            <a:r>
              <a:rPr lang="en-US" sz="4500" b="1" dirty="0"/>
              <a:t>Ladies and gentlemen</a:t>
            </a:r>
            <a:r>
              <a:rPr lang="en-US" sz="4500" dirty="0"/>
              <a:t>, </a:t>
            </a:r>
            <a:r>
              <a:rPr lang="en-US" sz="4500" b="1" dirty="0"/>
              <a:t>thank you very much for coming along here today</a:t>
            </a:r>
            <a:r>
              <a:rPr lang="en-US" sz="4500" dirty="0"/>
              <a:t>.</a:t>
            </a:r>
            <a:br>
              <a:rPr lang="en-US" sz="4500" dirty="0"/>
            </a:br>
            <a:r>
              <a:rPr lang="en-US" sz="4500" dirty="0"/>
              <a:t>I hope my presentation isn’t going to take too long and that you will find it interesting. </a:t>
            </a:r>
            <a:endParaRPr lang="pl-PL" sz="4500" dirty="0"/>
          </a:p>
        </p:txBody>
      </p:sp>
    </p:spTree>
    <p:extLst>
      <p:ext uri="{BB962C8B-B14F-4D97-AF65-F5344CB8AC3E}">
        <p14:creationId xmlns:p14="http://schemas.microsoft.com/office/powerpoint/2010/main" val="3568287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54199" y="3755654"/>
            <a:ext cx="8865623" cy="1819656"/>
          </a:xfrm>
        </p:spPr>
        <p:txBody>
          <a:bodyPr>
            <a:normAutofit fontScale="90000"/>
          </a:bodyPr>
          <a:lstStyle/>
          <a:p>
            <a:r>
              <a:rPr lang="pl-PL" sz="3500" b="1" dirty="0" smtClean="0">
                <a:solidFill>
                  <a:schemeClr val="tx1"/>
                </a:solidFill>
              </a:rPr>
              <a:t/>
            </a:r>
            <a:br>
              <a:rPr lang="pl-PL" sz="3500" b="1" dirty="0" smtClean="0">
                <a:solidFill>
                  <a:schemeClr val="tx1"/>
                </a:solidFill>
              </a:rPr>
            </a:br>
            <a:r>
              <a:rPr lang="pl-PL" sz="4400" b="1" dirty="0">
                <a:solidFill>
                  <a:schemeClr val="tx1"/>
                </a:solidFill>
              </a:rPr>
              <a:t/>
            </a:r>
            <a:br>
              <a:rPr lang="pl-PL" sz="4400" b="1" dirty="0">
                <a:solidFill>
                  <a:schemeClr val="tx1"/>
                </a:solidFill>
              </a:rPr>
            </a:br>
            <a:r>
              <a:rPr lang="en-US" sz="4400" b="1" dirty="0" smtClean="0">
                <a:solidFill>
                  <a:schemeClr val="tx1"/>
                </a:solidFill>
              </a:rPr>
              <a:t>The </a:t>
            </a:r>
            <a:r>
              <a:rPr lang="en-US" sz="4400" b="1" dirty="0">
                <a:solidFill>
                  <a:schemeClr val="tx1"/>
                </a:solidFill>
              </a:rPr>
              <a:t>purpose of today’s presentation is to discuss </a:t>
            </a:r>
            <a:r>
              <a:rPr lang="en-US" sz="4400" dirty="0">
                <a:solidFill>
                  <a:schemeClr val="tx1"/>
                </a:solidFill>
              </a:rPr>
              <a:t>children’s learning styles.</a:t>
            </a:r>
            <a:r>
              <a:rPr lang="en-US" sz="4400" b="1" dirty="0">
                <a:solidFill>
                  <a:schemeClr val="tx1"/>
                </a:solidFill>
              </a:rPr>
              <a:t/>
            </a:r>
            <a:br>
              <a:rPr lang="en-US" sz="4400" b="1" dirty="0">
                <a:solidFill>
                  <a:schemeClr val="tx1"/>
                </a:solidFill>
              </a:rPr>
            </a:br>
            <a:r>
              <a:rPr lang="pl-PL" sz="4400" b="1" dirty="0" smtClean="0">
                <a:solidFill>
                  <a:schemeClr val="tx1"/>
                </a:solidFill>
              </a:rPr>
              <a:t>I </a:t>
            </a:r>
            <a:r>
              <a:rPr lang="pl-PL" sz="4400" b="1" dirty="0" err="1" smtClean="0">
                <a:solidFill>
                  <a:schemeClr val="tx1"/>
                </a:solidFill>
              </a:rPr>
              <a:t>am</a:t>
            </a:r>
            <a:r>
              <a:rPr lang="pl-PL" sz="4400" b="1" dirty="0" smtClean="0">
                <a:solidFill>
                  <a:schemeClr val="tx1"/>
                </a:solidFill>
              </a:rPr>
              <a:t> </a:t>
            </a:r>
            <a:r>
              <a:rPr lang="pl-PL" sz="4400" b="1" dirty="0" err="1" smtClean="0">
                <a:solidFill>
                  <a:schemeClr val="tx1"/>
                </a:solidFill>
              </a:rPr>
              <a:t>going</a:t>
            </a:r>
            <a:r>
              <a:rPr lang="pl-PL" sz="4400" b="1" dirty="0" smtClean="0">
                <a:solidFill>
                  <a:schemeClr val="tx1"/>
                </a:solidFill>
              </a:rPr>
              <a:t> to </a:t>
            </a:r>
            <a:r>
              <a:rPr lang="pl-PL" sz="4400" b="1" dirty="0" err="1" smtClean="0">
                <a:solidFill>
                  <a:schemeClr val="tx1"/>
                </a:solidFill>
              </a:rPr>
              <a:t>begin</a:t>
            </a:r>
            <a:r>
              <a:rPr lang="pl-PL" sz="4400" b="1" dirty="0" smtClean="0">
                <a:solidFill>
                  <a:schemeClr val="tx1"/>
                </a:solidFill>
              </a:rPr>
              <a:t> </a:t>
            </a:r>
            <a:r>
              <a:rPr lang="en-US" sz="4400" b="1" dirty="0" smtClean="0">
                <a:solidFill>
                  <a:schemeClr val="tx1"/>
                </a:solidFill>
              </a:rPr>
              <a:t>by </a:t>
            </a:r>
            <a:r>
              <a:rPr lang="en-US" sz="4400" dirty="0">
                <a:solidFill>
                  <a:schemeClr val="tx1"/>
                </a:solidFill>
              </a:rPr>
              <a:t>explaining what learning styles are, </a:t>
            </a:r>
            <a:r>
              <a:rPr lang="en-US" sz="4400" b="1" dirty="0">
                <a:solidFill>
                  <a:schemeClr val="tx1"/>
                </a:solidFill>
              </a:rPr>
              <a:t>secondly</a:t>
            </a:r>
            <a:r>
              <a:rPr lang="en-US" sz="4400" dirty="0">
                <a:solidFill>
                  <a:schemeClr val="tx1"/>
                </a:solidFill>
              </a:rPr>
              <a:t> I will show types of learning styles, and </a:t>
            </a:r>
            <a:r>
              <a:rPr lang="en-US" sz="4400" b="1" dirty="0">
                <a:solidFill>
                  <a:schemeClr val="tx1"/>
                </a:solidFill>
              </a:rPr>
              <a:t>finally</a:t>
            </a:r>
            <a:r>
              <a:rPr lang="en-US" sz="4400" dirty="0">
                <a:solidFill>
                  <a:schemeClr val="tx1"/>
                </a:solidFill>
              </a:rPr>
              <a:t> I will tell how you can determine your child’s learning styles.</a:t>
            </a:r>
            <a:endParaRPr lang="pl-PL" sz="4400" dirty="0">
              <a:solidFill>
                <a:schemeClr val="tx1"/>
              </a:solidFill>
            </a:endParaRPr>
          </a:p>
        </p:txBody>
      </p:sp>
    </p:spTree>
    <p:extLst>
      <p:ext uri="{BB962C8B-B14F-4D97-AF65-F5344CB8AC3E}">
        <p14:creationId xmlns:p14="http://schemas.microsoft.com/office/powerpoint/2010/main" val="153117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61925" y="1983618"/>
            <a:ext cx="9592732" cy="2954868"/>
          </a:xfrm>
        </p:spPr>
        <p:txBody>
          <a:bodyPr>
            <a:normAutofit fontScale="90000"/>
          </a:bodyPr>
          <a:lstStyle/>
          <a:p>
            <a:r>
              <a:rPr lang="en-US" sz="3900" b="1" dirty="0"/>
              <a:t>Let’s begin by</a:t>
            </a:r>
            <a:r>
              <a:rPr lang="en-US" sz="3900" dirty="0"/>
              <a:t> explaining what learning styles are.</a:t>
            </a:r>
            <a:br>
              <a:rPr lang="en-US" sz="3900" dirty="0"/>
            </a:br>
            <a:r>
              <a:rPr lang="en-US" sz="3900" dirty="0"/>
              <a:t>Learning styles is a term that refers to different ways in which we learn, process, and retain information. All young children learn through meaningful hands-on experiences—through touching, doing, and moving. And children also learn through seeing and hearing. As you observe your child, you will begin to identify strengths and preferences that tell you something about your child’s preferred learning style.</a:t>
            </a:r>
            <a:r>
              <a:rPr lang="en-US" dirty="0"/>
              <a:t/>
            </a:r>
            <a:br>
              <a:rPr lang="en-US" dirty="0"/>
            </a:br>
            <a:endParaRPr lang="pl-PL" dirty="0"/>
          </a:p>
        </p:txBody>
      </p:sp>
    </p:spTree>
    <p:extLst>
      <p:ext uri="{BB962C8B-B14F-4D97-AF65-F5344CB8AC3E}">
        <p14:creationId xmlns:p14="http://schemas.microsoft.com/office/powerpoint/2010/main" val="401857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25296" y="738748"/>
            <a:ext cx="9601196" cy="3318936"/>
          </a:xfrm>
        </p:spPr>
        <p:txBody>
          <a:bodyPr>
            <a:normAutofit fontScale="92500"/>
          </a:bodyPr>
          <a:lstStyle/>
          <a:p>
            <a:pPr marL="0" indent="0">
              <a:buNone/>
            </a:pPr>
            <a:r>
              <a:rPr lang="en-US" sz="4000" dirty="0"/>
              <a:t/>
            </a:r>
            <a:br>
              <a:rPr lang="en-US" sz="4000" dirty="0"/>
            </a:br>
            <a:r>
              <a:rPr lang="en-US" sz="4000" b="1" dirty="0"/>
              <a:t>Now I’d like to focus on</a:t>
            </a:r>
            <a:r>
              <a:rPr lang="en-US" sz="4000" dirty="0"/>
              <a:t> types of learning styles</a:t>
            </a:r>
            <a:r>
              <a:rPr lang="en-US" sz="4000" dirty="0" smtClean="0"/>
              <a:t>.</a:t>
            </a:r>
            <a:r>
              <a:rPr lang="pl-PL" sz="4000" dirty="0" smtClean="0"/>
              <a:t/>
            </a:r>
            <a:br>
              <a:rPr lang="pl-PL" sz="4000" dirty="0" smtClean="0"/>
            </a:br>
            <a:r>
              <a:rPr lang="en-US" sz="4000" dirty="0"/>
              <a:t/>
            </a:r>
            <a:br>
              <a:rPr lang="en-US" sz="4000" dirty="0"/>
            </a:br>
            <a:r>
              <a:rPr lang="en-US" sz="4000" dirty="0"/>
              <a:t>These are the four main types of learning </a:t>
            </a:r>
            <a:r>
              <a:rPr lang="en-US" sz="4000" dirty="0" smtClean="0"/>
              <a:t>styles</a:t>
            </a:r>
            <a:r>
              <a:rPr lang="pl-PL" sz="4000" dirty="0" smtClean="0"/>
              <a:t>:</a:t>
            </a:r>
            <a:endParaRPr lang="pl-PL" sz="4000" dirty="0"/>
          </a:p>
        </p:txBody>
      </p:sp>
    </p:spTree>
    <p:extLst>
      <p:ext uri="{BB962C8B-B14F-4D97-AF65-F5344CB8AC3E}">
        <p14:creationId xmlns:p14="http://schemas.microsoft.com/office/powerpoint/2010/main" val="354021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63182" y="1649791"/>
            <a:ext cx="3718455" cy="1371600"/>
          </a:xfrm>
        </p:spPr>
        <p:txBody>
          <a:bodyPr>
            <a:normAutofit/>
          </a:bodyPr>
          <a:lstStyle/>
          <a:p>
            <a:r>
              <a:rPr lang="pl-PL" sz="6000" b="1" dirty="0" smtClean="0"/>
              <a:t>VISUAL</a:t>
            </a:r>
            <a:endParaRPr lang="pl-PL" sz="6000" b="1" dirty="0"/>
          </a:p>
        </p:txBody>
      </p:sp>
      <p:pic>
        <p:nvPicPr>
          <p:cNvPr id="7" name="Symbol zastępczy zawartości 6"/>
          <p:cNvPicPr>
            <a:picLocks noGrp="1" noChangeAspect="1"/>
          </p:cNvPicPr>
          <p:nvPr>
            <p:ph idx="1"/>
          </p:nvPr>
        </p:nvPicPr>
        <p:blipFill>
          <a:blip r:embed="rId2"/>
          <a:stretch>
            <a:fillRect/>
          </a:stretch>
        </p:blipFill>
        <p:spPr>
          <a:xfrm>
            <a:off x="4881637" y="998803"/>
            <a:ext cx="6414385" cy="4270148"/>
          </a:xfrm>
          <a:prstGeom prst="rect">
            <a:avLst/>
          </a:prstGeom>
        </p:spPr>
      </p:pic>
    </p:spTree>
    <p:extLst>
      <p:ext uri="{BB962C8B-B14F-4D97-AF65-F5344CB8AC3E}">
        <p14:creationId xmlns:p14="http://schemas.microsoft.com/office/powerpoint/2010/main" val="3447257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000" b="1" dirty="0" smtClean="0"/>
              <a:t>AUDITORY</a:t>
            </a:r>
            <a:endParaRPr lang="pl-PL" sz="5000" b="1" dirty="0"/>
          </a:p>
        </p:txBody>
      </p:sp>
      <p:pic>
        <p:nvPicPr>
          <p:cNvPr id="5" name="Symbol zastępczy zawartości 4"/>
          <p:cNvPicPr>
            <a:picLocks noGrp="1" noChangeAspect="1"/>
          </p:cNvPicPr>
          <p:nvPr>
            <p:ph idx="1"/>
          </p:nvPr>
        </p:nvPicPr>
        <p:blipFill>
          <a:blip r:embed="rId2"/>
          <a:stretch>
            <a:fillRect/>
          </a:stretch>
        </p:blipFill>
        <p:spPr>
          <a:xfrm>
            <a:off x="5012266" y="1508451"/>
            <a:ext cx="5938226" cy="3948920"/>
          </a:xfrm>
          <a:prstGeom prst="rect">
            <a:avLst/>
          </a:prstGeom>
        </p:spPr>
      </p:pic>
    </p:spTree>
    <p:extLst>
      <p:ext uri="{BB962C8B-B14F-4D97-AF65-F5344CB8AC3E}">
        <p14:creationId xmlns:p14="http://schemas.microsoft.com/office/powerpoint/2010/main" val="2197229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b="1" dirty="0" smtClean="0"/>
              <a:t>TACTILE</a:t>
            </a:r>
            <a:endParaRPr lang="pl-PL" sz="6000" b="1" dirty="0"/>
          </a:p>
        </p:txBody>
      </p:sp>
      <p:pic>
        <p:nvPicPr>
          <p:cNvPr id="7" name="Symbol zastępczy zawartości 6"/>
          <p:cNvPicPr>
            <a:picLocks noGrp="1" noChangeAspect="1"/>
          </p:cNvPicPr>
          <p:nvPr>
            <p:ph idx="1"/>
          </p:nvPr>
        </p:nvPicPr>
        <p:blipFill>
          <a:blip r:embed="rId2"/>
          <a:stretch>
            <a:fillRect/>
          </a:stretch>
        </p:blipFill>
        <p:spPr>
          <a:xfrm>
            <a:off x="5012266" y="1141034"/>
            <a:ext cx="6343880" cy="4229252"/>
          </a:xfrm>
          <a:prstGeom prst="rect">
            <a:avLst/>
          </a:prstGeom>
        </p:spPr>
      </p:pic>
    </p:spTree>
    <p:extLst>
      <p:ext uri="{BB962C8B-B14F-4D97-AF65-F5344CB8AC3E}">
        <p14:creationId xmlns:p14="http://schemas.microsoft.com/office/powerpoint/2010/main" val="768454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165</TotalTime>
  <Words>319</Words>
  <Application>Microsoft Office PowerPoint</Application>
  <PresentationFormat>Panoramiczny</PresentationFormat>
  <Paragraphs>28</Paragraphs>
  <Slides>21</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9" baseType="lpstr">
      <vt:lpstr>Arial</vt:lpstr>
      <vt:lpstr>Arial Rounded MT Bold</vt:lpstr>
      <vt:lpstr>Calibri</vt:lpstr>
      <vt:lpstr>Garamond</vt:lpstr>
      <vt:lpstr>Garamond (Tekst podstawowy)</vt:lpstr>
      <vt:lpstr>Times New Roman</vt:lpstr>
      <vt:lpstr>Organiczny</vt:lpstr>
      <vt:lpstr>Dokument</vt:lpstr>
      <vt:lpstr>CHILDREN’S LEARNING  STYLES</vt:lpstr>
      <vt:lpstr>Prezentacja programu PowerPoint</vt:lpstr>
      <vt:lpstr>Ladies and gentlemen, thank you very much for coming along here today. I hope my presentation isn’t going to take too long and that you will find it interesting. </vt:lpstr>
      <vt:lpstr>  The purpose of today’s presentation is to discuss children’s learning styles. I am going to begin by explaining what learning styles are, secondly I will show types of learning styles, and finally I will tell how you can determine your child’s learning styles.</vt:lpstr>
      <vt:lpstr>Let’s begin by explaining what learning styles are. Learning styles is a term that refers to different ways in which we learn, process, and retain information. All young children learn through meaningful hands-on experiences—through touching, doing, and moving. And children also learn through seeing and hearing. As you observe your child, you will begin to identify strengths and preferences that tell you something about your child’s preferred learning style. </vt:lpstr>
      <vt:lpstr>Prezentacja programu PowerPoint</vt:lpstr>
      <vt:lpstr>VISUAL</vt:lpstr>
      <vt:lpstr>AUDITORY</vt:lpstr>
      <vt:lpstr>TACTILE</vt:lpstr>
      <vt:lpstr>KINESTHETIC</vt:lpstr>
      <vt:lpstr>I’d like to expand this issue. </vt:lpstr>
      <vt:lpstr>Visual learners:</vt:lpstr>
      <vt:lpstr>Auditory learners: </vt:lpstr>
      <vt:lpstr>Tactile learners:</vt:lpstr>
      <vt:lpstr>Kinesthetic learners: </vt:lpstr>
      <vt:lpstr>That’s all I have to say about types of learning styles.</vt:lpstr>
      <vt:lpstr>Finally I’d like to focus on determining children's learning styles.</vt:lpstr>
      <vt:lpstr>Prezentacja programu PowerPoint</vt:lpstr>
      <vt:lpstr>To sum up, as adults, we can help children better understand their strengths and individual differences, while supporting challenges. You can seek out  real-world experiences that extend your child’s learning. For example, if your child is interested in fish and aquatic life, visit an aquarium. Your child will retain more information and develop  a broader understanding of the world if information is meaningful and presented in a way that meets his or her individual learning style. </vt:lpstr>
      <vt:lpstr>Ladies and gentlemen, if you have any questions, I'd be happy to answer them now. </vt:lpstr>
      <vt:lpstr>References:</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Learning Styles</dc:title>
  <dc:creator>Magda</dc:creator>
  <cp:lastModifiedBy>Magda</cp:lastModifiedBy>
  <cp:revision>15</cp:revision>
  <dcterms:created xsi:type="dcterms:W3CDTF">2015-05-30T21:38:52Z</dcterms:created>
  <dcterms:modified xsi:type="dcterms:W3CDTF">2015-06-05T12:56:34Z</dcterms:modified>
</cp:coreProperties>
</file>