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7559675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0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B9DD831-C74E-4BD0-BA57-14ECF7A9F052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560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6A450E2C-DEB4-4D77-B431-E1AD464FAC2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089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horndale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131B3D-2C48-4E1F-AC34-682A4BEB114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34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0ABE70-2AE3-41A5-B624-359400F7ECF8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172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11EC9C-F8FA-47C5-BEA7-ECBF2B56383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878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89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00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9020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24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03850" y="2224088"/>
            <a:ext cx="41624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2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87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50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5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0194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EABD38-6859-430D-B992-F355B9F143C5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58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1534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46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61238" y="117475"/>
            <a:ext cx="2205037" cy="68691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67475" cy="68691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29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49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05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9554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385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72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33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85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5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E93297-1FD2-4786-847A-95167EF2F2BF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085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1025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3780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337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97725" y="700088"/>
            <a:ext cx="2151063" cy="62007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3962" cy="62007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72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0C3E4B-F20B-4DAF-ACBB-EE67FB61E13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616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7C3448-FD24-4B30-8B10-C1C08A697E6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065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0F8BAE-E593-4094-9362-62EBBD8DE6B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602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9AE8FF-4E9F-4BC3-9770-5B78DD57205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984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7CD0E0-184B-4BD5-BE83-57B5FC0B85F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239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B11F3C-2721-4889-8D5F-54AE47A70AC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629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x-none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7CFEF24A-AD05-4B6D-B71D-30A047A1A791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740879" y="11700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1088280" y="2224080"/>
            <a:ext cx="8477640" cy="4763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None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Char char="➲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Char char="●"/>
              <a:defRPr lang="de-DE" sz="2800" b="0" i="0" u="none" strike="noStrike">
                <a:ln>
                  <a:noFill/>
                </a:ln>
                <a:solidFill>
                  <a:srgbClr val="E6E6E6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E6E6E6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E6E6E6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99CC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99CC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99CC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99CC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99CC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937279" y="6251399"/>
            <a:ext cx="1969560" cy="1057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2400" b="1" i="1" u="none" strike="noStrike">
          <a:ln>
            <a:noFill/>
          </a:ln>
          <a:solidFill>
            <a:srgbClr val="E6E6E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de-DE" sz="2400" b="0" i="0" u="none" strike="noStrike">
          <a:ln>
            <a:noFill/>
          </a:ln>
          <a:solidFill>
            <a:srgbClr val="E6E6E6"/>
          </a:solidFill>
          <a:latin typeface="Albany" pitchFamily="34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-360" y="-360"/>
            <a:ext cx="10080360" cy="75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740879" y="699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822600" y="2137680"/>
            <a:ext cx="8418600" cy="4763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de-DE" sz="2400" b="1" i="1" u="none" strike="noStrike">
          <a:ln>
            <a:noFill/>
          </a:ln>
          <a:solidFill>
            <a:srgbClr val="99284C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de-DE" sz="2400" b="0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51680" y="1271880"/>
            <a:ext cx="8608320" cy="1594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9000">
                <a:solidFill>
                  <a:srgbClr val="0047FF"/>
                </a:solidFill>
                <a:latin typeface="Comic Sans MS" pitchFamily="66"/>
              </a:rPr>
              <a:t>Allergy tests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581400" y="3240000"/>
            <a:ext cx="8418600" cy="3240000"/>
          </a:xfrm>
        </p:spPr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>
              <a:buNone/>
            </a:pPr>
            <a:r>
              <a:rPr lang="de-DE" sz="2000">
                <a:solidFill>
                  <a:srgbClr val="000000"/>
                </a:solidFill>
                <a:latin typeface="Arial Black" pitchFamily="34"/>
              </a:rPr>
              <a:t>Sylwia Stachowicz</a:t>
            </a:r>
          </a:p>
          <a:p>
            <a:pPr marL="0" lvl="0" indent="0">
              <a:buNone/>
            </a:pPr>
            <a:r>
              <a:rPr lang="de-DE" sz="2000">
                <a:solidFill>
                  <a:srgbClr val="000000"/>
                </a:solidFill>
                <a:latin typeface="Arial Black" pitchFamily="34"/>
              </a:rPr>
              <a:t>Pielęgniarstwo stacjonarne</a:t>
            </a:r>
          </a:p>
          <a:p>
            <a:pPr marL="0" lvl="0" indent="0">
              <a:buNone/>
            </a:pPr>
            <a:r>
              <a:rPr lang="de-DE" sz="2000">
                <a:solidFill>
                  <a:srgbClr val="000000"/>
                </a:solidFill>
                <a:latin typeface="Arial Black" pitchFamily="34"/>
              </a:rPr>
              <a:t>Uniwersytet Rzeszowski</a:t>
            </a:r>
          </a:p>
          <a:p>
            <a:pPr marL="0" lvl="0" indent="0">
              <a:buNone/>
            </a:pPr>
            <a:endParaRPr lang="de-DE" sz="2000">
              <a:solidFill>
                <a:srgbClr val="000000"/>
              </a:solidFill>
              <a:latin typeface="Arial Black" pitchFamily="34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0" y="3960000"/>
            <a:ext cx="396000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" y="5220000"/>
            <a:ext cx="306000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761399" y="1068120"/>
            <a:ext cx="8418600" cy="5231880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1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If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you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suspect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that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you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may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have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an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allergy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what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should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you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do?</a:t>
            </a:r>
          </a:p>
          <a:p>
            <a:pPr lvl="0">
              <a:buNone/>
            </a:pPr>
            <a:r>
              <a:rPr lang="de-DE" dirty="0"/>
              <a:t>a) </a:t>
            </a:r>
            <a:r>
              <a:rPr lang="de-DE" dirty="0" err="1"/>
              <a:t>allergy</a:t>
            </a:r>
            <a:r>
              <a:rPr lang="de-DE" dirty="0"/>
              <a:t> </a:t>
            </a:r>
            <a:r>
              <a:rPr lang="de-DE" dirty="0" err="1"/>
              <a:t>tests</a:t>
            </a:r>
            <a:endParaRPr lang="de-DE" dirty="0"/>
          </a:p>
          <a:p>
            <a:pPr lvl="0">
              <a:buNone/>
            </a:pPr>
            <a:r>
              <a:rPr lang="de-DE" dirty="0"/>
              <a:t>b) </a:t>
            </a:r>
            <a:r>
              <a:rPr lang="de-DE" dirty="0" err="1"/>
              <a:t>nothing</a:t>
            </a:r>
            <a:endParaRPr lang="de-DE" dirty="0"/>
          </a:p>
          <a:p>
            <a:pPr lvl="0">
              <a:buNone/>
            </a:pPr>
            <a:r>
              <a:rPr lang="de-DE" dirty="0"/>
              <a:t>c)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vitamin</a:t>
            </a:r>
            <a:r>
              <a:rPr lang="de-DE" dirty="0"/>
              <a:t> C</a:t>
            </a:r>
          </a:p>
          <a:p>
            <a:pPr lvl="0">
              <a:buNone/>
            </a:pPr>
            <a:endParaRPr lang="de-DE" dirty="0"/>
          </a:p>
          <a:p>
            <a:pPr lvl="0">
              <a:buNone/>
            </a:pP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2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What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are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allergy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tests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?</a:t>
            </a:r>
          </a:p>
          <a:p>
            <a:pPr lvl="0">
              <a:buNone/>
            </a:pPr>
            <a:r>
              <a:rPr lang="de-DE" dirty="0"/>
              <a:t>a) </a:t>
            </a:r>
            <a:r>
              <a:rPr lang="de-DE" dirty="0" err="1"/>
              <a:t>urine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  <a:p>
            <a:pPr lvl="0">
              <a:buNone/>
            </a:pPr>
            <a:r>
              <a:rPr lang="de-DE" dirty="0"/>
              <a:t>b) </a:t>
            </a:r>
            <a:r>
              <a:rPr lang="pl-PL" smtClean="0"/>
              <a:t>s</a:t>
            </a:r>
            <a:r>
              <a:rPr lang="de-DE" smtClean="0"/>
              <a:t>kin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blood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  <a:p>
            <a:pPr lvl="0">
              <a:buNone/>
            </a:pPr>
            <a:r>
              <a:rPr lang="de-DE" dirty="0"/>
              <a:t>c) </a:t>
            </a:r>
            <a:r>
              <a:rPr lang="de-DE" dirty="0" err="1"/>
              <a:t>feces</a:t>
            </a:r>
            <a:r>
              <a:rPr lang="de-DE" dirty="0"/>
              <a:t> </a:t>
            </a:r>
            <a:r>
              <a:rPr lang="de-DE" dirty="0" err="1"/>
              <a:t>test</a:t>
            </a:r>
            <a:endParaRPr lang="de-DE" dirty="0"/>
          </a:p>
          <a:p>
            <a:pPr lvl="0">
              <a:buNone/>
            </a:pPr>
            <a:endParaRPr lang="de-DE" dirty="0"/>
          </a:p>
          <a:p>
            <a:pPr lvl="0">
              <a:buNone/>
            </a:pP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3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How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many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we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have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kinds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of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allergy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skin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 </a:t>
            </a:r>
            <a:r>
              <a:rPr lang="de-DE" sz="2600" b="1" dirty="0" err="1">
                <a:solidFill>
                  <a:srgbClr val="000000"/>
                </a:solidFill>
                <a:latin typeface="Times New Roman" pitchFamily="18"/>
              </a:rPr>
              <a:t>tests</a:t>
            </a:r>
            <a:r>
              <a:rPr lang="de-DE" sz="2600" b="1" dirty="0">
                <a:solidFill>
                  <a:srgbClr val="000000"/>
                </a:solidFill>
                <a:latin typeface="Times New Roman" pitchFamily="18"/>
              </a:rPr>
              <a:t>?</a:t>
            </a:r>
          </a:p>
          <a:p>
            <a:pPr lvl="0">
              <a:buNone/>
            </a:pPr>
            <a:r>
              <a:rPr lang="de-DE" dirty="0"/>
              <a:t>a) 15</a:t>
            </a:r>
          </a:p>
          <a:p>
            <a:pPr lvl="0">
              <a:buNone/>
            </a:pPr>
            <a:r>
              <a:rPr lang="de-DE" dirty="0"/>
              <a:t>b) 2</a:t>
            </a:r>
          </a:p>
          <a:p>
            <a:pPr lvl="0">
              <a:buNone/>
            </a:pPr>
            <a:r>
              <a:rPr lang="de-DE" dirty="0"/>
              <a:t>c)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900000" y="1080000"/>
            <a:ext cx="8418600" cy="6300000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 b="1">
                <a:solidFill>
                  <a:srgbClr val="000000"/>
                </a:solidFill>
                <a:latin typeface="Times New Roman" pitchFamily="18"/>
              </a:rPr>
              <a:t>4 How much time you have to wait for the skin tests?</a:t>
            </a:r>
          </a:p>
          <a:p>
            <a:pPr lvl="0">
              <a:buNone/>
            </a:pPr>
            <a:r>
              <a:rPr lang="de-DE"/>
              <a:t>a) 30  min</a:t>
            </a:r>
          </a:p>
          <a:p>
            <a:pPr lvl="0">
              <a:buNone/>
            </a:pPr>
            <a:r>
              <a:rPr lang="de-DE"/>
              <a:t>b) 1 h</a:t>
            </a:r>
          </a:p>
          <a:p>
            <a:pPr lvl="0">
              <a:buNone/>
            </a:pPr>
            <a:r>
              <a:rPr lang="de-DE"/>
              <a:t>c) 20 min</a:t>
            </a:r>
          </a:p>
          <a:p>
            <a:pPr lvl="0">
              <a:buNone/>
            </a:pPr>
            <a:endParaRPr lang="de-DE"/>
          </a:p>
          <a:p>
            <a:pPr lvl="0">
              <a:buNone/>
            </a:pPr>
            <a:r>
              <a:rPr lang="de-DE" sz="2600" b="1">
                <a:solidFill>
                  <a:srgbClr val="000000"/>
                </a:solidFill>
                <a:latin typeface="Times New Roman" pitchFamily="18"/>
              </a:rPr>
              <a:t>5 What is measured by allergy blood test?</a:t>
            </a:r>
          </a:p>
          <a:p>
            <a:pPr lvl="0">
              <a:buNone/>
            </a:pPr>
            <a:r>
              <a:rPr lang="de-DE"/>
              <a:t>a) IgE</a:t>
            </a:r>
          </a:p>
          <a:p>
            <a:pPr lvl="0">
              <a:buNone/>
            </a:pPr>
            <a:r>
              <a:rPr lang="de-DE"/>
              <a:t>b) white cells</a:t>
            </a:r>
          </a:p>
          <a:p>
            <a:pPr lvl="0">
              <a:buNone/>
            </a:pPr>
            <a:r>
              <a:rPr lang="de-DE"/>
              <a:t>c) heamoglobin</a:t>
            </a:r>
          </a:p>
          <a:p>
            <a:pPr lvl="0">
              <a:buNone/>
            </a:pPr>
            <a:endParaRPr lang="de-DE"/>
          </a:p>
          <a:p>
            <a:pPr lvl="0">
              <a:buNone/>
            </a:pPr>
            <a:r>
              <a:rPr lang="de-DE" sz="2600" b="1">
                <a:solidFill>
                  <a:srgbClr val="000000"/>
                </a:solidFill>
                <a:latin typeface="Times New Roman" pitchFamily="18"/>
              </a:rPr>
              <a:t>6 When we do an allergy blood test?</a:t>
            </a:r>
          </a:p>
          <a:p>
            <a:pPr lvl="0">
              <a:buNone/>
            </a:pPr>
            <a:r>
              <a:rPr lang="de-DE"/>
              <a:t>a) The patient suffer from eczema</a:t>
            </a:r>
          </a:p>
          <a:p>
            <a:pPr lvl="0">
              <a:buNone/>
            </a:pPr>
            <a:r>
              <a:rPr lang="de-DE"/>
              <a:t>b) The patient doesn't want to skin test</a:t>
            </a:r>
          </a:p>
          <a:p>
            <a:pPr lvl="0">
              <a:buNone/>
            </a:pPr>
            <a:r>
              <a:rPr lang="de-DE"/>
              <a:t>c) The patient is afraid of the skin test</a:t>
            </a:r>
          </a:p>
          <a:p>
            <a:pPr lvl="0">
              <a:buNone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1080000"/>
            <a:ext cx="6660000" cy="5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581400" y="900000"/>
            <a:ext cx="8418600" cy="476315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r>
              <a:rPr lang="de-DE" sz="3600">
                <a:solidFill>
                  <a:srgbClr val="94006B"/>
                </a:solidFill>
                <a:latin typeface="Impact" pitchFamily="34"/>
              </a:rPr>
              <a:t>Allergy testing</a:t>
            </a:r>
            <a:r>
              <a:rPr lang="de-DE">
                <a:latin typeface="Consolas" pitchFamily="49"/>
              </a:rPr>
              <a:t> </a:t>
            </a:r>
            <a:r>
              <a:rPr lang="de-DE" sz="2800" b="1">
                <a:latin typeface="Times New Roman" pitchFamily="18"/>
              </a:rPr>
              <a:t>involves having a skin or blood test to find out what substance or allergen may tigger an allergic response in a person.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5040000"/>
            <a:ext cx="2665800" cy="201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20000" y="4860000"/>
            <a:ext cx="234000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00000" y="3484800"/>
            <a:ext cx="3060000" cy="31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581400" y="1080000"/>
            <a:ext cx="8418600" cy="476315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 algn="ctr">
              <a:buNone/>
            </a:pPr>
            <a:r>
              <a:rPr lang="de-DE" sz="6000" b="1" i="1" u="sng">
                <a:solidFill>
                  <a:srgbClr val="C5000B"/>
                </a:solidFill>
                <a:latin typeface="Gabriola" pitchFamily="82"/>
              </a:rPr>
              <a:t>There are two types of skin test.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0" y="900000"/>
            <a:ext cx="342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60000" y="4860000"/>
            <a:ext cx="3240000" cy="192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761399" y="1260000"/>
            <a:ext cx="8418600" cy="476315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/>
              <a:t> </a:t>
            </a:r>
            <a:r>
              <a:rPr lang="de-DE" sz="2800" b="1">
                <a:solidFill>
                  <a:srgbClr val="008000"/>
                </a:solidFill>
                <a:latin typeface="MV Boli" pitchFamily="2"/>
              </a:rPr>
              <a:t>During the first type of skin test a drop of a suspected allergen is pricked or scratched on the surface of the skin.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0000" y="3420000"/>
            <a:ext cx="486000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 txBox="1">
            <a:spLocks noGrp="1"/>
          </p:cNvSpPr>
          <p:nvPr>
            <p:ph type="body" idx="4294967295"/>
          </p:nvPr>
        </p:nvSpPr>
        <p:spPr>
          <a:xfrm>
            <a:off x="761399" y="1176840"/>
            <a:ext cx="8418600" cy="476315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2800" b="1">
                <a:solidFill>
                  <a:srgbClr val="FF420E"/>
                </a:solidFill>
                <a:latin typeface="Segoe Print" pitchFamily="2"/>
              </a:rPr>
              <a:t>During the second type of skin test a small amount of the suspected allergen is injected into the skin.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0" y="3600000"/>
            <a:ext cx="43200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6000">
                <a:solidFill>
                  <a:srgbClr val="2323DC"/>
                </a:solidFill>
                <a:latin typeface="MV Boli" pitchFamily="34"/>
              </a:rPr>
              <a:t>Skin testing is fast.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2800" b="1"/>
              <a:t>For both types of skin tests positive reactions usually appear within </a:t>
            </a:r>
            <a:r>
              <a:rPr lang="de-DE" sz="3200" b="1" u="sng">
                <a:solidFill>
                  <a:srgbClr val="C5000B"/>
                </a:solidFill>
              </a:rPr>
              <a:t>20 minutes.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20000" y="3600000"/>
            <a:ext cx="3960000" cy="3278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685799"/>
            <a:ext cx="8608320" cy="128988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3600">
                <a:solidFill>
                  <a:srgbClr val="280099"/>
                </a:solidFill>
                <a:latin typeface="Arial Black" pitchFamily="34"/>
              </a:rPr>
              <a:t>The blood test used to test for allergens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 algn="ctr">
              <a:buNone/>
            </a:pPr>
            <a:r>
              <a:rPr lang="de-DE" b="1">
                <a:solidFill>
                  <a:srgbClr val="666666"/>
                </a:solidFill>
                <a:latin typeface="DejaVu Sans" pitchFamily="34"/>
              </a:rPr>
              <a:t>It's used to measure the number of IgE antibodies in your blood that have been produced by your immune system in response to a suspected allergen.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0000" y="2340000"/>
            <a:ext cx="414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40879" y="513719"/>
            <a:ext cx="8608320" cy="163404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000" i="0">
                <a:solidFill>
                  <a:srgbClr val="9999FF"/>
                </a:solidFill>
                <a:latin typeface="MV Boli" pitchFamily="34"/>
              </a:rPr>
              <a:t>An allergy blood test is often used because: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61399" y="2436840"/>
            <a:ext cx="8418600" cy="476315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/>
              <a:t>The patient is taking a medicine that can interfere with skin testing</a:t>
            </a:r>
          </a:p>
          <a:p>
            <a:pPr lvl="0">
              <a:buNone/>
            </a:pPr>
            <a:endParaRPr lang="de-DE"/>
          </a:p>
          <a:p>
            <a:pPr lvl="0"/>
            <a:r>
              <a:rPr lang="de-DE"/>
              <a:t>The patient suffers from a severe skin condition</a:t>
            </a:r>
          </a:p>
          <a:p>
            <a:pPr lvl="0">
              <a:buNone/>
            </a:pPr>
            <a:endParaRPr lang="de-DE"/>
          </a:p>
          <a:p>
            <a:pPr lvl="0"/>
            <a:r>
              <a:rPr lang="de-DE"/>
              <a:t>Testing with a strong allergen might cause an extra large positive reaction</a:t>
            </a:r>
          </a:p>
          <a:p>
            <a:pPr lvl="0">
              <a:buNone/>
            </a:pPr>
            <a:endParaRPr lang="de-DE"/>
          </a:p>
          <a:p>
            <a:pPr lvl="0"/>
            <a:r>
              <a:rPr lang="de-DE"/>
              <a:t>For babies and very young children may be better than several skin tests.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51680" y="720000"/>
            <a:ext cx="8608320" cy="177444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de-DE" sz="4400">
                <a:solidFill>
                  <a:srgbClr val="314004"/>
                </a:solidFill>
                <a:latin typeface="Segoe Script" pitchFamily="34"/>
              </a:rPr>
              <a:t>Allergy test can help find:</a:t>
            </a:r>
            <a:br>
              <a:rPr lang="de-DE" sz="4400">
                <a:solidFill>
                  <a:srgbClr val="314004"/>
                </a:solidFill>
                <a:latin typeface="Segoe Script" pitchFamily="34"/>
              </a:rPr>
            </a:br>
            <a:endParaRPr lang="de-DE" sz="4400">
              <a:solidFill>
                <a:srgbClr val="314004"/>
              </a:solidFill>
              <a:latin typeface="Segoe Script" pitchFamily="34"/>
            </a:endParaRP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81400" y="1980000"/>
            <a:ext cx="8418600" cy="476315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de-DE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b="1" u="sng"/>
              <a:t>Airborne allergens</a:t>
            </a:r>
          </a:p>
          <a:p>
            <a:pPr lvl="0"/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>
              <a:buNone/>
            </a:pPr>
            <a:endParaRPr lang="de-DE"/>
          </a:p>
          <a:p>
            <a:pPr lvl="0"/>
            <a:r>
              <a:rPr lang="de-DE" b="1" u="sng"/>
              <a:t>Food allergens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15159" y="1648080"/>
            <a:ext cx="2004840" cy="141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40000" y="2160000"/>
            <a:ext cx="216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0" y="2700000"/>
            <a:ext cx="19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600000" y="3420000"/>
            <a:ext cx="19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40000" y="4860000"/>
            <a:ext cx="180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520000" y="5400000"/>
            <a:ext cx="2160000" cy="162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4860000" y="4680000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7020000" y="5220000"/>
            <a:ext cx="180000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s-strateg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s-novel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352</Words>
  <Application>Microsoft Office PowerPoint</Application>
  <PresentationFormat>Pokaz na ekranie (4:3)</PresentationFormat>
  <Paragraphs>75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Default</vt:lpstr>
      <vt:lpstr>prs-strategy</vt:lpstr>
      <vt:lpstr>prs-novelty</vt:lpstr>
      <vt:lpstr>Allergy tests</vt:lpstr>
      <vt:lpstr>Prezentacja programu PowerPoint</vt:lpstr>
      <vt:lpstr>Prezentacja programu PowerPoint</vt:lpstr>
      <vt:lpstr>Prezentacja programu PowerPoint</vt:lpstr>
      <vt:lpstr>Prezentacja programu PowerPoint</vt:lpstr>
      <vt:lpstr>Skin testing is fast.</vt:lpstr>
      <vt:lpstr>The blood test used to test for allergens</vt:lpstr>
      <vt:lpstr>An allergy blood test is often used because:</vt:lpstr>
      <vt:lpstr>Allergy test can help find: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Allergy tests</dc:title>
  <dc:creator>PC</dc:creator>
  <cp:lastModifiedBy>PC</cp:lastModifiedBy>
  <cp:revision>13</cp:revision>
  <dcterms:created xsi:type="dcterms:W3CDTF">2009-04-16T11:32:32Z</dcterms:created>
  <dcterms:modified xsi:type="dcterms:W3CDTF">2015-05-10T12:55:02Z</dcterms:modified>
</cp:coreProperties>
</file>