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89858" autoAdjust="0"/>
  </p:normalViewPr>
  <p:slideViewPr>
    <p:cSldViewPr snapToGrid="0">
      <p:cViewPr>
        <p:scale>
          <a:sx n="73" d="100"/>
          <a:sy n="73" d="100"/>
        </p:scale>
        <p:origin x="-1188" y="-300"/>
      </p:cViewPr>
      <p:guideLst>
        <p:guide orient="horz" pos="2160"/>
        <p:guide pos="3840"/>
      </p:guideLst>
    </p:cSldViewPr>
  </p:slideViewPr>
  <p:outlineViewPr>
    <p:cViewPr>
      <p:scale>
        <a:sx n="33" d="100"/>
        <a:sy n="33" d="100"/>
      </p:scale>
      <p:origin x="0" y="151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DAA96E-62FB-41D2-8415-9833F8B76C44}" type="datetimeFigureOut">
              <a:rPr lang="en-US" smtClean="0"/>
              <a:t>5/19/2017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C952E1-C599-4F12-927E-15F3B513D9E7}" type="slidenum">
              <a:rPr lang="en-US" smtClean="0"/>
              <a:t>‹#›</a:t>
            </a:fld>
            <a:endParaRPr lang="en-US"/>
          </a:p>
        </p:txBody>
      </p:sp>
    </p:spTree>
    <p:extLst>
      <p:ext uri="{BB962C8B-B14F-4D97-AF65-F5344CB8AC3E}">
        <p14:creationId xmlns:p14="http://schemas.microsoft.com/office/powerpoint/2010/main" val="247029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C952E1-C599-4F12-927E-15F3B513D9E7}" type="slidenum">
              <a:rPr lang="en-US" smtClean="0"/>
              <a:t>2</a:t>
            </a:fld>
            <a:endParaRPr lang="en-US"/>
          </a:p>
        </p:txBody>
      </p:sp>
    </p:spTree>
    <p:extLst>
      <p:ext uri="{BB962C8B-B14F-4D97-AF65-F5344CB8AC3E}">
        <p14:creationId xmlns:p14="http://schemas.microsoft.com/office/powerpoint/2010/main" val="3534712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C952E1-C599-4F12-927E-15F3B513D9E7}" type="slidenum">
              <a:rPr lang="en-US" smtClean="0"/>
              <a:t>7</a:t>
            </a:fld>
            <a:endParaRPr lang="en-US"/>
          </a:p>
        </p:txBody>
      </p:sp>
    </p:spTree>
    <p:extLst>
      <p:ext uri="{BB962C8B-B14F-4D97-AF65-F5344CB8AC3E}">
        <p14:creationId xmlns:p14="http://schemas.microsoft.com/office/powerpoint/2010/main" val="1548888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C952E1-C599-4F12-927E-15F3B513D9E7}" type="slidenum">
              <a:rPr lang="en-US" smtClean="0"/>
              <a:t>9</a:t>
            </a:fld>
            <a:endParaRPr lang="en-US"/>
          </a:p>
        </p:txBody>
      </p:sp>
    </p:spTree>
    <p:extLst>
      <p:ext uri="{BB962C8B-B14F-4D97-AF65-F5344CB8AC3E}">
        <p14:creationId xmlns:p14="http://schemas.microsoft.com/office/powerpoint/2010/main" val="1315751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AE3952-7CA8-43FC-AF00-E464DB6A22DD}" type="datetimeFigureOut">
              <a:rPr lang="en-US" smtClean="0"/>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25A0B6-F74C-452F-9F53-020CA311006A}" type="slidenum">
              <a:rPr lang="en-US" smtClean="0"/>
              <a:t>‹#›</a:t>
            </a:fld>
            <a:endParaRPr lang="en-US"/>
          </a:p>
        </p:txBody>
      </p:sp>
    </p:spTree>
    <p:extLst>
      <p:ext uri="{BB962C8B-B14F-4D97-AF65-F5344CB8AC3E}">
        <p14:creationId xmlns:p14="http://schemas.microsoft.com/office/powerpoint/2010/main" val="1770027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AE3952-7CA8-43FC-AF00-E464DB6A22DD}" type="datetimeFigureOut">
              <a:rPr lang="en-US" smtClean="0"/>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25A0B6-F74C-452F-9F53-020CA311006A}" type="slidenum">
              <a:rPr lang="en-US" smtClean="0"/>
              <a:t>‹#›</a:t>
            </a:fld>
            <a:endParaRPr lang="en-US"/>
          </a:p>
        </p:txBody>
      </p:sp>
    </p:spTree>
    <p:extLst>
      <p:ext uri="{BB962C8B-B14F-4D97-AF65-F5344CB8AC3E}">
        <p14:creationId xmlns:p14="http://schemas.microsoft.com/office/powerpoint/2010/main" val="435168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AE3952-7CA8-43FC-AF00-E464DB6A22DD}" type="datetimeFigureOut">
              <a:rPr lang="en-US" smtClean="0"/>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25A0B6-F74C-452F-9F53-020CA311006A}" type="slidenum">
              <a:rPr lang="en-US" smtClean="0"/>
              <a:t>‹#›</a:t>
            </a:fld>
            <a:endParaRPr lang="en-US"/>
          </a:p>
        </p:txBody>
      </p:sp>
    </p:spTree>
    <p:extLst>
      <p:ext uri="{BB962C8B-B14F-4D97-AF65-F5344CB8AC3E}">
        <p14:creationId xmlns:p14="http://schemas.microsoft.com/office/powerpoint/2010/main" val="949895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AE3952-7CA8-43FC-AF00-E464DB6A22DD}" type="datetimeFigureOut">
              <a:rPr lang="en-US" smtClean="0"/>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25A0B6-F74C-452F-9F53-020CA311006A}" type="slidenum">
              <a:rPr lang="en-US" smtClean="0"/>
              <a:t>‹#›</a:t>
            </a:fld>
            <a:endParaRPr lang="en-US"/>
          </a:p>
        </p:txBody>
      </p:sp>
    </p:spTree>
    <p:extLst>
      <p:ext uri="{BB962C8B-B14F-4D97-AF65-F5344CB8AC3E}">
        <p14:creationId xmlns:p14="http://schemas.microsoft.com/office/powerpoint/2010/main" val="1223509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AE3952-7CA8-43FC-AF00-E464DB6A22DD}" type="datetimeFigureOut">
              <a:rPr lang="en-US" smtClean="0"/>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25A0B6-F74C-452F-9F53-020CA311006A}" type="slidenum">
              <a:rPr lang="en-US" smtClean="0"/>
              <a:t>‹#›</a:t>
            </a:fld>
            <a:endParaRPr lang="en-US"/>
          </a:p>
        </p:txBody>
      </p:sp>
    </p:spTree>
    <p:extLst>
      <p:ext uri="{BB962C8B-B14F-4D97-AF65-F5344CB8AC3E}">
        <p14:creationId xmlns:p14="http://schemas.microsoft.com/office/powerpoint/2010/main" val="4022945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AE3952-7CA8-43FC-AF00-E464DB6A22DD}" type="datetimeFigureOut">
              <a:rPr lang="en-US" smtClean="0"/>
              <a:t>5/19/2017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25A0B6-F74C-452F-9F53-020CA311006A}" type="slidenum">
              <a:rPr lang="en-US" smtClean="0"/>
              <a:t>‹#›</a:t>
            </a:fld>
            <a:endParaRPr lang="en-US"/>
          </a:p>
        </p:txBody>
      </p:sp>
    </p:spTree>
    <p:extLst>
      <p:ext uri="{BB962C8B-B14F-4D97-AF65-F5344CB8AC3E}">
        <p14:creationId xmlns:p14="http://schemas.microsoft.com/office/powerpoint/2010/main" val="425357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AE3952-7CA8-43FC-AF00-E464DB6A22DD}" type="datetimeFigureOut">
              <a:rPr lang="en-US" smtClean="0"/>
              <a:t>5/19/2017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25A0B6-F74C-452F-9F53-020CA311006A}" type="slidenum">
              <a:rPr lang="en-US" smtClean="0"/>
              <a:t>‹#›</a:t>
            </a:fld>
            <a:endParaRPr lang="en-US"/>
          </a:p>
        </p:txBody>
      </p:sp>
    </p:spTree>
    <p:extLst>
      <p:ext uri="{BB962C8B-B14F-4D97-AF65-F5344CB8AC3E}">
        <p14:creationId xmlns:p14="http://schemas.microsoft.com/office/powerpoint/2010/main" val="3877046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AE3952-7CA8-43FC-AF00-E464DB6A22DD}" type="datetimeFigureOut">
              <a:rPr lang="en-US" smtClean="0"/>
              <a:t>5/19/2017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25A0B6-F74C-452F-9F53-020CA311006A}" type="slidenum">
              <a:rPr lang="en-US" smtClean="0"/>
              <a:t>‹#›</a:t>
            </a:fld>
            <a:endParaRPr lang="en-US"/>
          </a:p>
        </p:txBody>
      </p:sp>
    </p:spTree>
    <p:extLst>
      <p:ext uri="{BB962C8B-B14F-4D97-AF65-F5344CB8AC3E}">
        <p14:creationId xmlns:p14="http://schemas.microsoft.com/office/powerpoint/2010/main" val="1118351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AE3952-7CA8-43FC-AF00-E464DB6A22DD}" type="datetimeFigureOut">
              <a:rPr lang="en-US" smtClean="0"/>
              <a:t>5/19/2017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25A0B6-F74C-452F-9F53-020CA311006A}" type="slidenum">
              <a:rPr lang="en-US" smtClean="0"/>
              <a:t>‹#›</a:t>
            </a:fld>
            <a:endParaRPr lang="en-US"/>
          </a:p>
        </p:txBody>
      </p:sp>
    </p:spTree>
    <p:extLst>
      <p:ext uri="{BB962C8B-B14F-4D97-AF65-F5344CB8AC3E}">
        <p14:creationId xmlns:p14="http://schemas.microsoft.com/office/powerpoint/2010/main" val="2807966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AE3952-7CA8-43FC-AF00-E464DB6A22DD}" type="datetimeFigureOut">
              <a:rPr lang="en-US" smtClean="0"/>
              <a:t>5/19/2017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25A0B6-F74C-452F-9F53-020CA311006A}" type="slidenum">
              <a:rPr lang="en-US" smtClean="0"/>
              <a:t>‹#›</a:t>
            </a:fld>
            <a:endParaRPr lang="en-US"/>
          </a:p>
        </p:txBody>
      </p:sp>
    </p:spTree>
    <p:extLst>
      <p:ext uri="{BB962C8B-B14F-4D97-AF65-F5344CB8AC3E}">
        <p14:creationId xmlns:p14="http://schemas.microsoft.com/office/powerpoint/2010/main" val="4255620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AE3952-7CA8-43FC-AF00-E464DB6A22DD}" type="datetimeFigureOut">
              <a:rPr lang="en-US" smtClean="0"/>
              <a:t>5/19/2017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25A0B6-F74C-452F-9F53-020CA311006A}" type="slidenum">
              <a:rPr lang="en-US" smtClean="0"/>
              <a:t>‹#›</a:t>
            </a:fld>
            <a:endParaRPr lang="en-US"/>
          </a:p>
        </p:txBody>
      </p:sp>
    </p:spTree>
    <p:extLst>
      <p:ext uri="{BB962C8B-B14F-4D97-AF65-F5344CB8AC3E}">
        <p14:creationId xmlns:p14="http://schemas.microsoft.com/office/powerpoint/2010/main" val="3182858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AE3952-7CA8-43FC-AF00-E464DB6A22DD}" type="datetimeFigureOut">
              <a:rPr lang="en-US" smtClean="0"/>
              <a:t>5/19/2017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25A0B6-F74C-452F-9F53-020CA311006A}" type="slidenum">
              <a:rPr lang="en-US" smtClean="0"/>
              <a:t>‹#›</a:t>
            </a:fld>
            <a:endParaRPr lang="en-US"/>
          </a:p>
        </p:txBody>
      </p:sp>
    </p:spTree>
    <p:extLst>
      <p:ext uri="{BB962C8B-B14F-4D97-AF65-F5344CB8AC3E}">
        <p14:creationId xmlns:p14="http://schemas.microsoft.com/office/powerpoint/2010/main" val="987348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uscourts.gov/" TargetMode="External"/><Relationship Id="rId7" Type="http://schemas.openxmlformats.org/officeDocument/2006/relationships/hyperlink" Target="http://www.usa.xmc.pl/wladza-sadownicza/" TargetMode="External"/><Relationship Id="rId2" Type="http://schemas.openxmlformats.org/officeDocument/2006/relationships/hyperlink" Target="https://www.usa.gov/laws" TargetMode="External"/><Relationship Id="rId1" Type="http://schemas.openxmlformats.org/officeDocument/2006/relationships/slideLayout" Target="../slideLayouts/slideLayout2.xml"/><Relationship Id="rId6" Type="http://schemas.openxmlformats.org/officeDocument/2006/relationships/hyperlink" Target="http://www.student.lex.pl/czytaj/-/artykul/american-dream-czyli-system-prawny-usa" TargetMode="External"/><Relationship Id="rId5" Type="http://schemas.openxmlformats.org/officeDocument/2006/relationships/hyperlink" Target="https://pl.usembassy.gov/pl/" TargetMode="External"/><Relationship Id="rId4" Type="http://schemas.openxmlformats.org/officeDocument/2006/relationships/hyperlink" Target="https://www.law.cornell.edu/uscode/tex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58188" y="400468"/>
            <a:ext cx="9144000" cy="2387600"/>
          </a:xfrm>
        </p:spPr>
        <p:txBody>
          <a:bodyPr>
            <a:normAutofit/>
          </a:bodyPr>
          <a:lstStyle/>
          <a:p>
            <a:r>
              <a:rPr lang="pl-PL" sz="7200" b="1" dirty="0" smtClean="0">
                <a:effectLst>
                  <a:outerShdw blurRad="38100" dist="38100" dir="2700000" algn="tl">
                    <a:srgbClr val="000000">
                      <a:alpha val="43137"/>
                    </a:srgbClr>
                  </a:outerShdw>
                </a:effectLst>
              </a:rPr>
              <a:t>Law of the United </a:t>
            </a:r>
            <a:r>
              <a:rPr lang="pl-PL" sz="7200" b="1" dirty="0" err="1" smtClean="0">
                <a:effectLst>
                  <a:outerShdw blurRad="38100" dist="38100" dir="2700000" algn="tl">
                    <a:srgbClr val="000000">
                      <a:alpha val="43137"/>
                    </a:srgbClr>
                  </a:outerShdw>
                </a:effectLst>
              </a:rPr>
              <a:t>States</a:t>
            </a:r>
            <a:endParaRPr lang="en-US" sz="7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1727854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Znalezione obrazy dla zapytania mustach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52631">
            <a:off x="118332" y="656408"/>
            <a:ext cx="2588223" cy="1286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9396438" y="2393396"/>
            <a:ext cx="2408705" cy="1983310"/>
          </a:xfrm>
          <a:prstGeom prst="rect">
            <a:avLst/>
          </a:prstGeom>
        </p:spPr>
      </p:pic>
      <p:pic>
        <p:nvPicPr>
          <p:cNvPr id="5" name="Picture 4"/>
          <p:cNvPicPr>
            <a:picLocks noChangeAspect="1"/>
          </p:cNvPicPr>
          <p:nvPr/>
        </p:nvPicPr>
        <p:blipFill>
          <a:blip r:embed="rId4"/>
          <a:stretch>
            <a:fillRect/>
          </a:stretch>
        </p:blipFill>
        <p:spPr>
          <a:xfrm>
            <a:off x="0" y="3014749"/>
            <a:ext cx="1622441" cy="1892060"/>
          </a:xfrm>
          <a:prstGeom prst="rect">
            <a:avLst/>
          </a:prstGeom>
        </p:spPr>
      </p:pic>
      <p:sp>
        <p:nvSpPr>
          <p:cNvPr id="2" name="Title 1"/>
          <p:cNvSpPr>
            <a:spLocks noGrp="1"/>
          </p:cNvSpPr>
          <p:nvPr>
            <p:ph type="title"/>
          </p:nvPr>
        </p:nvSpPr>
        <p:spPr>
          <a:xfrm>
            <a:off x="838200" y="365125"/>
            <a:ext cx="10515600" cy="1460500"/>
          </a:xfrm>
        </p:spPr>
        <p:txBody>
          <a:bodyPr/>
          <a:lstStyle/>
          <a:p>
            <a:pPr algn="ctr"/>
            <a:r>
              <a:rPr lang="en-US" b="1" i="1" dirty="0" smtClean="0">
                <a:effectLst>
                  <a:outerShdw blurRad="38100" dist="38100" dir="2700000" algn="tl">
                    <a:srgbClr val="000000">
                      <a:alpha val="43137"/>
                    </a:srgbClr>
                  </a:outerShdw>
                </a:effectLst>
              </a:rPr>
              <a:t>The most ridiculous United States Laws</a:t>
            </a:r>
            <a:r>
              <a:rPr lang="en-US" dirty="0" smtClean="0"/>
              <a:t/>
            </a:r>
            <a:br>
              <a:rPr lang="en-US" dirty="0" smtClean="0"/>
            </a:br>
            <a:endParaRPr lang="en-US" dirty="0"/>
          </a:p>
        </p:txBody>
      </p:sp>
      <p:sp>
        <p:nvSpPr>
          <p:cNvPr id="3" name="Content Placeholder 2"/>
          <p:cNvSpPr>
            <a:spLocks noGrp="1"/>
          </p:cNvSpPr>
          <p:nvPr>
            <p:ph idx="1"/>
          </p:nvPr>
        </p:nvSpPr>
        <p:spPr>
          <a:xfrm>
            <a:off x="838200" y="1825625"/>
            <a:ext cx="9254706" cy="4351338"/>
          </a:xfrm>
        </p:spPr>
        <p:txBody>
          <a:bodyPr/>
          <a:lstStyle/>
          <a:p>
            <a:r>
              <a:rPr lang="en-US" dirty="0" smtClean="0"/>
              <a:t>If you have mustaches, it’s illegal for you to kiss a woman. (Eureka, Nevada)</a:t>
            </a:r>
            <a:endParaRPr lang="pl-PL" dirty="0" smtClean="0"/>
          </a:p>
          <a:p>
            <a:r>
              <a:rPr lang="en-US" dirty="0" smtClean="0"/>
              <a:t>It’s illegal for a man to give his fiancé a box of candy that weighs more than 50 </a:t>
            </a:r>
            <a:r>
              <a:rPr lang="en-US" dirty="0" err="1" smtClean="0"/>
              <a:t>lbs</a:t>
            </a:r>
            <a:r>
              <a:rPr lang="en-US" dirty="0" smtClean="0"/>
              <a:t> (22,5 kg). (Idaho)</a:t>
            </a:r>
            <a:endParaRPr lang="pl-PL" dirty="0" smtClean="0"/>
          </a:p>
          <a:p>
            <a:r>
              <a:rPr lang="en-US" dirty="0" smtClean="0"/>
              <a:t>You can be arrested or fined for harassing Bigfoot. (Washington)</a:t>
            </a:r>
            <a:endParaRPr lang="pl-PL" dirty="0" smtClean="0"/>
          </a:p>
          <a:p>
            <a:r>
              <a:rPr lang="en-US" dirty="0" smtClean="0"/>
              <a:t>It’s illegal to attend a public event or use public transport within 4 hours of eating an onion or garlic. (Indiana)</a:t>
            </a:r>
            <a:r>
              <a:rPr lang="en-US" b="1" dirty="0"/>
              <a:t> </a:t>
            </a:r>
            <a:endParaRPr lang="pl-PL" b="1" dirty="0" smtClean="0"/>
          </a:p>
          <a:p>
            <a:r>
              <a:rPr lang="en-US" dirty="0" smtClean="0"/>
              <a:t>In </a:t>
            </a:r>
            <a:r>
              <a:rPr lang="en-US" dirty="0"/>
              <a:t>San Antonio, flirting is against the law. (Texas)</a:t>
            </a:r>
            <a:endParaRPr lang="pl-PL" dirty="0"/>
          </a:p>
          <a:p>
            <a:endParaRPr lang="pl-PL" dirty="0" smtClean="0"/>
          </a:p>
          <a:p>
            <a:endParaRPr lang="en-US" dirty="0"/>
          </a:p>
        </p:txBody>
      </p:sp>
      <p:pic>
        <p:nvPicPr>
          <p:cNvPr id="4" name="Picture 3"/>
          <p:cNvPicPr>
            <a:picLocks noChangeAspect="1"/>
          </p:cNvPicPr>
          <p:nvPr/>
        </p:nvPicPr>
        <p:blipFill>
          <a:blip r:embed="rId5"/>
          <a:stretch>
            <a:fillRect/>
          </a:stretch>
        </p:blipFill>
        <p:spPr>
          <a:xfrm>
            <a:off x="10407065" y="573693"/>
            <a:ext cx="1452113" cy="1452113"/>
          </a:xfrm>
          <a:prstGeom prst="rect">
            <a:avLst/>
          </a:prstGeom>
        </p:spPr>
      </p:pic>
      <p:pic>
        <p:nvPicPr>
          <p:cNvPr id="6" name="Picture 5"/>
          <p:cNvPicPr>
            <a:picLocks noChangeAspect="1"/>
          </p:cNvPicPr>
          <p:nvPr/>
        </p:nvPicPr>
        <p:blipFill>
          <a:blip r:embed="rId6"/>
          <a:stretch>
            <a:fillRect/>
          </a:stretch>
        </p:blipFill>
        <p:spPr>
          <a:xfrm>
            <a:off x="8922734" y="5011312"/>
            <a:ext cx="2968661" cy="1441229"/>
          </a:xfrm>
          <a:prstGeom prst="rect">
            <a:avLst/>
          </a:prstGeom>
        </p:spPr>
      </p:pic>
    </p:spTree>
    <p:extLst>
      <p:ext uri="{BB962C8B-B14F-4D97-AF65-F5344CB8AC3E}">
        <p14:creationId xmlns:p14="http://schemas.microsoft.com/office/powerpoint/2010/main" val="118786531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0367" y="-272716"/>
            <a:ext cx="8787065" cy="1636294"/>
          </a:xfrm>
        </p:spPr>
        <p:txBody>
          <a:bodyPr/>
          <a:lstStyle/>
          <a:p>
            <a:pPr algn="ctr"/>
            <a:r>
              <a:rPr lang="pl-PL" b="1" i="1" dirty="0" err="1" smtClean="0">
                <a:effectLst>
                  <a:outerShdw blurRad="38100" dist="38100" dir="2700000" algn="tl">
                    <a:srgbClr val="000000">
                      <a:alpha val="43137"/>
                    </a:srgbClr>
                  </a:outerShdw>
                </a:effectLst>
              </a:rPr>
              <a:t>Thank</a:t>
            </a:r>
            <a:r>
              <a:rPr lang="pl-PL" b="1" i="1" dirty="0" smtClean="0">
                <a:effectLst>
                  <a:outerShdw blurRad="38100" dist="38100" dir="2700000" algn="tl">
                    <a:srgbClr val="000000">
                      <a:alpha val="43137"/>
                    </a:srgbClr>
                  </a:outerShdw>
                </a:effectLst>
              </a:rPr>
              <a:t> </a:t>
            </a:r>
            <a:r>
              <a:rPr lang="pl-PL" b="1" i="1" dirty="0" err="1" smtClean="0">
                <a:effectLst>
                  <a:outerShdw blurRad="38100" dist="38100" dir="2700000" algn="tl">
                    <a:srgbClr val="000000">
                      <a:alpha val="43137"/>
                    </a:srgbClr>
                  </a:outerShdw>
                </a:effectLst>
              </a:rPr>
              <a:t>you</a:t>
            </a:r>
            <a:r>
              <a:rPr lang="pl-PL" b="1" i="1" dirty="0" smtClean="0">
                <a:effectLst>
                  <a:outerShdw blurRad="38100" dist="38100" dir="2700000" algn="tl">
                    <a:srgbClr val="000000">
                      <a:alpha val="43137"/>
                    </a:srgbClr>
                  </a:outerShdw>
                </a:effectLst>
              </a:rPr>
              <a:t> for </a:t>
            </a:r>
            <a:r>
              <a:rPr lang="pl-PL" b="1" i="1" dirty="0" err="1" smtClean="0">
                <a:effectLst>
                  <a:outerShdw blurRad="38100" dist="38100" dir="2700000" algn="tl">
                    <a:srgbClr val="000000">
                      <a:alpha val="43137"/>
                    </a:srgbClr>
                  </a:outerShdw>
                </a:effectLst>
              </a:rPr>
              <a:t>your</a:t>
            </a:r>
            <a:r>
              <a:rPr lang="pl-PL" b="1" i="1" dirty="0" smtClean="0">
                <a:effectLst>
                  <a:outerShdw blurRad="38100" dist="38100" dir="2700000" algn="tl">
                    <a:srgbClr val="000000">
                      <a:alpha val="43137"/>
                    </a:srgbClr>
                  </a:outerShdw>
                </a:effectLst>
              </a:rPr>
              <a:t> </a:t>
            </a:r>
            <a:r>
              <a:rPr lang="pl-PL" b="1" i="1" dirty="0" err="1" smtClean="0">
                <a:effectLst>
                  <a:outerShdw blurRad="38100" dist="38100" dir="2700000" algn="tl">
                    <a:srgbClr val="000000">
                      <a:alpha val="43137"/>
                    </a:srgbClr>
                  </a:outerShdw>
                </a:effectLst>
              </a:rPr>
              <a:t>attention</a:t>
            </a:r>
            <a:r>
              <a:rPr lang="pl-PL" b="1" i="1" dirty="0" smtClean="0">
                <a:effectLst>
                  <a:outerShdw blurRad="38100" dist="38100" dir="2700000" algn="tl">
                    <a:srgbClr val="000000">
                      <a:alpha val="43137"/>
                    </a:srgbClr>
                  </a:outerShdw>
                </a:effectLst>
              </a:rPr>
              <a:t>!</a:t>
            </a:r>
            <a:endParaRPr lang="en-US" b="1" i="1" dirty="0">
              <a:effectLst>
                <a:outerShdw blurRad="38100" dist="38100" dir="2700000" algn="tl">
                  <a:srgbClr val="000000">
                    <a:alpha val="43137"/>
                  </a:srgbClr>
                </a:outerShdw>
              </a:effectLst>
            </a:endParaRPr>
          </a:p>
        </p:txBody>
      </p:sp>
      <p:sp>
        <p:nvSpPr>
          <p:cNvPr id="3" name="Prostokąt 2"/>
          <p:cNvSpPr/>
          <p:nvPr/>
        </p:nvSpPr>
        <p:spPr>
          <a:xfrm>
            <a:off x="3288679" y="5914628"/>
            <a:ext cx="4367158" cy="461665"/>
          </a:xfrm>
          <a:prstGeom prst="rect">
            <a:avLst/>
          </a:prstGeom>
        </p:spPr>
        <p:txBody>
          <a:bodyPr wrap="none">
            <a:spAutoFit/>
          </a:bodyPr>
          <a:lstStyle/>
          <a:p>
            <a:r>
              <a:rPr lang="pl-PL" sz="2400" i="1" spc="300" dirty="0" smtClean="0"/>
              <a:t>Katarzyna Gibała 2016/17</a:t>
            </a:r>
            <a:endParaRPr lang="pl-PL" sz="2400" i="1" spc="300" dirty="0"/>
          </a:p>
        </p:txBody>
      </p:sp>
    </p:spTree>
    <p:extLst>
      <p:ext uri="{BB962C8B-B14F-4D97-AF65-F5344CB8AC3E}">
        <p14:creationId xmlns:p14="http://schemas.microsoft.com/office/powerpoint/2010/main" val="2687358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err="1" smtClean="0">
                <a:effectLst>
                  <a:outerShdw blurRad="38100" dist="38100" dir="2700000" algn="tl">
                    <a:srgbClr val="000000">
                      <a:alpha val="43137"/>
                    </a:srgbClr>
                  </a:outerShdw>
                </a:effectLst>
              </a:rPr>
              <a:t>Sources</a:t>
            </a:r>
            <a:endParaRPr lang="pl-PL" b="1" dirty="0">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p:txBody>
          <a:bodyPr/>
          <a:lstStyle/>
          <a:p>
            <a:r>
              <a:rPr lang="pl-PL" dirty="0">
                <a:hlinkClick r:id="rId2"/>
              </a:rPr>
              <a:t>https://</a:t>
            </a:r>
            <a:r>
              <a:rPr lang="pl-PL" dirty="0" smtClean="0">
                <a:hlinkClick r:id="rId2"/>
              </a:rPr>
              <a:t>www.usa.gov/laws</a:t>
            </a:r>
            <a:endParaRPr lang="pl-PL" dirty="0" smtClean="0"/>
          </a:p>
          <a:p>
            <a:r>
              <a:rPr lang="pl-PL" dirty="0">
                <a:hlinkClick r:id="rId3"/>
              </a:rPr>
              <a:t>http://www.uscourts.gov</a:t>
            </a:r>
            <a:r>
              <a:rPr lang="pl-PL" dirty="0" smtClean="0">
                <a:hlinkClick r:id="rId3"/>
              </a:rPr>
              <a:t>/</a:t>
            </a:r>
            <a:endParaRPr lang="pl-PL" dirty="0" smtClean="0"/>
          </a:p>
          <a:p>
            <a:r>
              <a:rPr lang="pl-PL" dirty="0">
                <a:hlinkClick r:id="rId4"/>
              </a:rPr>
              <a:t>https://</a:t>
            </a:r>
            <a:r>
              <a:rPr lang="pl-PL" dirty="0" smtClean="0">
                <a:hlinkClick r:id="rId4"/>
              </a:rPr>
              <a:t>www.law.cornell.edu/uscode/text</a:t>
            </a:r>
            <a:endParaRPr lang="pl-PL" dirty="0" smtClean="0"/>
          </a:p>
          <a:p>
            <a:r>
              <a:rPr lang="pl-PL" dirty="0">
                <a:hlinkClick r:id="rId5"/>
              </a:rPr>
              <a:t>https://pl.usembassy.gov/pl</a:t>
            </a:r>
            <a:r>
              <a:rPr lang="pl-PL" dirty="0" smtClean="0">
                <a:hlinkClick r:id="rId5"/>
              </a:rPr>
              <a:t>/</a:t>
            </a:r>
            <a:endParaRPr lang="pl-PL" dirty="0" smtClean="0"/>
          </a:p>
          <a:p>
            <a:r>
              <a:rPr lang="pl-PL" dirty="0">
                <a:hlinkClick r:id="rId6"/>
              </a:rPr>
              <a:t>http://www.student.lex.pl/czytaj/-/</a:t>
            </a:r>
            <a:r>
              <a:rPr lang="pl-PL" dirty="0" smtClean="0">
                <a:hlinkClick r:id="rId6"/>
              </a:rPr>
              <a:t>artykul/american-dream-czyli-system-prawny-usa</a:t>
            </a:r>
            <a:endParaRPr lang="pl-PL" dirty="0" smtClean="0"/>
          </a:p>
          <a:p>
            <a:r>
              <a:rPr lang="pl-PL" dirty="0">
                <a:hlinkClick r:id="rId7"/>
              </a:rPr>
              <a:t>http://www.usa.xmc.pl/wladza-sadownicza</a:t>
            </a:r>
            <a:r>
              <a:rPr lang="pl-PL" dirty="0" smtClean="0">
                <a:hlinkClick r:id="rId7"/>
              </a:rPr>
              <a:t>/</a:t>
            </a:r>
            <a:endParaRPr lang="pl-PL" dirty="0" smtClean="0"/>
          </a:p>
        </p:txBody>
      </p:sp>
    </p:spTree>
    <p:extLst>
      <p:ext uri="{BB962C8B-B14F-4D97-AF65-F5344CB8AC3E}">
        <p14:creationId xmlns:p14="http://schemas.microsoft.com/office/powerpoint/2010/main" val="1236152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effectLst>
                  <a:outerShdw blurRad="38100" dist="38100" dir="2700000" algn="tl">
                    <a:srgbClr val="000000">
                      <a:alpha val="43137"/>
                    </a:srgbClr>
                  </a:outerShdw>
                </a:effectLst>
              </a:rPr>
              <a:t>Dictionary</a:t>
            </a:r>
            <a:endParaRPr lang="pl-PL" b="1" dirty="0">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a:xfrm>
            <a:off x="838200" y="1825625"/>
            <a:ext cx="5079274" cy="4351338"/>
          </a:xfrm>
        </p:spPr>
        <p:txBody>
          <a:bodyPr>
            <a:normAutofit lnSpcReduction="10000"/>
          </a:bodyPr>
          <a:lstStyle/>
          <a:p>
            <a:r>
              <a:rPr lang="pl-PL" sz="1800" dirty="0" err="1" smtClean="0"/>
              <a:t>derived</a:t>
            </a:r>
            <a:r>
              <a:rPr lang="pl-PL" sz="1800" dirty="0" smtClean="0"/>
              <a:t> – pochodzący</a:t>
            </a:r>
          </a:p>
          <a:p>
            <a:r>
              <a:rPr lang="pl-PL" sz="1800" dirty="0" err="1" smtClean="0"/>
              <a:t>federation</a:t>
            </a:r>
            <a:r>
              <a:rPr lang="pl-PL" sz="1800" dirty="0" smtClean="0"/>
              <a:t> – federacja</a:t>
            </a:r>
          </a:p>
          <a:p>
            <a:r>
              <a:rPr lang="pl-PL" sz="1800" dirty="0" err="1" smtClean="0"/>
              <a:t>Independence</a:t>
            </a:r>
            <a:r>
              <a:rPr lang="pl-PL" sz="1800" dirty="0" smtClean="0"/>
              <a:t> – niepodległość</a:t>
            </a:r>
          </a:p>
          <a:p>
            <a:r>
              <a:rPr lang="pl-PL" sz="1800" dirty="0" err="1" smtClean="0"/>
              <a:t>have</a:t>
            </a:r>
            <a:r>
              <a:rPr lang="pl-PL" sz="1800" dirty="0" smtClean="0"/>
              <a:t> </a:t>
            </a:r>
            <a:r>
              <a:rPr lang="pl-PL" sz="1800" dirty="0" err="1" smtClean="0"/>
              <a:t>impact</a:t>
            </a:r>
            <a:r>
              <a:rPr lang="pl-PL" sz="1800" dirty="0" smtClean="0"/>
              <a:t> on/</a:t>
            </a:r>
            <a:r>
              <a:rPr lang="pl-PL" sz="1800" dirty="0"/>
              <a:t> be </a:t>
            </a:r>
            <a:r>
              <a:rPr lang="pl-PL" sz="1800" dirty="0" err="1"/>
              <a:t>influenced</a:t>
            </a:r>
            <a:r>
              <a:rPr lang="pl-PL" sz="1800" dirty="0"/>
              <a:t> by </a:t>
            </a:r>
            <a:r>
              <a:rPr lang="pl-PL" sz="1800" dirty="0" smtClean="0"/>
              <a:t>- mieć wpływ</a:t>
            </a:r>
          </a:p>
          <a:p>
            <a:r>
              <a:rPr lang="pl-PL" sz="1800" dirty="0" smtClean="0"/>
              <a:t>the </a:t>
            </a:r>
            <a:r>
              <a:rPr lang="pl-PL" sz="1800" dirty="0" err="1" smtClean="0"/>
              <a:t>basis</a:t>
            </a:r>
            <a:r>
              <a:rPr lang="pl-PL" sz="1800" dirty="0" smtClean="0"/>
              <a:t>  – podstawy</a:t>
            </a:r>
          </a:p>
          <a:p>
            <a:r>
              <a:rPr lang="pl-PL" sz="1800" dirty="0" err="1" smtClean="0"/>
              <a:t>consist</a:t>
            </a:r>
            <a:r>
              <a:rPr lang="pl-PL" sz="1800" dirty="0" smtClean="0"/>
              <a:t> – składać się</a:t>
            </a:r>
          </a:p>
          <a:p>
            <a:r>
              <a:rPr lang="pl-PL" sz="1800" dirty="0" err="1" smtClean="0"/>
              <a:t>amendment</a:t>
            </a:r>
            <a:r>
              <a:rPr lang="pl-PL" sz="1800" dirty="0" smtClean="0"/>
              <a:t> – poprawka</a:t>
            </a:r>
          </a:p>
          <a:p>
            <a:r>
              <a:rPr lang="pl-PL" sz="1800" dirty="0" smtClean="0"/>
              <a:t>The Bill of </a:t>
            </a:r>
            <a:r>
              <a:rPr lang="pl-PL" sz="1800" dirty="0" err="1" smtClean="0"/>
              <a:t>Rights</a:t>
            </a:r>
            <a:r>
              <a:rPr lang="pl-PL" sz="1800" dirty="0" smtClean="0"/>
              <a:t> – Karta Praw</a:t>
            </a:r>
          </a:p>
          <a:p>
            <a:r>
              <a:rPr lang="pl-PL" sz="1800" dirty="0" err="1"/>
              <a:t>c</a:t>
            </a:r>
            <a:r>
              <a:rPr lang="pl-PL" sz="1800" dirty="0" err="1" smtClean="0"/>
              <a:t>ase</a:t>
            </a:r>
            <a:r>
              <a:rPr lang="pl-PL" sz="1800" dirty="0" smtClean="0"/>
              <a:t> law – orzecznictwo</a:t>
            </a:r>
          </a:p>
          <a:p>
            <a:r>
              <a:rPr lang="pl-PL" sz="1800" dirty="0" err="1" smtClean="0"/>
              <a:t>apply</a:t>
            </a:r>
            <a:r>
              <a:rPr lang="pl-PL" sz="1800" dirty="0" smtClean="0"/>
              <a:t> to – mieć zastosowanie</a:t>
            </a:r>
          </a:p>
          <a:p>
            <a:r>
              <a:rPr lang="pl-PL" sz="1800" dirty="0" err="1" smtClean="0"/>
              <a:t>estabilish</a:t>
            </a:r>
            <a:r>
              <a:rPr lang="pl-PL" sz="1800" dirty="0" smtClean="0"/>
              <a:t> – ustanawiać</a:t>
            </a:r>
          </a:p>
          <a:p>
            <a:r>
              <a:rPr lang="pl-PL" sz="1800" dirty="0" err="1" smtClean="0"/>
              <a:t>preservation</a:t>
            </a:r>
            <a:r>
              <a:rPr lang="pl-PL" sz="1800" dirty="0" smtClean="0"/>
              <a:t> -ochrona</a:t>
            </a:r>
          </a:p>
        </p:txBody>
      </p:sp>
      <p:sp>
        <p:nvSpPr>
          <p:cNvPr id="4" name="Prostokąt 3"/>
          <p:cNvSpPr/>
          <p:nvPr/>
        </p:nvSpPr>
        <p:spPr>
          <a:xfrm>
            <a:off x="6096000" y="1347258"/>
            <a:ext cx="5582194" cy="5078313"/>
          </a:xfrm>
          <a:prstGeom prst="rect">
            <a:avLst/>
          </a:prstGeom>
        </p:spPr>
        <p:txBody>
          <a:bodyPr wrap="square">
            <a:spAutoFit/>
          </a:bodyPr>
          <a:lstStyle/>
          <a:p>
            <a:endParaRPr lang="pl-PL" dirty="0" smtClean="0"/>
          </a:p>
          <a:p>
            <a:pPr marL="285750" indent="-285750">
              <a:buFont typeface="Arial" panose="020B0604020202020204" pitchFamily="34" charset="0"/>
              <a:buChar char="•"/>
            </a:pPr>
            <a:r>
              <a:rPr lang="pl-PL" dirty="0" err="1" smtClean="0"/>
              <a:t>legislative</a:t>
            </a:r>
            <a:r>
              <a:rPr lang="pl-PL" dirty="0" smtClean="0"/>
              <a:t> </a:t>
            </a:r>
            <a:r>
              <a:rPr lang="pl-PL" dirty="0" err="1" smtClean="0"/>
              <a:t>branch</a:t>
            </a:r>
            <a:r>
              <a:rPr lang="pl-PL" dirty="0" smtClean="0"/>
              <a:t> – władza ustawodawcza</a:t>
            </a:r>
          </a:p>
          <a:p>
            <a:pPr marL="285750" indent="-285750">
              <a:buFont typeface="Arial" panose="020B0604020202020204" pitchFamily="34" charset="0"/>
              <a:buChar char="•"/>
            </a:pPr>
            <a:r>
              <a:rPr lang="pl-PL" dirty="0" err="1" smtClean="0"/>
              <a:t>executive</a:t>
            </a:r>
            <a:r>
              <a:rPr lang="pl-PL" dirty="0" smtClean="0"/>
              <a:t> </a:t>
            </a:r>
            <a:r>
              <a:rPr lang="pl-PL" dirty="0" err="1" smtClean="0"/>
              <a:t>branch</a:t>
            </a:r>
            <a:r>
              <a:rPr lang="pl-PL" dirty="0" smtClean="0"/>
              <a:t> – władza wykonawcza</a:t>
            </a:r>
          </a:p>
          <a:p>
            <a:pPr marL="285750" indent="-285750">
              <a:buFont typeface="Arial" panose="020B0604020202020204" pitchFamily="34" charset="0"/>
              <a:buChar char="•"/>
            </a:pPr>
            <a:r>
              <a:rPr lang="pl-PL" dirty="0" err="1" smtClean="0"/>
              <a:t>judicary</a:t>
            </a:r>
            <a:r>
              <a:rPr lang="pl-PL" dirty="0" smtClean="0"/>
              <a:t> </a:t>
            </a:r>
            <a:r>
              <a:rPr lang="pl-PL" dirty="0" err="1" smtClean="0"/>
              <a:t>branch</a:t>
            </a:r>
            <a:r>
              <a:rPr lang="pl-PL" dirty="0" smtClean="0"/>
              <a:t> – władza sądownicza</a:t>
            </a:r>
          </a:p>
          <a:p>
            <a:pPr marL="285750" indent="-285750">
              <a:buFont typeface="Arial" panose="020B0604020202020204" pitchFamily="34" charset="0"/>
              <a:buChar char="•"/>
            </a:pPr>
            <a:r>
              <a:rPr lang="pl-PL" dirty="0" err="1" smtClean="0"/>
              <a:t>interpret</a:t>
            </a:r>
            <a:r>
              <a:rPr lang="pl-PL" dirty="0" smtClean="0"/>
              <a:t> – interpretować</a:t>
            </a:r>
          </a:p>
          <a:p>
            <a:pPr marL="285750" indent="-285750">
              <a:buFont typeface="Arial" panose="020B0604020202020204" pitchFamily="34" charset="0"/>
              <a:buChar char="•"/>
            </a:pPr>
            <a:r>
              <a:rPr lang="pl-PL" dirty="0" err="1" smtClean="0"/>
              <a:t>overturn</a:t>
            </a:r>
            <a:r>
              <a:rPr lang="pl-PL" dirty="0" smtClean="0"/>
              <a:t> – obalać</a:t>
            </a:r>
          </a:p>
          <a:p>
            <a:pPr marL="285750" indent="-285750">
              <a:buFont typeface="Arial" panose="020B0604020202020204" pitchFamily="34" charset="0"/>
              <a:buChar char="•"/>
            </a:pPr>
            <a:r>
              <a:rPr lang="pl-PL" dirty="0" err="1" smtClean="0"/>
              <a:t>diverged</a:t>
            </a:r>
            <a:r>
              <a:rPr lang="pl-PL" dirty="0" smtClean="0"/>
              <a:t> – rozejść się</a:t>
            </a:r>
          </a:p>
          <a:p>
            <a:pPr marL="285750" indent="-285750">
              <a:buFont typeface="Arial" panose="020B0604020202020204" pitchFamily="34" charset="0"/>
              <a:buChar char="•"/>
            </a:pPr>
            <a:r>
              <a:rPr lang="pl-PL" dirty="0" smtClean="0"/>
              <a:t>tort law – p. deliktów</a:t>
            </a:r>
          </a:p>
          <a:p>
            <a:pPr marL="285750" indent="-285750">
              <a:buFont typeface="Arial" panose="020B0604020202020204" pitchFamily="34" charset="0"/>
              <a:buChar char="•"/>
            </a:pPr>
            <a:r>
              <a:rPr lang="pl-PL" dirty="0" smtClean="0"/>
              <a:t>family law – p. rodzinne</a:t>
            </a:r>
          </a:p>
          <a:p>
            <a:pPr marL="285750" indent="-285750">
              <a:buFont typeface="Arial" panose="020B0604020202020204" pitchFamily="34" charset="0"/>
              <a:buChar char="•"/>
            </a:pPr>
            <a:r>
              <a:rPr lang="pl-PL" dirty="0" err="1" smtClean="0"/>
              <a:t>property</a:t>
            </a:r>
            <a:r>
              <a:rPr lang="pl-PL" dirty="0" smtClean="0"/>
              <a:t> law – p. własności</a:t>
            </a:r>
          </a:p>
          <a:p>
            <a:pPr marL="285750" indent="-285750">
              <a:buFont typeface="Arial" panose="020B0604020202020204" pitchFamily="34" charset="0"/>
              <a:buChar char="•"/>
            </a:pPr>
            <a:r>
              <a:rPr lang="pl-PL" dirty="0" err="1" smtClean="0"/>
              <a:t>contract</a:t>
            </a:r>
            <a:r>
              <a:rPr lang="pl-PL" dirty="0" smtClean="0"/>
              <a:t> law – p. umów</a:t>
            </a:r>
          </a:p>
          <a:p>
            <a:pPr marL="285750" indent="-285750">
              <a:buFont typeface="Arial" panose="020B0604020202020204" pitchFamily="34" charset="0"/>
              <a:buChar char="•"/>
            </a:pPr>
            <a:r>
              <a:rPr lang="pl-PL" dirty="0" err="1" smtClean="0"/>
              <a:t>criminal</a:t>
            </a:r>
            <a:r>
              <a:rPr lang="pl-PL" dirty="0" smtClean="0"/>
              <a:t> law – p. karne</a:t>
            </a:r>
          </a:p>
          <a:p>
            <a:pPr marL="285750" indent="-285750">
              <a:buFont typeface="Arial" panose="020B0604020202020204" pitchFamily="34" charset="0"/>
              <a:buChar char="•"/>
            </a:pPr>
            <a:r>
              <a:rPr lang="pl-PL" dirty="0" smtClean="0"/>
              <a:t>Jury – ława przysięgłych</a:t>
            </a:r>
          </a:p>
          <a:p>
            <a:pPr marL="285750" indent="-285750">
              <a:buFont typeface="Arial" panose="020B0604020202020204" pitchFamily="34" charset="0"/>
              <a:buChar char="•"/>
            </a:pPr>
            <a:r>
              <a:rPr lang="pl-PL" dirty="0" err="1" smtClean="0"/>
              <a:t>trial</a:t>
            </a:r>
            <a:r>
              <a:rPr lang="pl-PL" dirty="0" smtClean="0"/>
              <a:t> – proces</a:t>
            </a:r>
          </a:p>
          <a:p>
            <a:pPr marL="285750" indent="-285750">
              <a:buFont typeface="Arial" panose="020B0604020202020204" pitchFamily="34" charset="0"/>
              <a:buChar char="•"/>
            </a:pPr>
            <a:r>
              <a:rPr lang="pl-PL" dirty="0" err="1" smtClean="0"/>
              <a:t>scheme</a:t>
            </a:r>
            <a:r>
              <a:rPr lang="pl-PL" dirty="0" smtClean="0"/>
              <a:t> – schemat/plan</a:t>
            </a:r>
          </a:p>
          <a:p>
            <a:pPr marL="285750" indent="-285750">
              <a:buFont typeface="Arial" panose="020B0604020202020204" pitchFamily="34" charset="0"/>
              <a:buChar char="•"/>
            </a:pPr>
            <a:r>
              <a:rPr lang="pl-PL" dirty="0" err="1" smtClean="0"/>
              <a:t>summonded</a:t>
            </a:r>
            <a:r>
              <a:rPr lang="pl-PL" dirty="0" smtClean="0"/>
              <a:t> – wezwani</a:t>
            </a:r>
          </a:p>
          <a:p>
            <a:pPr marL="285750" indent="-285750">
              <a:buFont typeface="Arial" panose="020B0604020202020204" pitchFamily="34" charset="0"/>
              <a:buChar char="•"/>
            </a:pPr>
            <a:r>
              <a:rPr lang="pl-PL" dirty="0" err="1" smtClean="0"/>
              <a:t>unanimity</a:t>
            </a:r>
            <a:r>
              <a:rPr lang="pl-PL" dirty="0" smtClean="0"/>
              <a:t> – jednomyślność/zgodność</a:t>
            </a:r>
          </a:p>
          <a:p>
            <a:pPr marL="285750" indent="-285750">
              <a:buFont typeface="Arial" panose="020B0604020202020204" pitchFamily="34" charset="0"/>
              <a:buChar char="•"/>
            </a:pPr>
            <a:r>
              <a:rPr lang="pl-PL" dirty="0" err="1" smtClean="0"/>
              <a:t>ridiculous</a:t>
            </a:r>
            <a:r>
              <a:rPr lang="pl-PL" dirty="0" smtClean="0"/>
              <a:t> </a:t>
            </a:r>
            <a:r>
              <a:rPr lang="pl-PL" dirty="0" err="1" smtClean="0"/>
              <a:t>laws</a:t>
            </a:r>
            <a:r>
              <a:rPr lang="pl-PL" dirty="0" smtClean="0"/>
              <a:t> – śmieszne/niedorzeczne prawa</a:t>
            </a:r>
            <a:endParaRPr lang="pl-PL" dirty="0"/>
          </a:p>
        </p:txBody>
      </p:sp>
    </p:spTree>
    <p:extLst>
      <p:ext uri="{BB962C8B-B14F-4D97-AF65-F5344CB8AC3E}">
        <p14:creationId xmlns:p14="http://schemas.microsoft.com/office/powerpoint/2010/main" val="29728278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l-PL" b="1" dirty="0" smtClean="0"/>
              <a:t>Plan of the </a:t>
            </a:r>
            <a:r>
              <a:rPr lang="pl-PL" b="1" dirty="0" err="1" smtClean="0"/>
              <a:t>presentation</a:t>
            </a:r>
            <a:endParaRPr lang="en-US" b="1" dirty="0"/>
          </a:p>
        </p:txBody>
      </p:sp>
      <p:sp>
        <p:nvSpPr>
          <p:cNvPr id="3" name="Content Placeholder 2"/>
          <p:cNvSpPr>
            <a:spLocks noGrp="1"/>
          </p:cNvSpPr>
          <p:nvPr>
            <p:ph idx="1"/>
          </p:nvPr>
        </p:nvSpPr>
        <p:spPr/>
        <p:txBody>
          <a:bodyPr/>
          <a:lstStyle/>
          <a:p>
            <a:pPr marL="514350" indent="-514350">
              <a:buFont typeface="+mj-lt"/>
              <a:buAutoNum type="arabicPeriod"/>
            </a:pPr>
            <a:r>
              <a:rPr lang="pl-PL" b="1" dirty="0" smtClean="0"/>
              <a:t>The </a:t>
            </a:r>
            <a:r>
              <a:rPr lang="pl-PL" b="1" dirty="0" err="1" smtClean="0"/>
              <a:t>Roots</a:t>
            </a:r>
            <a:r>
              <a:rPr lang="pl-PL" b="1" dirty="0" smtClean="0"/>
              <a:t> of </a:t>
            </a:r>
            <a:r>
              <a:rPr lang="pl-PL" b="1" dirty="0" smtClean="0"/>
              <a:t>the </a:t>
            </a:r>
            <a:r>
              <a:rPr lang="pl-PL" b="1" dirty="0" smtClean="0"/>
              <a:t>American </a:t>
            </a:r>
            <a:r>
              <a:rPr lang="pl-PL" b="1" dirty="0" err="1" smtClean="0"/>
              <a:t>Legal</a:t>
            </a:r>
            <a:r>
              <a:rPr lang="pl-PL" b="1" dirty="0" smtClean="0"/>
              <a:t> System</a:t>
            </a:r>
          </a:p>
          <a:p>
            <a:pPr marL="514350" indent="-514350">
              <a:buFont typeface="+mj-lt"/>
              <a:buAutoNum type="arabicPeriod"/>
            </a:pPr>
            <a:r>
              <a:rPr lang="pl-PL" b="1" dirty="0" err="1" smtClean="0"/>
              <a:t>Sources</a:t>
            </a:r>
            <a:r>
              <a:rPr lang="pl-PL" b="1" dirty="0" smtClean="0"/>
              <a:t> of Law</a:t>
            </a:r>
          </a:p>
          <a:p>
            <a:pPr marL="514350" indent="-514350">
              <a:buFont typeface="+mj-lt"/>
              <a:buAutoNum type="arabicPeriod"/>
            </a:pPr>
            <a:r>
              <a:rPr lang="pl-PL" b="1" dirty="0" smtClean="0"/>
              <a:t>Federal Law</a:t>
            </a:r>
          </a:p>
          <a:p>
            <a:pPr marL="514350" indent="-514350">
              <a:buFont typeface="+mj-lt"/>
              <a:buAutoNum type="arabicPeriod"/>
            </a:pPr>
            <a:r>
              <a:rPr lang="pl-PL" b="1" dirty="0" err="1" smtClean="0"/>
              <a:t>State</a:t>
            </a:r>
            <a:r>
              <a:rPr lang="pl-PL" b="1" dirty="0" smtClean="0"/>
              <a:t> Law</a:t>
            </a:r>
          </a:p>
          <a:p>
            <a:pPr marL="514350" indent="-514350">
              <a:buFont typeface="+mj-lt"/>
              <a:buAutoNum type="arabicPeriod"/>
            </a:pPr>
            <a:r>
              <a:rPr lang="pl-PL" b="1" dirty="0" smtClean="0"/>
              <a:t>American </a:t>
            </a:r>
            <a:r>
              <a:rPr lang="pl-PL" b="1" dirty="0" err="1" smtClean="0"/>
              <a:t>Common</a:t>
            </a:r>
            <a:r>
              <a:rPr lang="pl-PL" b="1" dirty="0" smtClean="0"/>
              <a:t> Law</a:t>
            </a:r>
          </a:p>
          <a:p>
            <a:pPr marL="514350" indent="-514350">
              <a:buFont typeface="+mj-lt"/>
              <a:buAutoNum type="arabicPeriod"/>
            </a:pPr>
            <a:r>
              <a:rPr lang="pl-PL" b="1" dirty="0" smtClean="0"/>
              <a:t>Jury in the United </a:t>
            </a:r>
            <a:r>
              <a:rPr lang="pl-PL" b="1" dirty="0" err="1" smtClean="0"/>
              <a:t>States</a:t>
            </a:r>
            <a:endParaRPr lang="pl-PL" b="1" dirty="0" smtClean="0"/>
          </a:p>
          <a:p>
            <a:pPr marL="514350" indent="-514350">
              <a:buFont typeface="+mj-lt"/>
              <a:buAutoNum type="arabicPeriod"/>
            </a:pPr>
            <a:r>
              <a:rPr lang="pl-PL" b="1" dirty="0" smtClean="0"/>
              <a:t>The most </a:t>
            </a:r>
            <a:r>
              <a:rPr lang="pl-PL" b="1" dirty="0" err="1" smtClean="0"/>
              <a:t>ridiculous</a:t>
            </a:r>
            <a:r>
              <a:rPr lang="pl-PL" b="1" dirty="0" smtClean="0"/>
              <a:t> United </a:t>
            </a:r>
            <a:r>
              <a:rPr lang="pl-PL" b="1" dirty="0" err="1" smtClean="0"/>
              <a:t>States</a:t>
            </a:r>
            <a:r>
              <a:rPr lang="pl-PL" b="1" dirty="0" smtClean="0"/>
              <a:t> </a:t>
            </a:r>
            <a:r>
              <a:rPr lang="pl-PL" b="1" dirty="0" err="1" smtClean="0"/>
              <a:t>Laws</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5635" y="3656598"/>
            <a:ext cx="2495550" cy="2400300"/>
          </a:xfrm>
          <a:prstGeom prst="rect">
            <a:avLst/>
          </a:prstGeom>
        </p:spPr>
      </p:pic>
    </p:spTree>
    <p:extLst>
      <p:ext uri="{BB962C8B-B14F-4D97-AF65-F5344CB8AC3E}">
        <p14:creationId xmlns:p14="http://schemas.microsoft.com/office/powerpoint/2010/main" val="3905128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latin typeface="+mn-lt"/>
              </a:rPr>
              <a:t>The </a:t>
            </a:r>
            <a:r>
              <a:rPr lang="pl-PL" b="1" i="1" dirty="0" smtClean="0">
                <a:latin typeface="+mn-lt"/>
              </a:rPr>
              <a:t>R</a:t>
            </a:r>
            <a:r>
              <a:rPr lang="en-US" b="1" i="1" dirty="0" err="1" smtClean="0">
                <a:latin typeface="+mn-lt"/>
              </a:rPr>
              <a:t>oots</a:t>
            </a:r>
            <a:r>
              <a:rPr lang="en-US" b="1" i="1" dirty="0" smtClean="0">
                <a:latin typeface="+mn-lt"/>
              </a:rPr>
              <a:t> </a:t>
            </a:r>
            <a:r>
              <a:rPr lang="pl-PL" b="1" i="1" dirty="0">
                <a:latin typeface="+mn-lt"/>
              </a:rPr>
              <a:t>o</a:t>
            </a:r>
            <a:r>
              <a:rPr lang="en-US" b="1" i="1" dirty="0" smtClean="0">
                <a:latin typeface="+mn-lt"/>
              </a:rPr>
              <a:t>f </a:t>
            </a:r>
            <a:r>
              <a:rPr lang="pl-PL" b="1" i="1" dirty="0">
                <a:latin typeface="+mn-lt"/>
              </a:rPr>
              <a:t>t</a:t>
            </a:r>
            <a:r>
              <a:rPr lang="en-US" b="1" i="1" dirty="0" smtClean="0">
                <a:latin typeface="+mn-lt"/>
              </a:rPr>
              <a:t>he </a:t>
            </a:r>
            <a:r>
              <a:rPr lang="en-US" b="1" i="1" dirty="0">
                <a:latin typeface="+mn-lt"/>
              </a:rPr>
              <a:t>American </a:t>
            </a:r>
            <a:r>
              <a:rPr lang="pl-PL" b="1" i="1" dirty="0" smtClean="0">
                <a:latin typeface="+mn-lt"/>
              </a:rPr>
              <a:t>L</a:t>
            </a:r>
            <a:r>
              <a:rPr lang="en-US" b="1" i="1" dirty="0" err="1" smtClean="0">
                <a:latin typeface="+mn-lt"/>
              </a:rPr>
              <a:t>egal</a:t>
            </a:r>
            <a:r>
              <a:rPr lang="en-US" b="1" i="1" dirty="0" smtClean="0">
                <a:latin typeface="+mn-lt"/>
              </a:rPr>
              <a:t> </a:t>
            </a:r>
            <a:r>
              <a:rPr lang="pl-PL" b="1" i="1" dirty="0" smtClean="0">
                <a:latin typeface="+mn-lt"/>
              </a:rPr>
              <a:t>S</a:t>
            </a:r>
            <a:r>
              <a:rPr lang="en-US" b="1" i="1" dirty="0" err="1" smtClean="0">
                <a:latin typeface="+mn-lt"/>
              </a:rPr>
              <a:t>ystem</a:t>
            </a:r>
            <a:endParaRPr lang="en-US" b="1" i="1" dirty="0">
              <a:latin typeface="+mn-lt"/>
            </a:endParaRPr>
          </a:p>
        </p:txBody>
      </p:sp>
      <p:sp>
        <p:nvSpPr>
          <p:cNvPr id="3" name="Content Placeholder 2"/>
          <p:cNvSpPr>
            <a:spLocks noGrp="1"/>
          </p:cNvSpPr>
          <p:nvPr>
            <p:ph idx="1"/>
          </p:nvPr>
        </p:nvSpPr>
        <p:spPr>
          <a:xfrm>
            <a:off x="838200" y="1328320"/>
            <a:ext cx="10515600" cy="4351338"/>
          </a:xfrm>
        </p:spPr>
        <p:txBody>
          <a:bodyPr/>
          <a:lstStyle/>
          <a:p>
            <a:pPr marL="0" indent="0">
              <a:buNone/>
            </a:pPr>
            <a:endParaRPr lang="pl-PL" b="1" i="1" dirty="0" smtClean="0">
              <a:effectLst>
                <a:outerShdw blurRad="38100" dist="38100" dir="2700000" algn="tl">
                  <a:srgbClr val="000000">
                    <a:alpha val="43137"/>
                  </a:srgbClr>
                </a:outerShdw>
              </a:effectLst>
            </a:endParaRPr>
          </a:p>
          <a:p>
            <a:pPr marL="0" indent="0">
              <a:buNone/>
            </a:pPr>
            <a:endParaRPr lang="pl-PL" b="1" i="1" dirty="0">
              <a:effectLst>
                <a:outerShdw blurRad="38100" dist="38100" dir="2700000" algn="tl">
                  <a:srgbClr val="000000">
                    <a:alpha val="43137"/>
                  </a:srgbClr>
                </a:outerShdw>
              </a:effectLst>
            </a:endParaRPr>
          </a:p>
          <a:p>
            <a:pPr marL="0" indent="0" algn="just">
              <a:buNone/>
            </a:pPr>
            <a:r>
              <a:rPr lang="en-US" sz="4000" b="1" i="1" dirty="0" smtClean="0">
                <a:effectLst>
                  <a:outerShdw blurRad="38100" dist="38100" dir="2700000" algn="tl">
                    <a:srgbClr val="000000">
                      <a:alpha val="43137"/>
                    </a:srgbClr>
                  </a:outerShdw>
                </a:effectLst>
              </a:rPr>
              <a:t>English law has had the greatest impact on the law of the United States. The law in the US was also influenced by </a:t>
            </a:r>
            <a:r>
              <a:rPr lang="pl-PL" sz="4000" b="1" i="1" dirty="0" smtClean="0">
                <a:effectLst>
                  <a:outerShdw blurRad="38100" dist="38100" dir="2700000" algn="tl">
                    <a:srgbClr val="000000">
                      <a:alpha val="43137"/>
                    </a:srgbClr>
                  </a:outerShdw>
                </a:effectLst>
              </a:rPr>
              <a:t>French law</a:t>
            </a:r>
            <a:r>
              <a:rPr lang="en-US" sz="4000" b="1" i="1" dirty="0" smtClean="0">
                <a:effectLst>
                  <a:outerShdw blurRad="38100" dist="38100" dir="2700000" algn="tl">
                    <a:srgbClr val="000000">
                      <a:alpha val="43137"/>
                    </a:srgbClr>
                  </a:outerShdw>
                </a:effectLst>
              </a:rPr>
              <a:t>, Spanish </a:t>
            </a:r>
            <a:r>
              <a:rPr lang="pl-PL" sz="4000" b="1" i="1" dirty="0" smtClean="0">
                <a:effectLst>
                  <a:outerShdw blurRad="38100" dist="38100" dir="2700000" algn="tl">
                    <a:srgbClr val="000000">
                      <a:alpha val="43137"/>
                    </a:srgbClr>
                  </a:outerShdw>
                </a:effectLst>
              </a:rPr>
              <a:t>law </a:t>
            </a:r>
            <a:br>
              <a:rPr lang="pl-PL" sz="4000" b="1" i="1" dirty="0" smtClean="0">
                <a:effectLst>
                  <a:outerShdw blurRad="38100" dist="38100" dir="2700000" algn="tl">
                    <a:srgbClr val="000000">
                      <a:alpha val="43137"/>
                    </a:srgbClr>
                  </a:outerShdw>
                </a:effectLst>
              </a:rPr>
            </a:br>
            <a:r>
              <a:rPr lang="en-US" sz="4000" b="1" i="1" dirty="0" smtClean="0">
                <a:effectLst>
                  <a:outerShdw blurRad="38100" dist="38100" dir="2700000" algn="tl">
                    <a:srgbClr val="000000">
                      <a:alpha val="43137"/>
                    </a:srgbClr>
                  </a:outerShdw>
                </a:effectLst>
              </a:rPr>
              <a:t>and German</a:t>
            </a:r>
            <a:r>
              <a:rPr lang="pl-PL" sz="4000" b="1" i="1" dirty="0" smtClean="0">
                <a:effectLst>
                  <a:outerShdw blurRad="38100" dist="38100" dir="2700000" algn="tl">
                    <a:srgbClr val="000000">
                      <a:alpha val="43137"/>
                    </a:srgbClr>
                  </a:outerShdw>
                </a:effectLst>
              </a:rPr>
              <a:t> law</a:t>
            </a:r>
            <a:r>
              <a:rPr lang="en-US" sz="4000" b="1" i="1" dirty="0" smtClean="0">
                <a:effectLst>
                  <a:outerShdw blurRad="38100" dist="38100" dir="2700000" algn="tl">
                    <a:srgbClr val="000000">
                      <a:alpha val="43137"/>
                    </a:srgbClr>
                  </a:outerShdw>
                </a:effectLst>
              </a:rPr>
              <a:t>. This is related to colonialism</a:t>
            </a:r>
            <a:r>
              <a:rPr lang="en-US" sz="3200" b="1" i="1" dirty="0" smtClean="0">
                <a:effectLst>
                  <a:outerShdw blurRad="38100" dist="38100" dir="2700000" algn="tl">
                    <a:srgbClr val="000000">
                      <a:alpha val="43137"/>
                    </a:srgbClr>
                  </a:outerShdw>
                </a:effectLst>
              </a:rPr>
              <a:t>.</a:t>
            </a:r>
            <a:endParaRPr lang="en-US" sz="3200" b="1" i="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3737309" y="4667917"/>
            <a:ext cx="4717381" cy="2190083"/>
          </a:xfrm>
          <a:prstGeom prst="rect">
            <a:avLst/>
          </a:prstGeom>
        </p:spPr>
      </p:pic>
    </p:spTree>
    <p:extLst>
      <p:ext uri="{BB962C8B-B14F-4D97-AF65-F5344CB8AC3E}">
        <p14:creationId xmlns:p14="http://schemas.microsoft.com/office/powerpoint/2010/main" val="317158744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1999" cy="6858000"/>
          </a:xfrm>
          <a:blipFill>
            <a:blip r:embed="rId2"/>
            <a:stretch>
              <a:fillRect/>
            </a:stretch>
          </a:blipFill>
        </p:spPr>
        <p:txBody>
          <a:bodyPr>
            <a:normAutofit/>
          </a:bodyPr>
          <a:lstStyle/>
          <a:p>
            <a:pPr marL="0" indent="0">
              <a:buNone/>
            </a:pPr>
            <a:endParaRPr lang="pl-PL" sz="3200" b="1" i="1" dirty="0" smtClean="0"/>
          </a:p>
          <a:p>
            <a:pPr marL="0" indent="0">
              <a:buNone/>
            </a:pPr>
            <a:endParaRPr lang="pl-PL" sz="3200" b="1" i="1" dirty="0"/>
          </a:p>
          <a:p>
            <a:pPr marL="0" indent="0">
              <a:buNone/>
            </a:pPr>
            <a:endParaRPr lang="pl-PL" sz="3200" b="1" i="1" dirty="0" smtClean="0"/>
          </a:p>
          <a:p>
            <a:pPr marL="0" indent="0">
              <a:buNone/>
            </a:pPr>
            <a:endParaRPr lang="pl-PL" sz="3200" b="1" i="1" dirty="0"/>
          </a:p>
          <a:p>
            <a:pPr marL="0" indent="0">
              <a:buNone/>
            </a:pPr>
            <a:endParaRPr lang="pl-PL" sz="3200" b="1" i="1" dirty="0" smtClean="0"/>
          </a:p>
          <a:p>
            <a:pPr marL="0" indent="0">
              <a:buNone/>
            </a:pPr>
            <a:endParaRPr lang="pl-PL" sz="3200" b="1" i="1" dirty="0"/>
          </a:p>
          <a:p>
            <a:pPr marL="0" indent="0">
              <a:buNone/>
            </a:pPr>
            <a:endParaRPr lang="pl-PL" sz="3200" b="1" i="1" dirty="0" smtClean="0"/>
          </a:p>
          <a:p>
            <a:pPr marL="0" indent="0">
              <a:buNone/>
            </a:pPr>
            <a:endParaRPr lang="pl-PL" sz="3200" b="1" i="1" dirty="0"/>
          </a:p>
          <a:p>
            <a:pPr marL="0" indent="0">
              <a:buNone/>
            </a:pPr>
            <a:endParaRPr lang="pl-PL" sz="3200" b="1" i="1" dirty="0" smtClean="0">
              <a:solidFill>
                <a:srgbClr val="FFFF00"/>
              </a:solidFill>
            </a:endParaRPr>
          </a:p>
          <a:p>
            <a:pPr marL="0" indent="0" algn="ctr">
              <a:buNone/>
            </a:pPr>
            <a:r>
              <a:rPr lang="en-US" sz="3200" b="1" i="1" dirty="0" smtClean="0">
                <a:solidFill>
                  <a:srgbClr val="FFFF00"/>
                </a:solidFill>
              </a:rPr>
              <a:t>The Constitution is the highest legal act in force in the United States, the basis of the legal system and the political system.</a:t>
            </a:r>
            <a:endParaRPr lang="en-US" sz="3200" b="1" i="1" dirty="0">
              <a:solidFill>
                <a:srgbClr val="FFFF00"/>
              </a:solidFill>
            </a:endParaRPr>
          </a:p>
        </p:txBody>
      </p:sp>
    </p:spTree>
    <p:extLst>
      <p:ext uri="{BB962C8B-B14F-4D97-AF65-F5344CB8AC3E}">
        <p14:creationId xmlns:p14="http://schemas.microsoft.com/office/powerpoint/2010/main" val="27430997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7989" y="333040"/>
            <a:ext cx="10515600" cy="1325563"/>
          </a:xfrm>
        </p:spPr>
        <p:txBody>
          <a:bodyPr>
            <a:noAutofit/>
          </a:bodyPr>
          <a:lstStyle/>
          <a:p>
            <a:r>
              <a:rPr lang="pl-PL" sz="9600" b="1" i="1" dirty="0" smtClean="0">
                <a:effectLst>
                  <a:outerShdw blurRad="38100" dist="38100" dir="2700000" algn="tl">
                    <a:srgbClr val="000000">
                      <a:alpha val="43137"/>
                    </a:srgbClr>
                  </a:outerShdw>
                </a:effectLst>
              </a:rPr>
              <a:t>FEDERAL            LAW</a:t>
            </a:r>
            <a:endParaRPr lang="en-US" sz="96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703677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pl-PL" b="1" i="1" dirty="0" smtClean="0">
                <a:effectLst>
                  <a:outerShdw blurRad="38100" dist="38100" dir="2700000" algn="tl">
                    <a:srgbClr val="000000">
                      <a:alpha val="43137"/>
                    </a:srgbClr>
                  </a:outerShdw>
                </a:effectLst>
              </a:rPr>
              <a:t>STATE LAW</a:t>
            </a:r>
            <a:endParaRPr lang="en-US"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825624"/>
            <a:ext cx="10515600" cy="5032375"/>
          </a:xfrm>
        </p:spPr>
        <p:txBody>
          <a:bodyPr>
            <a:normAutofit/>
          </a:bodyPr>
          <a:lstStyle/>
          <a:p>
            <a:pPr marL="0" indent="0">
              <a:buNone/>
            </a:pPr>
            <a:endParaRPr lang="pl-PL" dirty="0" smtClean="0"/>
          </a:p>
          <a:p>
            <a:pPr marL="0" indent="0">
              <a:buNone/>
            </a:pPr>
            <a:endParaRPr lang="pl-PL" dirty="0"/>
          </a:p>
          <a:p>
            <a:pPr marL="0" indent="0">
              <a:buNone/>
            </a:pPr>
            <a:endParaRPr lang="pl-PL" dirty="0" smtClean="0"/>
          </a:p>
          <a:p>
            <a:pPr marL="0" indent="0">
              <a:buNone/>
            </a:pPr>
            <a:endParaRPr lang="pl-PL" dirty="0"/>
          </a:p>
          <a:p>
            <a:pPr marL="0" indent="0">
              <a:buNone/>
            </a:pPr>
            <a:endParaRPr lang="pl-PL" dirty="0" smtClean="0"/>
          </a:p>
          <a:p>
            <a:pPr marL="0" indent="0">
              <a:buNone/>
            </a:pPr>
            <a:endParaRPr lang="pl-PL" dirty="0"/>
          </a:p>
          <a:p>
            <a:pPr marL="0" indent="0">
              <a:buNone/>
            </a:pPr>
            <a:endParaRPr lang="pl-PL" dirty="0" smtClean="0"/>
          </a:p>
          <a:p>
            <a:pPr marL="0" indent="0">
              <a:buNone/>
            </a:pPr>
            <a:endParaRPr lang="pl-PL" dirty="0" smtClean="0"/>
          </a:p>
          <a:p>
            <a:pPr marL="0" indent="0" algn="ctr">
              <a:buNone/>
            </a:pPr>
            <a:r>
              <a:rPr lang="en-US" b="1" dirty="0" smtClean="0"/>
              <a:t>Each state has its own state law</a:t>
            </a:r>
            <a:endParaRPr lang="en-US" b="1" dirty="0"/>
          </a:p>
        </p:txBody>
      </p:sp>
      <p:pic>
        <p:nvPicPr>
          <p:cNvPr id="4" name="Picture 3"/>
          <p:cNvPicPr>
            <a:picLocks noChangeAspect="1"/>
          </p:cNvPicPr>
          <p:nvPr/>
        </p:nvPicPr>
        <p:blipFill>
          <a:blip r:embed="rId2"/>
          <a:stretch>
            <a:fillRect/>
          </a:stretch>
        </p:blipFill>
        <p:spPr>
          <a:xfrm>
            <a:off x="1981200" y="994611"/>
            <a:ext cx="8229600" cy="4588042"/>
          </a:xfrm>
          <a:prstGeom prst="rect">
            <a:avLst/>
          </a:prstGeom>
        </p:spPr>
      </p:pic>
    </p:spTree>
    <p:extLst>
      <p:ext uri="{BB962C8B-B14F-4D97-AF65-F5344CB8AC3E}">
        <p14:creationId xmlns:p14="http://schemas.microsoft.com/office/powerpoint/2010/main" val="3476330484"/>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l-PL" b="1" i="1" dirty="0" smtClean="0">
                <a:effectLst>
                  <a:outerShdw blurRad="38100" dist="38100" dir="2700000" algn="tl">
                    <a:srgbClr val="000000">
                      <a:alpha val="43137"/>
                    </a:srgbClr>
                  </a:outerShdw>
                </a:effectLst>
              </a:rPr>
              <a:t>American </a:t>
            </a:r>
            <a:r>
              <a:rPr lang="pl-PL" b="1" i="1" dirty="0" err="1" smtClean="0">
                <a:effectLst>
                  <a:outerShdw blurRad="38100" dist="38100" dir="2700000" algn="tl">
                    <a:srgbClr val="000000">
                      <a:alpha val="43137"/>
                    </a:srgbClr>
                  </a:outerShdw>
                </a:effectLst>
              </a:rPr>
              <a:t>Common</a:t>
            </a:r>
            <a:r>
              <a:rPr lang="pl-PL" b="1" i="1" dirty="0" smtClean="0">
                <a:effectLst>
                  <a:outerShdw blurRad="38100" dist="38100" dir="2700000" algn="tl">
                    <a:srgbClr val="000000">
                      <a:alpha val="43137"/>
                    </a:srgbClr>
                  </a:outerShdw>
                </a:effectLst>
              </a:rPr>
              <a:t> Law</a:t>
            </a:r>
            <a:endParaRPr lang="en-US"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825625"/>
            <a:ext cx="6188242" cy="4351338"/>
          </a:xfrm>
        </p:spPr>
        <p:txBody>
          <a:bodyPr>
            <a:normAutofit/>
          </a:bodyPr>
          <a:lstStyle/>
          <a:p>
            <a:pPr marL="0" indent="0" algn="ctr">
              <a:buNone/>
            </a:pPr>
            <a:r>
              <a:rPr lang="en-US" sz="3600" b="1" dirty="0" smtClean="0"/>
              <a:t>American judges, like common law judges elsewhere, not only apply the law, they also make the law, to the extent that their decisions in the cases before them become precedent for decisions in future cases.</a:t>
            </a:r>
            <a:endParaRPr lang="en-US" sz="3600" b="1" dirty="0"/>
          </a:p>
        </p:txBody>
      </p:sp>
      <p:pic>
        <p:nvPicPr>
          <p:cNvPr id="1026" name="Picture 2" descr="Znalezione obrazy dla zapytania funny ju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1242" y="1825625"/>
            <a:ext cx="429535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20728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081504"/>
            <a:ext cx="10515600" cy="1325563"/>
          </a:xfrm>
        </p:spPr>
        <p:txBody>
          <a:bodyPr>
            <a:normAutofit/>
          </a:bodyPr>
          <a:lstStyle/>
          <a:p>
            <a:pPr algn="ctr"/>
            <a:r>
              <a:rPr lang="pl-PL" sz="8000" b="1" i="1" dirty="0" smtClean="0">
                <a:solidFill>
                  <a:schemeClr val="accent4">
                    <a:lumMod val="40000"/>
                    <a:lumOff val="60000"/>
                  </a:schemeClr>
                </a:solidFill>
                <a:effectLst>
                  <a:outerShdw blurRad="38100" dist="38100" dir="2700000" algn="tl">
                    <a:srgbClr val="000000">
                      <a:alpha val="43137"/>
                    </a:srgbClr>
                  </a:outerShdw>
                </a:effectLst>
              </a:rPr>
              <a:t>Jury in the USA</a:t>
            </a:r>
            <a:endParaRPr lang="en-US" sz="8000" b="1" i="1" dirty="0">
              <a:solidFill>
                <a:schemeClr val="accent4">
                  <a:lumMod val="40000"/>
                  <a:lumOff val="6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916120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effectLst>
                  <a:outerShdw blurRad="38100" dist="38100" dir="2700000" algn="tl">
                    <a:srgbClr val="000000">
                      <a:alpha val="43137"/>
                    </a:srgbClr>
                  </a:outerShdw>
                </a:effectLst>
              </a:rPr>
              <a:t>Scheme of jury selection</a:t>
            </a:r>
            <a:endParaRPr lang="en-US"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514350" indent="-514350" algn="just">
              <a:buFont typeface="+mj-lt"/>
              <a:buAutoNum type="arabicPeriod"/>
            </a:pPr>
            <a:r>
              <a:rPr lang="en-US" sz="3200" b="1" i="1" dirty="0"/>
              <a:t>The judge sends the summons to the </a:t>
            </a:r>
            <a:r>
              <a:rPr lang="en-US" sz="3200" b="1" i="1" dirty="0" smtClean="0"/>
              <a:t>jury</a:t>
            </a:r>
            <a:r>
              <a:rPr lang="pl-PL" sz="3200" b="1" i="1" dirty="0" smtClean="0"/>
              <a:t> (</a:t>
            </a:r>
            <a:r>
              <a:rPr lang="pl-PL" sz="3200" b="1" i="1" dirty="0" err="1" smtClean="0"/>
              <a:t>randomly</a:t>
            </a:r>
            <a:r>
              <a:rPr lang="pl-PL" sz="3200" b="1" i="1" dirty="0" smtClean="0"/>
              <a:t> </a:t>
            </a:r>
            <a:r>
              <a:rPr lang="pl-PL" sz="3200" b="1" i="1" dirty="0" err="1" smtClean="0"/>
              <a:t>chosen</a:t>
            </a:r>
            <a:r>
              <a:rPr lang="pl-PL" sz="3200" b="1" i="1" dirty="0" smtClean="0"/>
              <a:t>)</a:t>
            </a:r>
          </a:p>
          <a:p>
            <a:pPr marL="514350" indent="-514350" algn="just">
              <a:buFont typeface="+mj-lt"/>
              <a:buAutoNum type="arabicPeriod"/>
            </a:pPr>
            <a:r>
              <a:rPr lang="en-US" sz="3200" b="1" i="1" dirty="0" smtClean="0"/>
              <a:t>The parties select members of the bench from among the summoned</a:t>
            </a:r>
            <a:endParaRPr lang="pl-PL" sz="3200" b="1" i="1" dirty="0" smtClean="0"/>
          </a:p>
          <a:p>
            <a:pPr marL="514350" indent="-514350" algn="just">
              <a:buFont typeface="+mj-lt"/>
              <a:buAutoNum type="arabicPeriod"/>
            </a:pPr>
            <a:r>
              <a:rPr lang="en-US" sz="3200" b="1" i="1" dirty="0" smtClean="0"/>
              <a:t>Interview </a:t>
            </a:r>
            <a:r>
              <a:rPr lang="en-US" sz="3200" b="1" i="1" dirty="0"/>
              <a:t>with jury </a:t>
            </a:r>
            <a:r>
              <a:rPr lang="en-US" sz="3200" b="1" i="1" dirty="0" smtClean="0"/>
              <a:t>members</a:t>
            </a:r>
            <a:endParaRPr lang="pl-PL" sz="3200" b="1" i="1" dirty="0" smtClean="0"/>
          </a:p>
          <a:p>
            <a:pPr marL="514350" indent="-514350" algn="just">
              <a:buFont typeface="+mj-lt"/>
              <a:buAutoNum type="arabicPeriod"/>
            </a:pPr>
            <a:r>
              <a:rPr lang="en-US" sz="3200" b="1" i="1" dirty="0"/>
              <a:t>Court approval of jury members</a:t>
            </a:r>
            <a:endParaRPr lang="pl-PL" sz="3200" b="1" i="1" dirty="0"/>
          </a:p>
        </p:txBody>
      </p:sp>
      <p:pic>
        <p:nvPicPr>
          <p:cNvPr id="4" name="Picture 3"/>
          <p:cNvPicPr>
            <a:picLocks noChangeAspect="1"/>
          </p:cNvPicPr>
          <p:nvPr/>
        </p:nvPicPr>
        <p:blipFill>
          <a:blip r:embed="rId3"/>
          <a:stretch>
            <a:fillRect/>
          </a:stretch>
        </p:blipFill>
        <p:spPr>
          <a:xfrm>
            <a:off x="8149388" y="4488219"/>
            <a:ext cx="3803985" cy="2145944"/>
          </a:xfrm>
          <a:prstGeom prst="rect">
            <a:avLst/>
          </a:prstGeom>
        </p:spPr>
      </p:pic>
    </p:spTree>
    <p:extLst>
      <p:ext uri="{BB962C8B-B14F-4D97-AF65-F5344CB8AC3E}">
        <p14:creationId xmlns:p14="http://schemas.microsoft.com/office/powerpoint/2010/main" val="29117485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TotalTime>
  <Words>463</Words>
  <Application>Microsoft Office PowerPoint</Application>
  <PresentationFormat>Niestandardowy</PresentationFormat>
  <Paragraphs>91</Paragraphs>
  <Slides>13</Slides>
  <Notes>3</Notes>
  <HiddenSlides>0</HiddenSlides>
  <MMClips>0</MMClips>
  <ScaleCrop>false</ScaleCrop>
  <HeadingPairs>
    <vt:vector size="4" baseType="variant">
      <vt:variant>
        <vt:lpstr>Motyw</vt:lpstr>
      </vt:variant>
      <vt:variant>
        <vt:i4>1</vt:i4>
      </vt:variant>
      <vt:variant>
        <vt:lpstr>Tytuły slajdów</vt:lpstr>
      </vt:variant>
      <vt:variant>
        <vt:i4>13</vt:i4>
      </vt:variant>
    </vt:vector>
  </HeadingPairs>
  <TitlesOfParts>
    <vt:vector size="14" baseType="lpstr">
      <vt:lpstr>Office Theme</vt:lpstr>
      <vt:lpstr>Law of the United States</vt:lpstr>
      <vt:lpstr>Plan of the presentation</vt:lpstr>
      <vt:lpstr>The Roots of the American Legal System</vt:lpstr>
      <vt:lpstr>Prezentacja programu PowerPoint</vt:lpstr>
      <vt:lpstr>FEDERAL            LAW</vt:lpstr>
      <vt:lpstr>STATE LAW</vt:lpstr>
      <vt:lpstr>American Common Law</vt:lpstr>
      <vt:lpstr>Jury in the USA</vt:lpstr>
      <vt:lpstr>Scheme of jury selection</vt:lpstr>
      <vt:lpstr>The most ridiculous United States Laws </vt:lpstr>
      <vt:lpstr>Thank you for your attention!</vt:lpstr>
      <vt:lpstr>Sources</vt:lpstr>
      <vt:lpstr>Dictionary</vt:lpstr>
    </vt:vector>
  </TitlesOfParts>
  <Company>Deloitte Central Europe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 of the United States</dc:title>
  <dc:creator>Podsiadlo, Bartlomiej (PL - Rzeszow)</dc:creator>
  <cp:lastModifiedBy>Kowalski Ryszard</cp:lastModifiedBy>
  <cp:revision>22</cp:revision>
  <dcterms:created xsi:type="dcterms:W3CDTF">2017-04-14T08:10:47Z</dcterms:created>
  <dcterms:modified xsi:type="dcterms:W3CDTF">2017-05-19T19:18:31Z</dcterms:modified>
</cp:coreProperties>
</file>