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p:cViewPr varScale="1">
        <p:scale>
          <a:sx n="68" d="100"/>
          <a:sy n="68" d="100"/>
        </p:scale>
        <p:origin x="-145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Trójkąt równoramienny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540544" y="776288"/>
            <a:ext cx="8062912" cy="1470025"/>
          </a:xfrm>
        </p:spPr>
        <p:txBody>
          <a:bodyPr anchor="b">
            <a:normAutofit/>
          </a:bodyPr>
          <a:lstStyle>
            <a:lvl1pPr algn="r">
              <a:defRPr sz="4400"/>
            </a:lvl1pPr>
          </a:lstStyle>
          <a:p>
            <a:r>
              <a:rPr kumimoji="0" lang="pl-PL" smtClean="0"/>
              <a:t>Kliknij, aby edytować styl</a:t>
            </a:r>
            <a:endParaRPr kumimoji="0" lang="en-US"/>
          </a:p>
        </p:txBody>
      </p:sp>
      <p:sp>
        <p:nvSpPr>
          <p:cNvPr id="9" name="Podtytuł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1371600" y="6012656"/>
            <a:ext cx="5791200" cy="365125"/>
          </a:xfrm>
        </p:spPr>
        <p:txBody>
          <a:bodyPr tIns="0" bIns="0" anchor="t"/>
          <a:lstStyle>
            <a:lvl1pPr algn="r">
              <a:defRPr sz="1000"/>
            </a:lvl1pPr>
          </a:lstStyle>
          <a:p>
            <a:fld id="{8A71FEF2-847C-4C27-A150-2570C852FBCA}" type="datetimeFigureOut">
              <a:rPr lang="pl-PL" smtClean="0"/>
              <a:pPr/>
              <a:t>2015-06-13</a:t>
            </a:fld>
            <a:endParaRPr lang="pl-PL"/>
          </a:p>
        </p:txBody>
      </p:sp>
      <p:sp>
        <p:nvSpPr>
          <p:cNvPr id="17" name="Symbol zastępczy stopki 16"/>
          <p:cNvSpPr>
            <a:spLocks noGrp="1"/>
          </p:cNvSpPr>
          <p:nvPr>
            <p:ph type="ftr" sz="quarter" idx="11"/>
          </p:nvPr>
        </p:nvSpPr>
        <p:spPr>
          <a:xfrm>
            <a:off x="1371600" y="5650704"/>
            <a:ext cx="5791200" cy="365125"/>
          </a:xfrm>
        </p:spPr>
        <p:txBody>
          <a:bodyPr tIns="0" bIns="0" anchor="b"/>
          <a:lstStyle>
            <a:lvl1pPr algn="r">
              <a:defRPr sz="1100"/>
            </a:lvl1pPr>
          </a:lstStyle>
          <a:p>
            <a:endParaRPr lang="pl-PL"/>
          </a:p>
        </p:txBody>
      </p:sp>
      <p:sp>
        <p:nvSpPr>
          <p:cNvPr id="29" name="Symbol zastępczy numeru slajd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320E9F9D-7839-458D-A97F-ACFF620FB235}"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A71FEF2-847C-4C27-A150-2570C852FBCA}" type="datetimeFigureOut">
              <a:rPr lang="pl-PL" smtClean="0"/>
              <a:pPr/>
              <a:t>2015-06-13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20E9F9D-7839-458D-A97F-ACFF620FB235}"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381000"/>
            <a:ext cx="1905000" cy="5486400"/>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381000"/>
            <a:ext cx="6248400" cy="5486400"/>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8A71FEF2-847C-4C27-A150-2570C852FBCA}" type="datetimeFigureOut">
              <a:rPr lang="pl-PL" smtClean="0"/>
              <a:pPr/>
              <a:t>2015-06-13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320E9F9D-7839-458D-A97F-ACFF620FB235}"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399032"/>
          </a:xfrm>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a:xfrm>
            <a:off x="457200" y="1882808"/>
            <a:ext cx="8229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4791456" y="6480048"/>
            <a:ext cx="2133600" cy="301752"/>
          </a:xfrm>
        </p:spPr>
        <p:txBody>
          <a:bodyPr/>
          <a:lstStyle/>
          <a:p>
            <a:fld id="{8A71FEF2-847C-4C27-A150-2570C852FBCA}" type="datetimeFigureOut">
              <a:rPr lang="pl-PL" smtClean="0"/>
              <a:pPr/>
              <a:t>2015-06-13</a:t>
            </a:fld>
            <a:endParaRPr lang="pl-PL"/>
          </a:p>
        </p:txBody>
      </p:sp>
      <p:sp>
        <p:nvSpPr>
          <p:cNvPr id="5" name="Symbol zastępczy stopki 4"/>
          <p:cNvSpPr>
            <a:spLocks noGrp="1"/>
          </p:cNvSpPr>
          <p:nvPr>
            <p:ph type="ftr" sz="quarter" idx="11"/>
          </p:nvPr>
        </p:nvSpPr>
        <p:spPr>
          <a:xfrm>
            <a:off x="457200" y="6480969"/>
            <a:ext cx="4260056" cy="300831"/>
          </a:xfrm>
        </p:spPr>
        <p:txBody>
          <a:bodyPr/>
          <a:lstStyle/>
          <a:p>
            <a:endParaRPr lang="pl-PL"/>
          </a:p>
        </p:txBody>
      </p:sp>
      <p:sp>
        <p:nvSpPr>
          <p:cNvPr id="6" name="Symbol zastępczy numeru slajdu 5"/>
          <p:cNvSpPr>
            <a:spLocks noGrp="1"/>
          </p:cNvSpPr>
          <p:nvPr>
            <p:ph type="sldNum" sz="quarter" idx="12"/>
          </p:nvPr>
        </p:nvSpPr>
        <p:spPr/>
        <p:txBody>
          <a:bodyPr/>
          <a:lstStyle/>
          <a:p>
            <a:fld id="{320E9F9D-7839-458D-A97F-ACFF620FB235}"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1"/>
      </p:bgRef>
    </p:bg>
    <p:spTree>
      <p:nvGrpSpPr>
        <p:cNvPr id="1" name=""/>
        <p:cNvGrpSpPr/>
        <p:nvPr/>
      </p:nvGrpSpPr>
      <p:grpSpPr>
        <a:xfrm>
          <a:off x="0" y="0"/>
          <a:ext cx="0" cy="0"/>
          <a:chOff x="0" y="0"/>
          <a:chExt cx="0" cy="0"/>
        </a:xfrm>
      </p:grpSpPr>
      <p:sp>
        <p:nvSpPr>
          <p:cNvPr id="9" name="Trójkąt prostokątny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ójkąt równoramienny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Symbol zastępczy daty 3"/>
          <p:cNvSpPr>
            <a:spLocks noGrp="1"/>
          </p:cNvSpPr>
          <p:nvPr>
            <p:ph type="dt" sz="half" idx="10"/>
          </p:nvPr>
        </p:nvSpPr>
        <p:spPr>
          <a:xfrm>
            <a:off x="6955632" y="6477000"/>
            <a:ext cx="2133600" cy="304800"/>
          </a:xfrm>
        </p:spPr>
        <p:txBody>
          <a:bodyPr/>
          <a:lstStyle/>
          <a:p>
            <a:fld id="{8A71FEF2-847C-4C27-A150-2570C852FBCA}" type="datetimeFigureOut">
              <a:rPr lang="pl-PL" smtClean="0"/>
              <a:pPr/>
              <a:t>2015-06-13</a:t>
            </a:fld>
            <a:endParaRPr lang="pl-PL"/>
          </a:p>
        </p:txBody>
      </p:sp>
      <p:sp>
        <p:nvSpPr>
          <p:cNvPr id="5" name="Symbol zastępczy stopki 4"/>
          <p:cNvSpPr>
            <a:spLocks noGrp="1"/>
          </p:cNvSpPr>
          <p:nvPr>
            <p:ph type="ftr" sz="quarter" idx="11"/>
          </p:nvPr>
        </p:nvSpPr>
        <p:spPr>
          <a:xfrm>
            <a:off x="2619376" y="6480969"/>
            <a:ext cx="4260056" cy="300831"/>
          </a:xfrm>
        </p:spPr>
        <p:txBody>
          <a:bodyPr/>
          <a:lstStyle/>
          <a:p>
            <a:endParaRPr lang="pl-PL"/>
          </a:p>
        </p:txBody>
      </p:sp>
      <p:sp>
        <p:nvSpPr>
          <p:cNvPr id="6" name="Symbol zastępczy numeru slajdu 5"/>
          <p:cNvSpPr>
            <a:spLocks noGrp="1"/>
          </p:cNvSpPr>
          <p:nvPr>
            <p:ph type="sldNum" sz="quarter" idx="12"/>
          </p:nvPr>
        </p:nvSpPr>
        <p:spPr>
          <a:xfrm>
            <a:off x="8451056" y="809624"/>
            <a:ext cx="502920" cy="300831"/>
          </a:xfrm>
        </p:spPr>
        <p:txBody>
          <a:bodyPr/>
          <a:lstStyle/>
          <a:p>
            <a:fld id="{320E9F9D-7839-458D-A97F-ACFF620FB235}" type="slidenum">
              <a:rPr lang="pl-PL" smtClean="0"/>
              <a:pPr/>
              <a:t>‹#›</a:t>
            </a:fld>
            <a:endParaRPr lang="pl-PL"/>
          </a:p>
        </p:txBody>
      </p:sp>
      <p:cxnSp>
        <p:nvCxnSpPr>
          <p:cNvPr id="11" name="Łącznik prosty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Łącznik prosty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ytuł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marL="0" algn="l">
              <a:defRPr/>
            </a:lvl1p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4791456" y="6480969"/>
            <a:ext cx="2133600" cy="301752"/>
          </a:xfrm>
        </p:spPr>
        <p:txBody>
          <a:bodyPr/>
          <a:lstStyle/>
          <a:p>
            <a:fld id="{8A71FEF2-847C-4C27-A150-2570C852FBCA}" type="datetimeFigureOut">
              <a:rPr lang="pl-PL" smtClean="0"/>
              <a:pPr/>
              <a:t>2015-06-13</a:t>
            </a:fld>
            <a:endParaRPr lang="pl-PL"/>
          </a:p>
        </p:txBody>
      </p:sp>
      <p:sp>
        <p:nvSpPr>
          <p:cNvPr id="6" name="Symbol zastępczy stopki 5"/>
          <p:cNvSpPr>
            <a:spLocks noGrp="1"/>
          </p:cNvSpPr>
          <p:nvPr>
            <p:ph type="ftr" sz="quarter" idx="11"/>
          </p:nvPr>
        </p:nvSpPr>
        <p:spPr>
          <a:xfrm>
            <a:off x="457200" y="6480969"/>
            <a:ext cx="4260056" cy="301752"/>
          </a:xfrm>
        </p:spPr>
        <p:txBody>
          <a:bodyPr/>
          <a:lstStyle/>
          <a:p>
            <a:endParaRPr lang="pl-PL"/>
          </a:p>
        </p:txBody>
      </p:sp>
      <p:sp>
        <p:nvSpPr>
          <p:cNvPr id="7" name="Symbol zastępczy numeru slajdu 6"/>
          <p:cNvSpPr>
            <a:spLocks noGrp="1"/>
          </p:cNvSpPr>
          <p:nvPr>
            <p:ph type="sldNum" sz="quarter" idx="12"/>
          </p:nvPr>
        </p:nvSpPr>
        <p:spPr>
          <a:xfrm>
            <a:off x="7589520" y="6480969"/>
            <a:ext cx="502920" cy="301752"/>
          </a:xfrm>
        </p:spPr>
        <p:txBody>
          <a:bodyPr/>
          <a:lstStyle/>
          <a:p>
            <a:fld id="{320E9F9D-7839-458D-A97F-ACFF620FB235}"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a:xfrm>
            <a:off x="4791456" y="6480969"/>
            <a:ext cx="2130552" cy="301752"/>
          </a:xfrm>
        </p:spPr>
        <p:txBody>
          <a:bodyPr/>
          <a:lstStyle/>
          <a:p>
            <a:fld id="{8A71FEF2-847C-4C27-A150-2570C852FBCA}" type="datetimeFigureOut">
              <a:rPr lang="pl-PL" smtClean="0"/>
              <a:pPr/>
              <a:t>2015-06-13</a:t>
            </a:fld>
            <a:endParaRPr lang="pl-PL"/>
          </a:p>
        </p:txBody>
      </p:sp>
      <p:sp>
        <p:nvSpPr>
          <p:cNvPr id="8" name="Symbol zastępczy stopki 7"/>
          <p:cNvSpPr>
            <a:spLocks noGrp="1"/>
          </p:cNvSpPr>
          <p:nvPr>
            <p:ph type="ftr" sz="quarter" idx="11"/>
          </p:nvPr>
        </p:nvSpPr>
        <p:spPr>
          <a:xfrm>
            <a:off x="457200" y="6480969"/>
            <a:ext cx="4261104" cy="301752"/>
          </a:xfrm>
        </p:spPr>
        <p:txBody>
          <a:bodyPr/>
          <a:lstStyle/>
          <a:p>
            <a:endParaRPr lang="pl-PL"/>
          </a:p>
        </p:txBody>
      </p:sp>
      <p:sp>
        <p:nvSpPr>
          <p:cNvPr id="9" name="Symbol zastępczy numeru slajdu 8"/>
          <p:cNvSpPr>
            <a:spLocks noGrp="1"/>
          </p:cNvSpPr>
          <p:nvPr>
            <p:ph type="sldNum" sz="quarter" idx="12"/>
          </p:nvPr>
        </p:nvSpPr>
        <p:spPr>
          <a:xfrm>
            <a:off x="7589520" y="6483096"/>
            <a:ext cx="502920" cy="301752"/>
          </a:xfrm>
        </p:spPr>
        <p:txBody>
          <a:bodyPr/>
          <a:lstStyle>
            <a:lvl1pPr algn="ctr">
              <a:defRPr/>
            </a:lvl1pPr>
          </a:lstStyle>
          <a:p>
            <a:fld id="{320E9F9D-7839-458D-A97F-ACFF620FB235}"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b="0"/>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8A71FEF2-847C-4C27-A150-2570C852FBCA}" type="datetimeFigureOut">
              <a:rPr lang="pl-PL" smtClean="0"/>
              <a:pPr/>
              <a:t>2015-06-13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320E9F9D-7839-458D-A97F-ACFF620FB235}"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791456" y="6480969"/>
            <a:ext cx="2133600" cy="301752"/>
          </a:xfrm>
        </p:spPr>
        <p:txBody>
          <a:bodyPr/>
          <a:lstStyle/>
          <a:p>
            <a:fld id="{8A71FEF2-847C-4C27-A150-2570C852FBCA}" type="datetimeFigureOut">
              <a:rPr lang="pl-PL" smtClean="0"/>
              <a:pPr/>
              <a:t>2015-06-13</a:t>
            </a:fld>
            <a:endParaRPr lang="pl-PL"/>
          </a:p>
        </p:txBody>
      </p:sp>
      <p:sp>
        <p:nvSpPr>
          <p:cNvPr id="3" name="Symbol zastępczy stopki 2"/>
          <p:cNvSpPr>
            <a:spLocks noGrp="1"/>
          </p:cNvSpPr>
          <p:nvPr>
            <p:ph type="ftr" sz="quarter" idx="11"/>
          </p:nvPr>
        </p:nvSpPr>
        <p:spPr>
          <a:xfrm>
            <a:off x="457200" y="6481890"/>
            <a:ext cx="4260056" cy="300831"/>
          </a:xfrm>
        </p:spPr>
        <p:txBody>
          <a:bodyPr/>
          <a:lstStyle/>
          <a:p>
            <a:endParaRPr lang="pl-PL"/>
          </a:p>
        </p:txBody>
      </p:sp>
      <p:sp>
        <p:nvSpPr>
          <p:cNvPr id="4" name="Symbol zastępczy numeru slajdu 3"/>
          <p:cNvSpPr>
            <a:spLocks noGrp="1"/>
          </p:cNvSpPr>
          <p:nvPr>
            <p:ph type="sldNum" sz="quarter" idx="12"/>
          </p:nvPr>
        </p:nvSpPr>
        <p:spPr>
          <a:xfrm>
            <a:off x="7589520" y="6480969"/>
            <a:ext cx="502920" cy="301752"/>
          </a:xfrm>
        </p:spPr>
        <p:txBody>
          <a:bodyPr/>
          <a:lstStyle/>
          <a:p>
            <a:fld id="{320E9F9D-7839-458D-A97F-ACFF620FB235}"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278976" y="6556248"/>
            <a:ext cx="2133600" cy="301752"/>
          </a:xfrm>
        </p:spPr>
        <p:txBody>
          <a:bodyPr/>
          <a:lstStyle>
            <a:lvl1pPr>
              <a:defRPr sz="900"/>
            </a:lvl1pPr>
          </a:lstStyle>
          <a:p>
            <a:fld id="{8A71FEF2-847C-4C27-A150-2570C852FBCA}" type="datetimeFigureOut">
              <a:rPr lang="pl-PL" smtClean="0"/>
              <a:pPr/>
              <a:t>2015-06-13</a:t>
            </a:fld>
            <a:endParaRPr lang="pl-PL"/>
          </a:p>
        </p:txBody>
      </p:sp>
      <p:sp>
        <p:nvSpPr>
          <p:cNvPr id="6" name="Symbol zastępczy stopki 5"/>
          <p:cNvSpPr>
            <a:spLocks noGrp="1"/>
          </p:cNvSpPr>
          <p:nvPr>
            <p:ph type="ftr" sz="quarter" idx="11"/>
          </p:nvPr>
        </p:nvSpPr>
        <p:spPr>
          <a:xfrm>
            <a:off x="1135856" y="6556248"/>
            <a:ext cx="5143120"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410576" y="6556248"/>
            <a:ext cx="502920" cy="301752"/>
          </a:xfrm>
        </p:spPr>
        <p:txBody>
          <a:bodyPr/>
          <a:lstStyle>
            <a:lvl1pPr>
              <a:defRPr sz="900"/>
            </a:lvl1pPr>
          </a:lstStyle>
          <a:p>
            <a:fld id="{320E9F9D-7839-458D-A97F-ACFF620FB235}"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6108192" y="6556248"/>
            <a:ext cx="2103120" cy="301752"/>
          </a:xfrm>
        </p:spPr>
        <p:txBody>
          <a:bodyPr/>
          <a:lstStyle>
            <a:lvl1pPr>
              <a:defRPr sz="900"/>
            </a:lvl1pPr>
          </a:lstStyle>
          <a:p>
            <a:fld id="{8A71FEF2-847C-4C27-A150-2570C852FBCA}" type="datetimeFigureOut">
              <a:rPr lang="pl-PL" smtClean="0"/>
              <a:pPr/>
              <a:t>2015-06-13</a:t>
            </a:fld>
            <a:endParaRPr lang="pl-PL"/>
          </a:p>
        </p:txBody>
      </p:sp>
      <p:sp>
        <p:nvSpPr>
          <p:cNvPr id="6" name="Symbol zastępczy stopki 5"/>
          <p:cNvSpPr>
            <a:spLocks noGrp="1"/>
          </p:cNvSpPr>
          <p:nvPr>
            <p:ph type="ftr" sz="quarter" idx="11"/>
          </p:nvPr>
        </p:nvSpPr>
        <p:spPr>
          <a:xfrm>
            <a:off x="1170432" y="6557169"/>
            <a:ext cx="4948072"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217192" y="6556248"/>
            <a:ext cx="365760" cy="301752"/>
          </a:xfrm>
        </p:spPr>
        <p:txBody>
          <a:bodyPr/>
          <a:lstStyle>
            <a:lvl1pPr algn="ctr">
              <a:defRPr sz="900"/>
            </a:lvl1pPr>
          </a:lstStyle>
          <a:p>
            <a:fld id="{320E9F9D-7839-458D-A97F-ACFF620FB235}" type="slidenum">
              <a:rPr lang="pl-PL" smtClean="0"/>
              <a:pPr/>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ójkąt prostokątny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Łącznik prosty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Łącznik prosty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Symbol zastępczy tytułu 21"/>
          <p:cNvSpPr>
            <a:spLocks noGrp="1"/>
          </p:cNvSpPr>
          <p:nvPr>
            <p:ph type="title"/>
          </p:nvPr>
        </p:nvSpPr>
        <p:spPr>
          <a:xfrm>
            <a:off x="457200" y="267494"/>
            <a:ext cx="8229600" cy="1399032"/>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A71FEF2-847C-4C27-A150-2570C852FBCA}" type="datetimeFigureOut">
              <a:rPr lang="pl-PL" smtClean="0"/>
              <a:pPr/>
              <a:t>2015-06-13</a:t>
            </a:fld>
            <a:endParaRPr lang="pl-PL"/>
          </a:p>
        </p:txBody>
      </p:sp>
      <p:sp>
        <p:nvSpPr>
          <p:cNvPr id="3" name="Symbol zastępczy stopki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pl-PL"/>
          </a:p>
        </p:txBody>
      </p:sp>
      <p:sp>
        <p:nvSpPr>
          <p:cNvPr id="23" name="Symbol zastępczy numeru slajd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320E9F9D-7839-458D-A97F-ACFF620FB235}" type="slidenum">
              <a:rPr lang="pl-PL" smtClean="0"/>
              <a:pPr/>
              <a:t>‹#›</a:t>
            </a:fld>
            <a:endParaRPr lang="pl-PL"/>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39552" y="2492896"/>
            <a:ext cx="8062912" cy="1470025"/>
          </a:xfrm>
        </p:spPr>
        <p:txBody>
          <a:bodyPr>
            <a:normAutofit fontScale="90000"/>
          </a:bodyPr>
          <a:lstStyle/>
          <a:p>
            <a:pPr algn="ctr"/>
            <a:r>
              <a:rPr lang="pl-PL" dirty="0" smtClean="0"/>
              <a:t>T</a:t>
            </a:r>
            <a:r>
              <a:rPr lang="en-US" dirty="0" smtClean="0"/>
              <a:t>he </a:t>
            </a:r>
            <a:r>
              <a:rPr lang="en-US" dirty="0"/>
              <a:t>influence of social websites towards young people, as well as in general towards human’s psyche.</a:t>
            </a:r>
            <a:r>
              <a:rPr lang="pl-PL" dirty="0"/>
              <a:t/>
            </a:r>
            <a:br>
              <a:rPr lang="pl-PL" dirty="0"/>
            </a:br>
            <a:endParaRPr lang="pl-PL" dirty="0"/>
          </a:p>
        </p:txBody>
      </p:sp>
      <p:sp>
        <p:nvSpPr>
          <p:cNvPr id="3" name="Podtytuł 2"/>
          <p:cNvSpPr>
            <a:spLocks noGrp="1"/>
          </p:cNvSpPr>
          <p:nvPr>
            <p:ph type="subTitle" idx="1"/>
          </p:nvPr>
        </p:nvSpPr>
        <p:spPr>
          <a:xfrm>
            <a:off x="1081088" y="3933056"/>
            <a:ext cx="8062912" cy="1752600"/>
          </a:xfrm>
        </p:spPr>
        <p:txBody>
          <a:bodyPr>
            <a:normAutofit/>
          </a:bodyPr>
          <a:lstStyle/>
          <a:p>
            <a:pPr algn="r"/>
            <a:r>
              <a:rPr lang="pl-PL" sz="2400" dirty="0" smtClean="0"/>
              <a:t>Ewa Wojciechowska</a:t>
            </a:r>
          </a:p>
          <a:p>
            <a:pPr algn="r"/>
            <a:r>
              <a:rPr lang="pl-PL" sz="2400" dirty="0" smtClean="0"/>
              <a:t>Pedagogika medialna</a:t>
            </a:r>
            <a:endParaRPr lang="pl-PL"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76672"/>
            <a:ext cx="8229600" cy="4572000"/>
          </a:xfrm>
        </p:spPr>
        <p:txBody>
          <a:bodyPr/>
          <a:lstStyle/>
          <a:p>
            <a:pPr algn="just">
              <a:buNone/>
            </a:pPr>
            <a:r>
              <a:rPr lang="pl-PL" dirty="0" smtClean="0"/>
              <a:t>	</a:t>
            </a:r>
            <a:r>
              <a:rPr lang="en-US" dirty="0" smtClean="0"/>
              <a:t>The </a:t>
            </a:r>
            <a:r>
              <a:rPr lang="en-US" dirty="0"/>
              <a:t>data also states that over sixty percent of the people admitted that from time to time, they turn off all electronic devices in order to take a break and every third person admits to turning off PC and cell phone few times a day to rest from the virtual world.</a:t>
            </a:r>
            <a:endParaRPr lang="pl-PL" dirty="0"/>
          </a:p>
        </p:txBody>
      </p:sp>
      <p:pic>
        <p:nvPicPr>
          <p:cNvPr id="4" name="Obraz 3" descr="9.wlaczenie-1-org.png"/>
          <p:cNvPicPr>
            <a:picLocks noChangeAspect="1"/>
          </p:cNvPicPr>
          <p:nvPr/>
        </p:nvPicPr>
        <p:blipFill>
          <a:blip r:embed="rId2" cstate="print"/>
          <a:stretch>
            <a:fillRect/>
          </a:stretch>
        </p:blipFill>
        <p:spPr>
          <a:xfrm>
            <a:off x="467544" y="3613886"/>
            <a:ext cx="3244114" cy="324411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Netografia</a:t>
            </a:r>
            <a:endParaRPr lang="pl-PL" dirty="0"/>
          </a:p>
        </p:txBody>
      </p:sp>
      <p:sp>
        <p:nvSpPr>
          <p:cNvPr id="3" name="Symbol zastępczy zawartości 2"/>
          <p:cNvSpPr>
            <a:spLocks noGrp="1"/>
          </p:cNvSpPr>
          <p:nvPr>
            <p:ph idx="1"/>
          </p:nvPr>
        </p:nvSpPr>
        <p:spPr/>
        <p:txBody>
          <a:bodyPr/>
          <a:lstStyle/>
          <a:p>
            <a:r>
              <a:rPr lang="pl-PL" dirty="0" smtClean="0"/>
              <a:t>https://portal.abczdrowie.pl/nastolatki-korzystajace-ze-spolecznosciowek-czesciej-pija-i-pala</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39552" y="2286000"/>
            <a:ext cx="8229600" cy="4572000"/>
          </a:xfrm>
        </p:spPr>
        <p:txBody>
          <a:bodyPr>
            <a:normAutofit fontScale="92500" lnSpcReduction="10000"/>
          </a:bodyPr>
          <a:lstStyle/>
          <a:p>
            <a:pPr algn="just">
              <a:buNone/>
            </a:pPr>
            <a:r>
              <a:rPr lang="pl-PL" dirty="0" smtClean="0"/>
              <a:t>	</a:t>
            </a:r>
            <a:r>
              <a:rPr lang="en-US" dirty="0" smtClean="0"/>
              <a:t>Social </a:t>
            </a:r>
            <a:r>
              <a:rPr lang="en-US" dirty="0"/>
              <a:t>websites have become a part of our lives. They are most important to teenagers, who use those sites not only to keep in touch with friends, but also to meet new people, usually ones that they wouldn’t be able to meet. Therefore, social websites have many positive features, but there are some flaws as well. An analysis conducted in USA indicates, that female teenagers who use such websites, more often use drugs.</a:t>
            </a:r>
            <a:endParaRPr lang="pl-PL" dirty="0"/>
          </a:p>
        </p:txBody>
      </p:sp>
      <p:pic>
        <p:nvPicPr>
          <p:cNvPr id="4" name="Obraz 3" descr="91.jpg"/>
          <p:cNvPicPr>
            <a:picLocks noChangeAspect="1"/>
          </p:cNvPicPr>
          <p:nvPr/>
        </p:nvPicPr>
        <p:blipFill>
          <a:blip r:embed="rId2" cstate="print"/>
          <a:stretch>
            <a:fillRect/>
          </a:stretch>
        </p:blipFill>
        <p:spPr>
          <a:xfrm>
            <a:off x="4572000" y="188640"/>
            <a:ext cx="4396990" cy="1844824"/>
          </a:xfrm>
          <a:prstGeom prst="rect">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lubie-to_0.jpg"/>
          <p:cNvPicPr>
            <a:picLocks noChangeAspect="1"/>
          </p:cNvPicPr>
          <p:nvPr/>
        </p:nvPicPr>
        <p:blipFill>
          <a:blip r:embed="rId2" cstate="print"/>
          <a:srcRect t="10229" r="13274" b="6121"/>
          <a:stretch>
            <a:fillRect/>
          </a:stretch>
        </p:blipFill>
        <p:spPr>
          <a:xfrm>
            <a:off x="6444208" y="0"/>
            <a:ext cx="2115934" cy="189959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ytuł 1"/>
          <p:cNvSpPr>
            <a:spLocks noGrp="1"/>
          </p:cNvSpPr>
          <p:nvPr>
            <p:ph type="title"/>
          </p:nvPr>
        </p:nvSpPr>
        <p:spPr/>
        <p:txBody>
          <a:bodyPr>
            <a:normAutofit/>
          </a:bodyPr>
          <a:lstStyle/>
          <a:p>
            <a:r>
              <a:rPr lang="en-US" b="1" dirty="0"/>
              <a:t>Social websites vs. interpersonal </a:t>
            </a:r>
            <a:r>
              <a:rPr lang="en-US" b="1" dirty="0" smtClean="0"/>
              <a:t>bonds</a:t>
            </a:r>
            <a:endParaRPr lang="pl-PL" dirty="0"/>
          </a:p>
        </p:txBody>
      </p:sp>
      <p:sp>
        <p:nvSpPr>
          <p:cNvPr id="3" name="Symbol zastępczy zawartości 2"/>
          <p:cNvSpPr>
            <a:spLocks noGrp="1"/>
          </p:cNvSpPr>
          <p:nvPr>
            <p:ph idx="1"/>
          </p:nvPr>
        </p:nvSpPr>
        <p:spPr/>
        <p:txBody>
          <a:bodyPr/>
          <a:lstStyle/>
          <a:p>
            <a:pPr algn="just">
              <a:buNone/>
            </a:pPr>
            <a:r>
              <a:rPr lang="pl-PL" dirty="0" smtClean="0"/>
              <a:t>	</a:t>
            </a:r>
            <a:r>
              <a:rPr lang="en-US" dirty="0" smtClean="0"/>
              <a:t>Social </a:t>
            </a:r>
            <a:r>
              <a:rPr lang="en-US" dirty="0"/>
              <a:t>websites allow everyone to “post” at any time information about what they are doing, where they have been, what are they going to do, as well as how are they feeling or is there anything important happening right now. All this may be coming along with photos or videos, which allows others to “see” us in different </a:t>
            </a:r>
            <a:r>
              <a:rPr lang="en-US" dirty="0" smtClean="0"/>
              <a:t>situations</a:t>
            </a:r>
            <a:r>
              <a:rPr lang="pl-PL" dirty="0" smtClean="0"/>
              <a:t>.</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1.gif"/>
          <p:cNvPicPr>
            <a:picLocks noChangeAspect="1"/>
          </p:cNvPicPr>
          <p:nvPr/>
        </p:nvPicPr>
        <p:blipFill>
          <a:blip r:embed="rId2" cstate="print"/>
          <a:stretch>
            <a:fillRect/>
          </a:stretch>
        </p:blipFill>
        <p:spPr>
          <a:xfrm>
            <a:off x="7077075" y="548680"/>
            <a:ext cx="2066925" cy="1647825"/>
          </a:xfrm>
          <a:prstGeom prst="rect">
            <a:avLst/>
          </a:prstGeom>
          <a:ln>
            <a:noFill/>
          </a:ln>
          <a:effectLst>
            <a:softEdge rad="112500"/>
          </a:effectLst>
        </p:spPr>
      </p:pic>
      <p:sp>
        <p:nvSpPr>
          <p:cNvPr id="2" name="Tytuł 1"/>
          <p:cNvSpPr>
            <a:spLocks noGrp="1"/>
          </p:cNvSpPr>
          <p:nvPr>
            <p:ph type="title"/>
          </p:nvPr>
        </p:nvSpPr>
        <p:spPr/>
        <p:txBody>
          <a:bodyPr>
            <a:normAutofit/>
          </a:bodyPr>
          <a:lstStyle/>
          <a:p>
            <a:r>
              <a:rPr lang="en-US" b="1" dirty="0"/>
              <a:t>Bad example for youngsters</a:t>
            </a:r>
            <a:r>
              <a:rPr lang="pl-PL" dirty="0"/>
              <a:t/>
            </a:r>
            <a:br>
              <a:rPr lang="pl-PL" dirty="0"/>
            </a:br>
            <a:endParaRPr lang="pl-PL" dirty="0"/>
          </a:p>
        </p:txBody>
      </p:sp>
      <p:sp>
        <p:nvSpPr>
          <p:cNvPr id="3" name="Symbol zastępczy zawartości 2"/>
          <p:cNvSpPr>
            <a:spLocks noGrp="1"/>
          </p:cNvSpPr>
          <p:nvPr>
            <p:ph idx="1"/>
          </p:nvPr>
        </p:nvSpPr>
        <p:spPr/>
        <p:txBody>
          <a:bodyPr>
            <a:normAutofit fontScale="92500" lnSpcReduction="20000"/>
          </a:bodyPr>
          <a:lstStyle/>
          <a:p>
            <a:pPr>
              <a:buNone/>
            </a:pPr>
            <a:r>
              <a:rPr lang="pl-PL" dirty="0" smtClean="0"/>
              <a:t>	</a:t>
            </a:r>
            <a:r>
              <a:rPr lang="en-US" dirty="0" smtClean="0"/>
              <a:t>Studies </a:t>
            </a:r>
            <a:r>
              <a:rPr lang="en-US" dirty="0"/>
              <a:t>conducted by Columbia University indicate  that teenagers acquire a lot of habits and features, which they have spotted on the social websites. According to what patients stated:</a:t>
            </a:r>
            <a:endParaRPr lang="pl-PL" dirty="0"/>
          </a:p>
          <a:p>
            <a:pPr>
              <a:buNone/>
            </a:pPr>
            <a:r>
              <a:rPr lang="en-US" dirty="0"/>
              <a:t>-40% of the teenagers have seen on social websites photos of adolescents drunk or using drugs.</a:t>
            </a:r>
            <a:endParaRPr lang="pl-PL" dirty="0"/>
          </a:p>
          <a:p>
            <a:pPr>
              <a:buNone/>
            </a:pPr>
            <a:r>
              <a:rPr lang="en-US" dirty="0"/>
              <a:t>- half of them have seen the photos at the age of 13 or less</a:t>
            </a:r>
            <a:endParaRPr lang="pl-PL" dirty="0"/>
          </a:p>
          <a:p>
            <a:pPr>
              <a:buNone/>
            </a:pPr>
            <a:r>
              <a:rPr lang="en-US" dirty="0"/>
              <a:t>- over 90% have seen them for the first time at the age of 15 or less</a:t>
            </a:r>
            <a:endParaRPr lang="pl-PL" dirty="0"/>
          </a:p>
          <a:p>
            <a:pPr>
              <a:buNone/>
            </a:pPr>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pojecie-social-media.jpg"/>
          <p:cNvPicPr>
            <a:picLocks noChangeAspect="1"/>
          </p:cNvPicPr>
          <p:nvPr/>
        </p:nvPicPr>
        <p:blipFill>
          <a:blip r:embed="rId2" cstate="print"/>
          <a:stretch>
            <a:fillRect/>
          </a:stretch>
        </p:blipFill>
        <p:spPr>
          <a:xfrm>
            <a:off x="251520" y="4653136"/>
            <a:ext cx="2846553" cy="199898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3" name="Symbol zastępczy zawartości 2"/>
          <p:cNvSpPr>
            <a:spLocks noGrp="1"/>
          </p:cNvSpPr>
          <p:nvPr>
            <p:ph idx="1"/>
          </p:nvPr>
        </p:nvSpPr>
        <p:spPr>
          <a:xfrm>
            <a:off x="323528" y="260648"/>
            <a:ext cx="8229600" cy="4572000"/>
          </a:xfrm>
        </p:spPr>
        <p:txBody>
          <a:bodyPr>
            <a:normAutofit fontScale="92500" lnSpcReduction="20000"/>
          </a:bodyPr>
          <a:lstStyle/>
          <a:p>
            <a:pPr algn="just">
              <a:buNone/>
            </a:pPr>
            <a:r>
              <a:rPr lang="pl-PL" dirty="0" smtClean="0"/>
              <a:t>	</a:t>
            </a:r>
            <a:r>
              <a:rPr lang="en-US" dirty="0" smtClean="0"/>
              <a:t>What </a:t>
            </a:r>
            <a:r>
              <a:rPr lang="en-US" dirty="0"/>
              <a:t>was the influence of that towards their behavior later on? According to the analysis conducted by the scientists:</a:t>
            </a:r>
            <a:endParaRPr lang="pl-PL" dirty="0"/>
          </a:p>
          <a:p>
            <a:pPr lvl="0" algn="just">
              <a:buNone/>
            </a:pPr>
            <a:r>
              <a:rPr lang="pl-PL" dirty="0" smtClean="0"/>
              <a:t>- </a:t>
            </a:r>
            <a:r>
              <a:rPr lang="en-US" dirty="0" smtClean="0"/>
              <a:t>Seeing </a:t>
            </a:r>
            <a:r>
              <a:rPr lang="en-US" dirty="0"/>
              <a:t>photos of adolescents smoking increases the probability of smoking by five hundred percent</a:t>
            </a:r>
            <a:endParaRPr lang="pl-PL" dirty="0"/>
          </a:p>
          <a:p>
            <a:pPr lvl="0" algn="just">
              <a:buNone/>
            </a:pPr>
            <a:r>
              <a:rPr lang="pl-PL" dirty="0" smtClean="0"/>
              <a:t>- </a:t>
            </a:r>
            <a:r>
              <a:rPr lang="en-US" dirty="0" smtClean="0"/>
              <a:t>Photos </a:t>
            </a:r>
            <a:r>
              <a:rPr lang="en-US" dirty="0"/>
              <a:t>of drunk adolescents increase the change of drinking by three hundred percent</a:t>
            </a:r>
            <a:endParaRPr lang="pl-PL" dirty="0"/>
          </a:p>
          <a:p>
            <a:pPr lvl="0" algn="just">
              <a:buNone/>
            </a:pPr>
            <a:r>
              <a:rPr lang="pl-PL" dirty="0" smtClean="0"/>
              <a:t>- </a:t>
            </a:r>
            <a:r>
              <a:rPr lang="en-US" dirty="0" smtClean="0"/>
              <a:t>Photos </a:t>
            </a:r>
            <a:r>
              <a:rPr lang="en-US" dirty="0"/>
              <a:t>of adolescents using drugs increases the chance of teenagers reaching for marihuana by two hundred percent</a:t>
            </a:r>
            <a:endParaRPr lang="pl-PL" dirty="0"/>
          </a:p>
          <a:p>
            <a:pPr algn="just">
              <a:buNone/>
            </a:pPr>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2.jpg"/>
          <p:cNvPicPr>
            <a:picLocks noChangeAspect="1"/>
          </p:cNvPicPr>
          <p:nvPr/>
        </p:nvPicPr>
        <p:blipFill>
          <a:blip r:embed="rId2" cstate="print"/>
          <a:stretch>
            <a:fillRect/>
          </a:stretch>
        </p:blipFill>
        <p:spPr>
          <a:xfrm>
            <a:off x="1835696" y="3212976"/>
            <a:ext cx="4742406" cy="328498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Symbol zastępczy zawartości 2"/>
          <p:cNvSpPr>
            <a:spLocks noGrp="1"/>
          </p:cNvSpPr>
          <p:nvPr>
            <p:ph idx="1"/>
          </p:nvPr>
        </p:nvSpPr>
        <p:spPr>
          <a:xfrm>
            <a:off x="323528" y="404664"/>
            <a:ext cx="8229600" cy="4572000"/>
          </a:xfrm>
        </p:spPr>
        <p:txBody>
          <a:bodyPr/>
          <a:lstStyle/>
          <a:p>
            <a:pPr algn="just">
              <a:buNone/>
            </a:pPr>
            <a:r>
              <a:rPr lang="pl-PL" dirty="0" smtClean="0"/>
              <a:t>	</a:t>
            </a:r>
            <a:r>
              <a:rPr lang="en-US" dirty="0" smtClean="0"/>
              <a:t>Teenagers </a:t>
            </a:r>
            <a:r>
              <a:rPr lang="en-US" dirty="0"/>
              <a:t>at the age of 12-17 years old, who used social websites, were observed during the analysis. Therefore all of them were at the age, during which they are concerned about being accepted as well as respected.</a:t>
            </a:r>
            <a:endParaRPr lang="pl-PL" dirty="0"/>
          </a:p>
          <a:p>
            <a:pPr algn="just">
              <a:buNone/>
            </a:pP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332656"/>
            <a:ext cx="8229600" cy="4572000"/>
          </a:xfrm>
        </p:spPr>
        <p:txBody>
          <a:bodyPr/>
          <a:lstStyle/>
          <a:p>
            <a:pPr algn="just">
              <a:buNone/>
            </a:pPr>
            <a:r>
              <a:rPr lang="pl-PL" dirty="0" smtClean="0"/>
              <a:t>	</a:t>
            </a:r>
            <a:r>
              <a:rPr lang="en-US" dirty="0" smtClean="0"/>
              <a:t>As </a:t>
            </a:r>
            <a:r>
              <a:rPr lang="en-US" dirty="0"/>
              <a:t>much as 87% of the parents simply did not believe that such websites are connected with more often drinking of the alcohol. As far as usage of drugs is concerned, 89% of the parents did not believe in the relation. </a:t>
            </a:r>
            <a:endParaRPr lang="pl-PL" dirty="0"/>
          </a:p>
        </p:txBody>
      </p:sp>
      <p:pic>
        <p:nvPicPr>
          <p:cNvPr id="4" name="Obraz 3" descr="szok.jpeg"/>
          <p:cNvPicPr>
            <a:picLocks noChangeAspect="1"/>
          </p:cNvPicPr>
          <p:nvPr/>
        </p:nvPicPr>
        <p:blipFill>
          <a:blip r:embed="rId2" cstate="print"/>
          <a:stretch>
            <a:fillRect/>
          </a:stretch>
        </p:blipFill>
        <p:spPr>
          <a:xfrm>
            <a:off x="4427984" y="3212976"/>
            <a:ext cx="3837806" cy="326761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fb_wyciszanie.jpg"/>
          <p:cNvPicPr>
            <a:picLocks noChangeAspect="1"/>
          </p:cNvPicPr>
          <p:nvPr/>
        </p:nvPicPr>
        <p:blipFill>
          <a:blip r:embed="rId2" cstate="print"/>
          <a:srcRect t="13450" b="15953"/>
          <a:stretch>
            <a:fillRect/>
          </a:stretch>
        </p:blipFill>
        <p:spPr>
          <a:xfrm>
            <a:off x="2051720" y="188640"/>
            <a:ext cx="4674924" cy="1584176"/>
          </a:xfrm>
          <a:prstGeom prst="rect">
            <a:avLst/>
          </a:prstGeom>
        </p:spPr>
      </p:pic>
      <p:sp>
        <p:nvSpPr>
          <p:cNvPr id="3" name="Symbol zastępczy zawartości 2"/>
          <p:cNvSpPr>
            <a:spLocks noGrp="1"/>
          </p:cNvSpPr>
          <p:nvPr>
            <p:ph idx="1"/>
          </p:nvPr>
        </p:nvSpPr>
        <p:spPr/>
        <p:txBody>
          <a:bodyPr/>
          <a:lstStyle/>
          <a:p>
            <a:pPr algn="just">
              <a:buNone/>
            </a:pPr>
            <a:r>
              <a:rPr lang="pl-PL" dirty="0" smtClean="0"/>
              <a:t>	</a:t>
            </a:r>
            <a:r>
              <a:rPr lang="en-US" dirty="0" smtClean="0"/>
              <a:t>Scientists </a:t>
            </a:r>
            <a:r>
              <a:rPr lang="en-US" dirty="0"/>
              <a:t>have discovered that using social websites may have an influence on human’s psyche, causing a constant feeling of fear and destructive behavior. Over half of the surveyed admitted that they could not sleep because of the constant feeling of need of checking the status update on websites, such as </a:t>
            </a:r>
            <a:r>
              <a:rPr lang="en-US" dirty="0" err="1"/>
              <a:t>Facebook</a:t>
            </a:r>
            <a:r>
              <a:rPr lang="en-US" dirty="0"/>
              <a:t> or Twitter.</a:t>
            </a:r>
            <a:endParaRPr lang="pl-PL" dirty="0"/>
          </a:p>
          <a:p>
            <a:pPr algn="just">
              <a:buNone/>
            </a:pP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descr="kotic-png.png"/>
          <p:cNvPicPr>
            <a:picLocks noChangeAspect="1"/>
          </p:cNvPicPr>
          <p:nvPr/>
        </p:nvPicPr>
        <p:blipFill>
          <a:blip r:embed="rId2" cstate="print"/>
          <a:srcRect l="55945" t="4473" r="3028" b="1601"/>
          <a:stretch>
            <a:fillRect/>
          </a:stretch>
        </p:blipFill>
        <p:spPr>
          <a:xfrm>
            <a:off x="7581339" y="0"/>
            <a:ext cx="1562660" cy="198884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Symbol zastępczy zawartości 2"/>
          <p:cNvSpPr>
            <a:spLocks noGrp="1"/>
          </p:cNvSpPr>
          <p:nvPr>
            <p:ph idx="1"/>
          </p:nvPr>
        </p:nvSpPr>
        <p:spPr>
          <a:xfrm>
            <a:off x="-396552" y="1844824"/>
            <a:ext cx="8229600" cy="4572000"/>
          </a:xfrm>
        </p:spPr>
        <p:txBody>
          <a:bodyPr>
            <a:normAutofit fontScale="92500" lnSpcReduction="10000"/>
          </a:bodyPr>
          <a:lstStyle/>
          <a:p>
            <a:pPr algn="just">
              <a:buNone/>
            </a:pPr>
            <a:r>
              <a:rPr lang="pl-PL" dirty="0" smtClean="0"/>
              <a:t>	</a:t>
            </a:r>
            <a:r>
              <a:rPr lang="en-US" dirty="0" smtClean="0"/>
              <a:t>According </a:t>
            </a:r>
            <a:r>
              <a:rPr lang="en-US" dirty="0"/>
              <a:t>to the survey conducted on behalf of British Business School, users of </a:t>
            </a:r>
            <a:r>
              <a:rPr lang="en-US" dirty="0" err="1"/>
              <a:t>Facebook</a:t>
            </a:r>
            <a:r>
              <a:rPr lang="en-US" dirty="0"/>
              <a:t> and Twitter often feel anxiety and behave inappropriately. Over half of surveyed feels “addition to social websites” and feels wrong when looses access to them. What is more, fifty three percent of the surveyed stated that social websites have changed their behavior. Fifty one of those people stated that the change was rather negative.</a:t>
            </a:r>
            <a:endParaRPr lang="pl-PL" dirty="0"/>
          </a:p>
          <a:p>
            <a:pPr algn="just">
              <a:buNone/>
            </a:pP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ergetyczny">
  <a:themeElements>
    <a:clrScheme name="Wierzchołek">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Energetyczn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Energetyczny">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111</TotalTime>
  <Words>37</Words>
  <Application>Microsoft Office PowerPoint</Application>
  <PresentationFormat>Pokaz na ekranie (4:3)</PresentationFormat>
  <Paragraphs>22</Paragraphs>
  <Slides>11</Slides>
  <Notes>0</Notes>
  <HiddenSlides>0</HiddenSlides>
  <MMClips>0</MMClips>
  <ScaleCrop>false</ScaleCrop>
  <HeadingPairs>
    <vt:vector size="4" baseType="variant">
      <vt:variant>
        <vt:lpstr>Motyw</vt:lpstr>
      </vt:variant>
      <vt:variant>
        <vt:i4>1</vt:i4>
      </vt:variant>
      <vt:variant>
        <vt:lpstr>Tytuły slajdów</vt:lpstr>
      </vt:variant>
      <vt:variant>
        <vt:i4>11</vt:i4>
      </vt:variant>
    </vt:vector>
  </HeadingPairs>
  <TitlesOfParts>
    <vt:vector size="12" baseType="lpstr">
      <vt:lpstr>Energetyczny</vt:lpstr>
      <vt:lpstr>The influence of social websites towards young people, as well as in general towards human’s psyche. </vt:lpstr>
      <vt:lpstr>Slajd 2</vt:lpstr>
      <vt:lpstr>Social websites vs. interpersonal bonds</vt:lpstr>
      <vt:lpstr>Bad example for youngsters </vt:lpstr>
      <vt:lpstr>Slajd 5</vt:lpstr>
      <vt:lpstr>Slajd 6</vt:lpstr>
      <vt:lpstr>Slajd 7</vt:lpstr>
      <vt:lpstr>Slajd 8</vt:lpstr>
      <vt:lpstr>Slajd 9</vt:lpstr>
      <vt:lpstr>Slajd 10</vt:lpstr>
      <vt:lpstr>Netografia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Ewa</dc:creator>
  <cp:lastModifiedBy>Ewa</cp:lastModifiedBy>
  <cp:revision>20</cp:revision>
  <dcterms:created xsi:type="dcterms:W3CDTF">2015-06-01T18:14:14Z</dcterms:created>
  <dcterms:modified xsi:type="dcterms:W3CDTF">2015-06-13T15:45:25Z</dcterms:modified>
</cp:coreProperties>
</file>