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59" r:id="rId3"/>
    <p:sldId id="257" r:id="rId4"/>
    <p:sldId id="261" r:id="rId5"/>
    <p:sldId id="262" r:id="rId6"/>
    <p:sldId id="263" r:id="rId7"/>
    <p:sldId id="264" r:id="rId8"/>
    <p:sldId id="265" r:id="rId9"/>
    <p:sldId id="266" r:id="rId10"/>
    <p:sldId id="268" r:id="rId11"/>
    <p:sldId id="269" r:id="rId12"/>
    <p:sldId id="283" r:id="rId13"/>
    <p:sldId id="277" r:id="rId14"/>
    <p:sldId id="274" r:id="rId15"/>
    <p:sldId id="278" r:id="rId16"/>
    <p:sldId id="258"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BDE04-680C-458E-A3E1-DDAC8503526E}" type="datetimeFigureOut">
              <a:rPr lang="pl-PL" smtClean="0"/>
              <a:pPr/>
              <a:t>2015-06-11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2C1C3-E1DD-432C-8B2F-D6AD98DA2DFB}"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Wavelenght</a:t>
            </a:r>
            <a:r>
              <a:rPr lang="pl-PL" dirty="0" smtClean="0"/>
              <a:t> </a:t>
            </a:r>
            <a:r>
              <a:rPr lang="pl-PL" dirty="0" err="1" smtClean="0"/>
              <a:t>range</a:t>
            </a:r>
            <a:r>
              <a:rPr lang="pl-PL" dirty="0" smtClean="0"/>
              <a:t>-</a:t>
            </a:r>
            <a:endParaRPr lang="pl-PL" dirty="0"/>
          </a:p>
        </p:txBody>
      </p:sp>
      <p:sp>
        <p:nvSpPr>
          <p:cNvPr id="4" name="Symbol zastępczy numeru slajdu 3"/>
          <p:cNvSpPr>
            <a:spLocks noGrp="1"/>
          </p:cNvSpPr>
          <p:nvPr>
            <p:ph type="sldNum" sz="quarter" idx="10"/>
          </p:nvPr>
        </p:nvSpPr>
        <p:spPr/>
        <p:txBody>
          <a:bodyPr/>
          <a:lstStyle/>
          <a:p>
            <a:fld id="{69D2C1C3-E1DD-432C-8B2F-D6AD98DA2DFB}" type="slidenum">
              <a:rPr lang="pl-PL" smtClean="0"/>
              <a:pPr/>
              <a:t>3</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Divulge-wyjawiać</a:t>
            </a:r>
            <a:r>
              <a:rPr lang="pl-PL" dirty="0" smtClean="0"/>
              <a:t> </a:t>
            </a:r>
            <a:r>
              <a:rPr lang="pl-PL" dirty="0" err="1" smtClean="0"/>
              <a:t>entrance</a:t>
            </a:r>
            <a:r>
              <a:rPr lang="pl-PL" dirty="0" smtClean="0"/>
              <a:t> </a:t>
            </a:r>
            <a:r>
              <a:rPr lang="pl-PL" dirty="0" err="1" smtClean="0"/>
              <a:t>oral</a:t>
            </a:r>
            <a:r>
              <a:rPr lang="pl-PL" dirty="0" smtClean="0"/>
              <a:t> </a:t>
            </a:r>
            <a:r>
              <a:rPr lang="pl-PL" dirty="0" err="1" smtClean="0"/>
              <a:t>exam-wejściowy</a:t>
            </a:r>
            <a:r>
              <a:rPr lang="pl-PL" dirty="0" smtClean="0"/>
              <a:t> ustny egzamin </a:t>
            </a:r>
            <a:r>
              <a:rPr lang="pl-PL" dirty="0" err="1" smtClean="0"/>
              <a:t>dissgresed</a:t>
            </a:r>
            <a:r>
              <a:rPr lang="pl-PL" dirty="0" smtClean="0"/>
              <a:t> </a:t>
            </a:r>
            <a:r>
              <a:rPr lang="pl-PL" dirty="0" err="1" smtClean="0"/>
              <a:t>education-skompromitowana</a:t>
            </a:r>
            <a:r>
              <a:rPr lang="pl-PL" dirty="0" smtClean="0"/>
              <a:t> edukacja</a:t>
            </a:r>
            <a:endParaRPr lang="pl-PL" dirty="0"/>
          </a:p>
        </p:txBody>
      </p:sp>
      <p:sp>
        <p:nvSpPr>
          <p:cNvPr id="4" name="Symbol zastępczy numeru slajdu 3"/>
          <p:cNvSpPr>
            <a:spLocks noGrp="1"/>
          </p:cNvSpPr>
          <p:nvPr>
            <p:ph type="sldNum" sz="quarter" idx="10"/>
          </p:nvPr>
        </p:nvSpPr>
        <p:spPr/>
        <p:txBody>
          <a:bodyPr/>
          <a:lstStyle/>
          <a:p>
            <a:fld id="{69D2C1C3-E1DD-432C-8B2F-D6AD98DA2DFB}" type="slidenum">
              <a:rPr lang="pl-PL" smtClean="0"/>
              <a:pPr/>
              <a:t>5</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Necesiate-wymagać</a:t>
            </a:r>
            <a:r>
              <a:rPr lang="pl-PL" dirty="0" smtClean="0"/>
              <a:t> </a:t>
            </a:r>
            <a:r>
              <a:rPr lang="pl-PL" dirty="0" err="1" smtClean="0"/>
              <a:t>lacked-brakowało</a:t>
            </a:r>
            <a:endParaRPr lang="pl-PL" dirty="0"/>
          </a:p>
        </p:txBody>
      </p:sp>
      <p:sp>
        <p:nvSpPr>
          <p:cNvPr id="4" name="Symbol zastępczy numeru slajdu 3"/>
          <p:cNvSpPr>
            <a:spLocks noGrp="1"/>
          </p:cNvSpPr>
          <p:nvPr>
            <p:ph type="sldNum" sz="quarter" idx="10"/>
          </p:nvPr>
        </p:nvSpPr>
        <p:spPr/>
        <p:txBody>
          <a:bodyPr/>
          <a:lstStyle/>
          <a:p>
            <a:fld id="{69D2C1C3-E1DD-432C-8B2F-D6AD98DA2DFB}" type="slidenum">
              <a:rPr lang="pl-PL" smtClean="0"/>
              <a:pPr/>
              <a:t>6</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Nie sądziłem, że zbadałem;)</a:t>
            </a:r>
            <a:endParaRPr lang="pl-PL" dirty="0"/>
          </a:p>
        </p:txBody>
      </p:sp>
      <p:sp>
        <p:nvSpPr>
          <p:cNvPr id="4" name="Symbol zastępczy numeru slajdu 3"/>
          <p:cNvSpPr>
            <a:spLocks noGrp="1"/>
          </p:cNvSpPr>
          <p:nvPr>
            <p:ph type="sldNum" sz="quarter" idx="10"/>
          </p:nvPr>
        </p:nvSpPr>
        <p:spPr/>
        <p:txBody>
          <a:bodyPr/>
          <a:lstStyle/>
          <a:p>
            <a:fld id="{69D2C1C3-E1DD-432C-8B2F-D6AD98DA2DFB}" type="slidenum">
              <a:rPr lang="pl-PL" smtClean="0"/>
              <a:pPr/>
              <a:t>13</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2A1FA86-7F23-4FE7-8262-8E18A1EA67DB}" type="datetimeFigureOut">
              <a:rPr lang="pl-PL" smtClean="0"/>
              <a:pPr/>
              <a:t>2015-06-11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29A3EAB-6E08-4E89-8351-6C52ED276532}"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2A1FA86-7F23-4FE7-8262-8E18A1EA67DB}" type="datetimeFigureOut">
              <a:rPr lang="pl-PL" smtClean="0"/>
              <a:pPr/>
              <a:t>2015-06-11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29A3EAB-6E08-4E89-8351-6C52ED276532}"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2A1FA86-7F23-4FE7-8262-8E18A1EA67DB}" type="datetimeFigureOut">
              <a:rPr lang="pl-PL" smtClean="0"/>
              <a:pPr/>
              <a:t>2015-06-11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29A3EAB-6E08-4E89-8351-6C52ED276532}"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2A1FA86-7F23-4FE7-8262-8E18A1EA67DB}" type="datetimeFigureOut">
              <a:rPr lang="pl-PL" smtClean="0"/>
              <a:pPr/>
              <a:t>2015-06-11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29A3EAB-6E08-4E89-8351-6C52ED276532}"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B2A1FA86-7F23-4FE7-8262-8E18A1EA67DB}" type="datetimeFigureOut">
              <a:rPr lang="pl-PL" smtClean="0"/>
              <a:pPr/>
              <a:t>2015-06-11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29A3EAB-6E08-4E89-8351-6C52ED276532}"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2A1FA86-7F23-4FE7-8262-8E18A1EA67DB}" type="datetimeFigureOut">
              <a:rPr lang="pl-PL" smtClean="0"/>
              <a:pPr/>
              <a:t>2015-06-11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29A3EAB-6E08-4E89-8351-6C52ED276532}"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B2A1FA86-7F23-4FE7-8262-8E18A1EA67DB}" type="datetimeFigureOut">
              <a:rPr lang="pl-PL" smtClean="0"/>
              <a:pPr/>
              <a:t>2015-06-11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29A3EAB-6E08-4E89-8351-6C52ED276532}"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2A1FA86-7F23-4FE7-8262-8E18A1EA67DB}" type="datetimeFigureOut">
              <a:rPr lang="pl-PL" smtClean="0"/>
              <a:pPr/>
              <a:t>2015-06-11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29A3EAB-6E08-4E89-8351-6C52ED276532}"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2A1FA86-7F23-4FE7-8262-8E18A1EA67DB}" type="datetimeFigureOut">
              <a:rPr lang="pl-PL" smtClean="0"/>
              <a:pPr/>
              <a:t>2015-06-11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29A3EAB-6E08-4E89-8351-6C52ED27653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2A1FA86-7F23-4FE7-8262-8E18A1EA67DB}" type="datetimeFigureOut">
              <a:rPr lang="pl-PL" smtClean="0"/>
              <a:pPr/>
              <a:t>2015-06-11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29A3EAB-6E08-4E89-8351-6C52ED276532}"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2A1FA86-7F23-4FE7-8262-8E18A1EA67DB}" type="datetimeFigureOut">
              <a:rPr lang="pl-PL" smtClean="0"/>
              <a:pPr/>
              <a:t>2015-06-11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29A3EAB-6E08-4E89-8351-6C52ED276532}"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1FA86-7F23-4FE7-8262-8E18A1EA67DB}" type="datetimeFigureOut">
              <a:rPr lang="pl-PL" smtClean="0"/>
              <a:pPr/>
              <a:t>2015-06-11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A3EAB-6E08-4E89-8351-6C52ED276532}"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l="37884" t="25755" r="20937" b="13461"/>
          <a:stretch>
            <a:fillRect/>
          </a:stretch>
        </p:blipFill>
        <p:spPr bwMode="auto">
          <a:xfrm>
            <a:off x="0" y="0"/>
            <a:ext cx="9143999" cy="7072338"/>
          </a:xfrm>
          <a:prstGeom prst="rect">
            <a:avLst/>
          </a:prstGeom>
          <a:noFill/>
          <a:ln w="9525">
            <a:noFill/>
            <a:miter lim="800000"/>
            <a:headEnd/>
            <a:tailEnd/>
          </a:ln>
          <a:effectLst/>
        </p:spPr>
      </p:pic>
      <p:sp>
        <p:nvSpPr>
          <p:cNvPr id="3" name="Podtytuł 2"/>
          <p:cNvSpPr>
            <a:spLocks noGrp="1"/>
          </p:cNvSpPr>
          <p:nvPr>
            <p:ph type="subTitle" idx="1"/>
          </p:nvPr>
        </p:nvSpPr>
        <p:spPr>
          <a:xfrm>
            <a:off x="2743200" y="5981700"/>
            <a:ext cx="6400800" cy="876300"/>
          </a:xfrm>
        </p:spPr>
        <p:txBody>
          <a:bodyPr/>
          <a:lstStyle/>
          <a:p>
            <a:r>
              <a:rPr lang="pl-PL" dirty="0" smtClean="0"/>
              <a:t>-</a:t>
            </a:r>
            <a:r>
              <a:rPr lang="pl-PL" dirty="0" err="1" smtClean="0"/>
              <a:t>history</a:t>
            </a:r>
            <a:r>
              <a:rPr lang="pl-PL" dirty="0" smtClean="0"/>
              <a:t> of </a:t>
            </a:r>
            <a:r>
              <a:rPr lang="pl-PL" dirty="0" err="1" smtClean="0"/>
              <a:t>radiology</a:t>
            </a:r>
            <a:endParaRPr lang="pl-PL" dirty="0"/>
          </a:p>
        </p:txBody>
      </p:sp>
      <p:pic>
        <p:nvPicPr>
          <p:cNvPr id="7" name="Picture 2" descr="Uniwersytet Rzeszowski"/>
          <p:cNvPicPr>
            <a:picLocks noChangeAspect="1" noChangeArrowheads="1"/>
          </p:cNvPicPr>
          <p:nvPr/>
        </p:nvPicPr>
        <p:blipFill>
          <a:blip r:embed="rId3" cstate="print">
            <a:lum contrast="30000"/>
          </a:blip>
          <a:srcRect/>
          <a:stretch>
            <a:fillRect/>
          </a:stretch>
        </p:blipFill>
        <p:spPr bwMode="auto">
          <a:xfrm>
            <a:off x="-1" y="0"/>
            <a:ext cx="1318081" cy="1357298"/>
          </a:xfrm>
          <a:prstGeom prst="rect">
            <a:avLst/>
          </a:prstGeom>
          <a:noFill/>
        </p:spPr>
      </p:pic>
      <p:pic>
        <p:nvPicPr>
          <p:cNvPr id="10" name="Picture 2" descr="http://simplyknowledge.com/uploads/page/headimg_url/61/wilhelm-conrad-rontgen-heading.jpg"/>
          <p:cNvPicPr>
            <a:picLocks noChangeAspect="1" noChangeArrowheads="1"/>
          </p:cNvPicPr>
          <p:nvPr/>
        </p:nvPicPr>
        <p:blipFill>
          <a:blip r:embed="rId4">
            <a:lum contrast="10000"/>
          </a:blip>
          <a:srcRect l="50000"/>
          <a:stretch>
            <a:fillRect/>
          </a:stretch>
        </p:blipFill>
        <p:spPr bwMode="auto">
          <a:xfrm>
            <a:off x="1214414" y="0"/>
            <a:ext cx="7929586" cy="3955813"/>
          </a:xfrm>
          <a:prstGeom prst="rect">
            <a:avLst/>
          </a:prstGeom>
          <a:noFill/>
        </p:spPr>
      </p:pic>
      <p:sp>
        <p:nvSpPr>
          <p:cNvPr id="2" name="Tytuł 1"/>
          <p:cNvSpPr>
            <a:spLocks noGrp="1"/>
          </p:cNvSpPr>
          <p:nvPr>
            <p:ph type="ctrTitle"/>
          </p:nvPr>
        </p:nvSpPr>
        <p:spPr>
          <a:xfrm>
            <a:off x="-1214478" y="4000504"/>
            <a:ext cx="9715568" cy="1857388"/>
          </a:xfrm>
        </p:spPr>
        <p:txBody>
          <a:bodyPr>
            <a:noAutofit/>
          </a:bodyPr>
          <a:lstStyle/>
          <a:p>
            <a:r>
              <a:rPr lang="pl-PL"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a:t>
            </a:r>
            <a:r>
              <a:rPr lang="pl-PL" sz="6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wonderful</a:t>
            </a:r>
            <a:r>
              <a:rPr lang="pl-PL"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pl-PL"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l-PL"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sz="6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discovery</a:t>
            </a:r>
            <a:r>
              <a:rPr lang="pl-PL"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pl-PL"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37884" t="25755" r="20937" b="13461"/>
          <a:stretch>
            <a:fillRect/>
          </a:stretch>
        </p:blipFill>
        <p:spPr bwMode="auto">
          <a:xfrm>
            <a:off x="1" y="0"/>
            <a:ext cx="9143999" cy="7072338"/>
          </a:xfrm>
          <a:prstGeom prst="rect">
            <a:avLst/>
          </a:prstGeom>
          <a:noFill/>
          <a:ln w="9525">
            <a:noFill/>
            <a:miter lim="800000"/>
            <a:headEnd/>
            <a:tailEnd/>
          </a:ln>
          <a:effectLst/>
        </p:spPr>
      </p:pic>
      <p:sp>
        <p:nvSpPr>
          <p:cNvPr id="3" name="Symbol zastępczy zawartości 2"/>
          <p:cNvSpPr>
            <a:spLocks noGrp="1"/>
          </p:cNvSpPr>
          <p:nvPr>
            <p:ph idx="1"/>
          </p:nvPr>
        </p:nvSpPr>
        <p:spPr>
          <a:xfrm>
            <a:off x="214282" y="285728"/>
            <a:ext cx="8643998" cy="2428892"/>
          </a:xfrm>
        </p:spPr>
        <p:txBody>
          <a:bodyPr>
            <a:normAutofit fontScale="70000" lnSpcReduction="20000"/>
          </a:bodyPr>
          <a:lstStyle/>
          <a:p>
            <a:pPr algn="ctr">
              <a:buFont typeface="Wingdings" pitchFamily="2" charset="2"/>
              <a:buChar char="v"/>
            </a:pPr>
            <a:r>
              <a:rPr lang="en-US" dirty="0" smtClean="0">
                <a:solidFill>
                  <a:schemeClr val="bg1"/>
                </a:solidFill>
              </a:rPr>
              <a:t>Röntgen speculated that a new kind of ray might be</a:t>
            </a:r>
            <a:r>
              <a:rPr lang="pl-PL" dirty="0" smtClean="0">
                <a:solidFill>
                  <a:schemeClr val="bg1"/>
                </a:solidFill>
              </a:rPr>
              <a:t> </a:t>
            </a:r>
            <a:r>
              <a:rPr lang="pl-PL" dirty="0" err="1" smtClean="0">
                <a:solidFill>
                  <a:schemeClr val="bg1"/>
                </a:solidFill>
              </a:rPr>
              <a:t>possible</a:t>
            </a:r>
            <a:r>
              <a:rPr lang="en-US" dirty="0" smtClean="0">
                <a:solidFill>
                  <a:schemeClr val="bg1"/>
                </a:solidFill>
              </a:rPr>
              <a:t>.</a:t>
            </a:r>
            <a:endParaRPr lang="pl-PL" dirty="0" smtClean="0">
              <a:solidFill>
                <a:schemeClr val="bg1"/>
              </a:solidFill>
            </a:endParaRPr>
          </a:p>
          <a:p>
            <a:pPr algn="ctr">
              <a:buNone/>
            </a:pPr>
            <a:r>
              <a:rPr lang="pl-PL" dirty="0" smtClean="0">
                <a:solidFill>
                  <a:schemeClr val="bg1"/>
                </a:solidFill>
              </a:rPr>
              <a:t>	</a:t>
            </a:r>
            <a:r>
              <a:rPr lang="en-US" dirty="0" smtClean="0">
                <a:solidFill>
                  <a:schemeClr val="bg1"/>
                </a:solidFill>
              </a:rPr>
              <a:t> 8 November was a Friday, so he took advantage of the weekend to repeat his experiments and make his first notes. In the following weeks he ate and slept in his laboratory as he investigated many properties of the new rays he temporarily termed "X-rays", using the mathematical designation ("X") for something unknown. The new rays </a:t>
            </a:r>
            <a:r>
              <a:rPr lang="pl-PL" dirty="0" err="1" smtClean="0">
                <a:solidFill>
                  <a:schemeClr val="bg1"/>
                </a:solidFill>
              </a:rPr>
              <a:t>brought</a:t>
            </a:r>
            <a:r>
              <a:rPr lang="pl-PL" dirty="0" smtClean="0">
                <a:solidFill>
                  <a:schemeClr val="bg1"/>
                </a:solidFill>
              </a:rPr>
              <a:t> </a:t>
            </a:r>
            <a:r>
              <a:rPr lang="pl-PL" dirty="0" err="1" smtClean="0">
                <a:solidFill>
                  <a:schemeClr val="bg1"/>
                </a:solidFill>
              </a:rPr>
              <a:t>fame</a:t>
            </a:r>
            <a:r>
              <a:rPr lang="en-US" dirty="0" smtClean="0">
                <a:solidFill>
                  <a:schemeClr val="bg1"/>
                </a:solidFill>
              </a:rPr>
              <a:t> his name </a:t>
            </a:r>
            <a:r>
              <a:rPr lang="pl-PL" dirty="0" smtClean="0">
                <a:solidFill>
                  <a:schemeClr val="bg1"/>
                </a:solidFill>
              </a:rPr>
              <a:t>and </a:t>
            </a:r>
            <a:r>
              <a:rPr lang="en-US" dirty="0" smtClean="0">
                <a:solidFill>
                  <a:schemeClr val="bg1"/>
                </a:solidFill>
              </a:rPr>
              <a:t>in many languages </a:t>
            </a:r>
            <a:r>
              <a:rPr lang="pl-PL" dirty="0" err="1" smtClean="0">
                <a:solidFill>
                  <a:schemeClr val="bg1"/>
                </a:solidFill>
              </a:rPr>
              <a:t>are</a:t>
            </a:r>
            <a:r>
              <a:rPr lang="pl-PL" dirty="0" smtClean="0">
                <a:solidFill>
                  <a:schemeClr val="bg1"/>
                </a:solidFill>
              </a:rPr>
              <a:t> </a:t>
            </a:r>
            <a:r>
              <a:rPr lang="pl-PL" dirty="0" err="1" smtClean="0">
                <a:solidFill>
                  <a:schemeClr val="bg1"/>
                </a:solidFill>
              </a:rPr>
              <a:t>reffered</a:t>
            </a:r>
            <a:endParaRPr lang="pl-PL" dirty="0" smtClean="0">
              <a:solidFill>
                <a:schemeClr val="bg1"/>
              </a:solidFill>
            </a:endParaRPr>
          </a:p>
          <a:p>
            <a:pPr algn="ctr">
              <a:buNone/>
            </a:pPr>
            <a:r>
              <a:rPr lang="en-US" dirty="0" smtClean="0">
                <a:solidFill>
                  <a:schemeClr val="bg1"/>
                </a:solidFill>
              </a:rPr>
              <a:t>as </a:t>
            </a:r>
            <a:r>
              <a:rPr lang="pl-PL" dirty="0" smtClean="0">
                <a:solidFill>
                  <a:schemeClr val="bg1"/>
                </a:solidFill>
              </a:rPr>
              <a:t>,,</a:t>
            </a:r>
            <a:r>
              <a:rPr lang="en-US" dirty="0" smtClean="0">
                <a:solidFill>
                  <a:schemeClr val="bg1"/>
                </a:solidFill>
              </a:rPr>
              <a:t>Röntgen Rays</a:t>
            </a:r>
            <a:r>
              <a:rPr lang="pl-PL" dirty="0" smtClean="0">
                <a:solidFill>
                  <a:schemeClr val="bg1"/>
                </a:solidFill>
              </a:rPr>
              <a:t>”.</a:t>
            </a:r>
            <a:r>
              <a:rPr lang="en-US" dirty="0" smtClean="0">
                <a:solidFill>
                  <a:schemeClr val="bg1"/>
                </a:solidFill>
              </a:rPr>
              <a:t> </a:t>
            </a:r>
            <a:endParaRPr lang="pl-PL" dirty="0">
              <a:solidFill>
                <a:schemeClr val="bg1"/>
              </a:solidFill>
            </a:endParaRPr>
          </a:p>
        </p:txBody>
      </p:sp>
      <p:pic>
        <p:nvPicPr>
          <p:cNvPr id="7" name="Picture 2" descr="http://upload.wikimedia.org/wikipedia/commons/thumb/d/d2/Room_where_R%C3%B6ntgen_found_x-rays.jpg/800px-Room_where_R%C3%B6ntgen_found_x-rays.jpg"/>
          <p:cNvPicPr>
            <a:picLocks noChangeAspect="1" noChangeArrowheads="1"/>
          </p:cNvPicPr>
          <p:nvPr/>
        </p:nvPicPr>
        <p:blipFill>
          <a:blip r:embed="rId3">
            <a:lum contrast="30000"/>
          </a:blip>
          <a:srcRect/>
          <a:stretch>
            <a:fillRect/>
          </a:stretch>
        </p:blipFill>
        <p:spPr bwMode="auto">
          <a:xfrm>
            <a:off x="3401203" y="2643182"/>
            <a:ext cx="5742797" cy="4429132"/>
          </a:xfrm>
          <a:prstGeom prst="rect">
            <a:avLst/>
          </a:prstGeom>
          <a:noFill/>
        </p:spPr>
      </p:pic>
      <p:sp>
        <p:nvSpPr>
          <p:cNvPr id="8" name="Symbol zastępczy zawartości 2"/>
          <p:cNvSpPr txBox="1">
            <a:spLocks/>
          </p:cNvSpPr>
          <p:nvPr/>
        </p:nvSpPr>
        <p:spPr>
          <a:xfrm>
            <a:off x="457200" y="5000636"/>
            <a:ext cx="2971792" cy="1500198"/>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pl-PL" sz="3200" b="0" i="0" u="none" strike="noStrike" kern="1200" cap="none" spc="0" normalizeH="0" baseline="0" noProof="0" dirty="0" err="1" smtClean="0">
                <a:ln>
                  <a:noFill/>
                </a:ln>
                <a:solidFill>
                  <a:schemeClr val="bg1"/>
                </a:solidFill>
                <a:effectLst/>
                <a:uLnTx/>
                <a:uFillTx/>
                <a:latin typeface="+mn-lt"/>
                <a:ea typeface="+mn-ea"/>
                <a:cs typeface="+mn-cs"/>
              </a:rPr>
              <a:t>Röntgen</a:t>
            </a:r>
            <a:r>
              <a:rPr kumimoji="0" lang="pl-PL" sz="3200" b="0" i="0" u="none" strike="noStrike" kern="1200" cap="none" spc="0" normalizeH="0" baseline="0" noProof="0" dirty="0" smtClean="0">
                <a:ln>
                  <a:noFill/>
                </a:ln>
                <a:solidFill>
                  <a:schemeClr val="bg1"/>
                </a:solidFill>
                <a:effectLst/>
                <a:uLnTx/>
                <a:uFillTx/>
                <a:latin typeface="+mn-lt"/>
                <a:ea typeface="+mn-ea"/>
                <a:cs typeface="+mn-cs"/>
              </a:rPr>
              <a:t> </a:t>
            </a:r>
            <a:r>
              <a:rPr kumimoji="0" lang="pl-PL" sz="3200" b="0" i="0" u="none" strike="noStrike" kern="1200" cap="none" spc="0" normalizeH="0" baseline="0" noProof="0" dirty="0" err="1" smtClean="0">
                <a:ln>
                  <a:noFill/>
                </a:ln>
                <a:solidFill>
                  <a:schemeClr val="bg1"/>
                </a:solidFill>
                <a:effectLst/>
                <a:uLnTx/>
                <a:uFillTx/>
                <a:latin typeface="+mn-lt"/>
                <a:ea typeface="+mn-ea"/>
                <a:cs typeface="+mn-cs"/>
              </a:rPr>
              <a:t>Laboratory</a:t>
            </a:r>
            <a:r>
              <a:rPr kumimoji="0" lang="pl-PL" sz="3200" b="0" i="0" u="none" strike="noStrike" kern="1200" cap="none" spc="0" normalizeH="0" baseline="0" noProof="0" dirty="0" smtClean="0">
                <a:ln>
                  <a:noFill/>
                </a:ln>
                <a:solidFill>
                  <a:schemeClr val="bg1"/>
                </a:solidFill>
                <a:effectLst/>
                <a:uLnTx/>
                <a:uFillTx/>
                <a:latin typeface="+mn-lt"/>
                <a:ea typeface="+mn-ea"/>
                <a:cs typeface="+mn-cs"/>
              </a:rPr>
              <a:t> </a:t>
            </a:r>
            <a:r>
              <a:rPr kumimoji="0" lang="pl-PL" sz="3200" b="0" i="0" u="none" strike="noStrike" kern="1200" cap="none" spc="0" normalizeH="0" baseline="0" noProof="0" dirty="0" err="1" smtClean="0">
                <a:ln>
                  <a:noFill/>
                </a:ln>
                <a:solidFill>
                  <a:schemeClr val="bg1"/>
                </a:solidFill>
                <a:effectLst/>
                <a:uLnTx/>
                <a:uFillTx/>
                <a:latin typeface="+mn-lt"/>
                <a:ea typeface="+mn-ea"/>
                <a:cs typeface="+mn-cs"/>
              </a:rPr>
              <a:t>in</a:t>
            </a:r>
            <a:r>
              <a:rPr kumimoji="0" lang="pl-PL" sz="3200" b="0" i="0" u="none" strike="noStrike" kern="1200" cap="none" spc="0" normalizeH="0" baseline="0" noProof="0" dirty="0" smtClean="0">
                <a:ln>
                  <a:noFill/>
                </a:ln>
                <a:solidFill>
                  <a:schemeClr val="bg1"/>
                </a:solidFill>
                <a:effectLst/>
                <a:uLnTx/>
                <a:uFillTx/>
                <a:latin typeface="+mn-lt"/>
                <a:ea typeface="+mn-ea"/>
                <a:cs typeface="+mn-cs"/>
              </a:rPr>
              <a:t> </a:t>
            </a:r>
            <a:r>
              <a:rPr kumimoji="0" lang="pl-PL" sz="3200" b="0" i="0" u="none" strike="noStrike" kern="1200" cap="none" spc="0" normalizeH="0" baseline="0" noProof="0" dirty="0" err="1" smtClean="0">
                <a:ln>
                  <a:noFill/>
                </a:ln>
                <a:solidFill>
                  <a:schemeClr val="bg1"/>
                </a:solidFill>
                <a:effectLst/>
                <a:uLnTx/>
                <a:uFillTx/>
                <a:latin typeface="+mn-lt"/>
                <a:ea typeface="+mn-ea"/>
                <a:cs typeface="+mn-cs"/>
              </a:rPr>
              <a:t>Würzburg</a:t>
            </a:r>
            <a:r>
              <a:rPr kumimoji="0" lang="pl-PL" sz="3200" b="0" i="0" u="none" strike="noStrike" kern="1200" cap="none" spc="0" normalizeH="0" baseline="0" noProof="0" dirty="0" smtClean="0">
                <a:ln>
                  <a:noFill/>
                </a:ln>
                <a:solidFill>
                  <a:schemeClr val="bg1"/>
                </a:solidFill>
                <a:effectLst/>
                <a:uLnTx/>
                <a:uFillTx/>
                <a:latin typeface="+mn-lt"/>
                <a:ea typeface="+mn-ea"/>
                <a:cs typeface="+mn-cs"/>
              </a:rPr>
              <a:t>(1895–1900</a:t>
            </a:r>
            <a:r>
              <a:rPr kumimoji="0" lang="pl-PL"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pl-PL"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37884" t="25755" r="20937" b="13461"/>
          <a:stretch>
            <a:fillRect/>
          </a:stretch>
        </p:blipFill>
        <p:spPr bwMode="auto">
          <a:xfrm>
            <a:off x="0" y="-214338"/>
            <a:ext cx="9143999" cy="7072338"/>
          </a:xfrm>
          <a:prstGeom prst="rect">
            <a:avLst/>
          </a:prstGeom>
          <a:noFill/>
          <a:ln w="9525">
            <a:noFill/>
            <a:miter lim="800000"/>
            <a:headEnd/>
            <a:tailEnd/>
          </a:ln>
          <a:effectLst/>
        </p:spPr>
      </p:pic>
      <p:sp>
        <p:nvSpPr>
          <p:cNvPr id="3" name="Symbol zastępczy zawartości 2"/>
          <p:cNvSpPr>
            <a:spLocks noGrp="1"/>
          </p:cNvSpPr>
          <p:nvPr>
            <p:ph idx="1"/>
          </p:nvPr>
        </p:nvSpPr>
        <p:spPr>
          <a:xfrm>
            <a:off x="5000628" y="642918"/>
            <a:ext cx="3643338" cy="5286412"/>
          </a:xfrm>
        </p:spPr>
        <p:txBody>
          <a:bodyPr>
            <a:normAutofit lnSpcReduction="10000"/>
          </a:bodyPr>
          <a:lstStyle/>
          <a:p>
            <a:pPr algn="ctr">
              <a:buFont typeface="Wingdings" pitchFamily="2" charset="2"/>
              <a:buChar char="v"/>
            </a:pPr>
            <a:r>
              <a:rPr lang="en-US" dirty="0" smtClean="0">
                <a:solidFill>
                  <a:schemeClr val="bg1"/>
                </a:solidFill>
              </a:rPr>
              <a:t>Nearly two weeks after his discovery, he </a:t>
            </a:r>
            <a:r>
              <a:rPr lang="pl-PL" dirty="0" err="1" smtClean="0">
                <a:solidFill>
                  <a:schemeClr val="bg1"/>
                </a:solidFill>
              </a:rPr>
              <a:t>made</a:t>
            </a:r>
            <a:r>
              <a:rPr lang="en-US" dirty="0" smtClean="0">
                <a:solidFill>
                  <a:schemeClr val="bg1"/>
                </a:solidFill>
              </a:rPr>
              <a:t> first picture using X-rays of his wife Anna Bertha's hand. When she saw her skeleton she </a:t>
            </a:r>
            <a:r>
              <a:rPr lang="pl-PL" dirty="0" err="1" smtClean="0">
                <a:solidFill>
                  <a:schemeClr val="bg1"/>
                </a:solidFill>
              </a:rPr>
              <a:t>said</a:t>
            </a:r>
            <a:r>
              <a:rPr lang="pl-PL" dirty="0" smtClean="0">
                <a:solidFill>
                  <a:schemeClr val="bg1"/>
                </a:solidFill>
              </a:rPr>
              <a:t> </a:t>
            </a:r>
          </a:p>
          <a:p>
            <a:pPr algn="ctr">
              <a:buNone/>
            </a:pPr>
            <a:r>
              <a:rPr lang="pl-PL" b="1" dirty="0" smtClean="0">
                <a:solidFill>
                  <a:schemeClr val="bg1"/>
                </a:solidFill>
              </a:rPr>
              <a:t>,,</a:t>
            </a:r>
            <a:r>
              <a:rPr lang="en-US" b="1" dirty="0" smtClean="0">
                <a:solidFill>
                  <a:schemeClr val="bg1"/>
                </a:solidFill>
              </a:rPr>
              <a:t>I have seen my death!</a:t>
            </a:r>
            <a:r>
              <a:rPr lang="pl-PL" b="1" dirty="0" smtClean="0">
                <a:solidFill>
                  <a:schemeClr val="bg1"/>
                </a:solidFill>
              </a:rPr>
              <a:t>”.</a:t>
            </a:r>
            <a:endParaRPr lang="pl-PL" b="1" dirty="0">
              <a:solidFill>
                <a:schemeClr val="bg1"/>
              </a:solidFill>
            </a:endParaRPr>
          </a:p>
        </p:txBody>
      </p:sp>
      <p:pic>
        <p:nvPicPr>
          <p:cNvPr id="27650" name="Picture 2" descr="https://encrypted-tbn2.gstatic.com/images?q=tbn:ANd9GcS1fRVaHMbsPj7fOjeWzd85ypsxy4ec_Wskk6BgqaJ_JfsHMVcq"/>
          <p:cNvPicPr>
            <a:picLocks noChangeAspect="1" noChangeArrowheads="1"/>
          </p:cNvPicPr>
          <p:nvPr/>
        </p:nvPicPr>
        <p:blipFill>
          <a:blip r:embed="rId3">
            <a:lum contrast="30000"/>
          </a:blip>
          <a:srcRect/>
          <a:stretch>
            <a:fillRect/>
          </a:stretch>
        </p:blipFill>
        <p:spPr bwMode="auto">
          <a:xfrm>
            <a:off x="0" y="-214338"/>
            <a:ext cx="4714876" cy="5786478"/>
          </a:xfrm>
          <a:prstGeom prst="rect">
            <a:avLst/>
          </a:prstGeom>
          <a:noFill/>
        </p:spPr>
      </p:pic>
      <p:sp>
        <p:nvSpPr>
          <p:cNvPr id="5" name="Symbol zastępczy zawartości 2"/>
          <p:cNvSpPr txBox="1">
            <a:spLocks/>
          </p:cNvSpPr>
          <p:nvPr/>
        </p:nvSpPr>
        <p:spPr>
          <a:xfrm>
            <a:off x="0" y="1142984"/>
            <a:ext cx="3643338" cy="528641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v"/>
              <a:tabLst/>
              <a:defRPr/>
            </a:pPr>
            <a:endParaRPr kumimoji="0" lang="pl-PL" sz="3200" b="1" i="0" u="none" strike="noStrike" kern="1200" cap="none" spc="0" normalizeH="0" baseline="0" noProof="0" dirty="0">
              <a:ln>
                <a:noFill/>
              </a:ln>
              <a:solidFill>
                <a:schemeClr val="bg1"/>
              </a:solidFill>
              <a:effectLst/>
              <a:uLnTx/>
              <a:uFillTx/>
              <a:latin typeface="+mn-lt"/>
              <a:ea typeface="+mn-ea"/>
              <a:cs typeface="+mn-cs"/>
            </a:endParaRPr>
          </a:p>
        </p:txBody>
      </p:sp>
      <p:sp>
        <p:nvSpPr>
          <p:cNvPr id="7" name="Rectangle 5"/>
          <p:cNvSpPr>
            <a:spLocks noChangeArrowheads="1"/>
          </p:cNvSpPr>
          <p:nvPr/>
        </p:nvSpPr>
        <p:spPr bwMode="auto">
          <a:xfrm rot="5400000">
            <a:off x="2143104" y="3786194"/>
            <a:ext cx="1357298" cy="4786314"/>
          </a:xfrm>
          <a:prstGeom prst="rect">
            <a:avLst/>
          </a:prstGeom>
          <a:solidFill>
            <a:srgbClr val="FFFFFF">
              <a:alpha val="80000"/>
            </a:srgbClr>
          </a:solidFill>
          <a:ln w="12700">
            <a:solidFill>
              <a:srgbClr val="FFFFFF"/>
            </a:solidFill>
            <a:miter lim="800000"/>
            <a:headEnd/>
            <a:tailEnd/>
          </a:ln>
          <a:effectLst/>
        </p:spPr>
        <p:txBody>
          <a:bodyPr vert="horz" wrap="square" lIns="9144" tIns="91440" rIns="9144" bIns="9144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ymbol zastępczy zawartości 2"/>
          <p:cNvSpPr txBox="1">
            <a:spLocks/>
          </p:cNvSpPr>
          <p:nvPr/>
        </p:nvSpPr>
        <p:spPr>
          <a:xfrm>
            <a:off x="214282" y="5572140"/>
            <a:ext cx="5043494" cy="900105"/>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It is an image of his wife's hand - you can see her wedding ring.</a:t>
            </a:r>
            <a:endParaRPr kumimoji="0" lang="pl-PL"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anim calcmode="lin" valueType="num">
                                      <p:cBhvr>
                                        <p:cTn id="8" dur="2000" fill="hold"/>
                                        <p:tgtEl>
                                          <p:spTgt spid="27650"/>
                                        </p:tgtEl>
                                        <p:attrNameLst>
                                          <p:attrName>ppt_x</p:attrName>
                                        </p:attrNameLst>
                                      </p:cBhvr>
                                      <p:tavLst>
                                        <p:tav tm="0">
                                          <p:val>
                                            <p:strVal val="#ppt_x"/>
                                          </p:val>
                                        </p:tav>
                                        <p:tav tm="100000">
                                          <p:val>
                                            <p:strVal val="#ppt_x"/>
                                          </p:val>
                                        </p:tav>
                                      </p:tavLst>
                                    </p:anim>
                                    <p:anim calcmode="lin" valueType="num">
                                      <p:cBhvr>
                                        <p:cTn id="9" dur="2000" fill="hold"/>
                                        <p:tgtEl>
                                          <p:spTgt spid="27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37884" t="25755" r="20937" b="13461"/>
          <a:stretch>
            <a:fillRect/>
          </a:stretch>
        </p:blipFill>
        <p:spPr bwMode="auto">
          <a:xfrm>
            <a:off x="0" y="-214338"/>
            <a:ext cx="9143999" cy="7072338"/>
          </a:xfrm>
          <a:prstGeom prst="rect">
            <a:avLst/>
          </a:prstGeom>
          <a:noFill/>
          <a:ln w="9525">
            <a:noFill/>
            <a:miter lim="800000"/>
            <a:headEnd/>
            <a:tailEnd/>
          </a:ln>
          <a:effectLst/>
        </p:spPr>
      </p:pic>
      <p:sp>
        <p:nvSpPr>
          <p:cNvPr id="2" name="Tytuł 1"/>
          <p:cNvSpPr>
            <a:spLocks noGrp="1"/>
          </p:cNvSpPr>
          <p:nvPr>
            <p:ph type="title"/>
          </p:nvPr>
        </p:nvSpPr>
        <p:spPr>
          <a:xfrm>
            <a:off x="500034" y="0"/>
            <a:ext cx="8229600" cy="1143000"/>
          </a:xfrm>
        </p:spPr>
        <p:txBody>
          <a:bodyPr/>
          <a:lstStyle/>
          <a:p>
            <a:r>
              <a:rPr lang="pl-PL" b="1" dirty="0" err="1" smtClean="0">
                <a:solidFill>
                  <a:schemeClr val="bg1"/>
                </a:solidFill>
              </a:rPr>
              <a:t>It</a:t>
            </a:r>
            <a:r>
              <a:rPr lang="pl-PL" b="1" dirty="0" smtClean="0">
                <a:solidFill>
                  <a:schemeClr val="bg1"/>
                </a:solidFill>
              </a:rPr>
              <a:t> was a </a:t>
            </a:r>
            <a:r>
              <a:rPr lang="pl-PL" b="1" dirty="0" err="1" smtClean="0">
                <a:solidFill>
                  <a:schemeClr val="bg1"/>
                </a:solidFill>
              </a:rPr>
              <a:t>mistake</a:t>
            </a:r>
            <a:r>
              <a:rPr lang="pl-PL" b="1" dirty="0" smtClean="0">
                <a:solidFill>
                  <a:schemeClr val="bg1"/>
                </a:solidFill>
              </a:rPr>
              <a:t>?</a:t>
            </a:r>
            <a:endParaRPr lang="pl-PL" b="1" dirty="0">
              <a:solidFill>
                <a:schemeClr val="bg1"/>
              </a:solidFill>
            </a:endParaRPr>
          </a:p>
        </p:txBody>
      </p:sp>
      <p:sp>
        <p:nvSpPr>
          <p:cNvPr id="3" name="Symbol zastępczy zawartości 2"/>
          <p:cNvSpPr>
            <a:spLocks noGrp="1"/>
          </p:cNvSpPr>
          <p:nvPr>
            <p:ph idx="1"/>
          </p:nvPr>
        </p:nvSpPr>
        <p:spPr>
          <a:xfrm>
            <a:off x="0" y="1285860"/>
            <a:ext cx="4471990" cy="714356"/>
          </a:xfrm>
        </p:spPr>
        <p:txBody>
          <a:bodyPr>
            <a:noAutofit/>
          </a:bodyPr>
          <a:lstStyle/>
          <a:p>
            <a:pPr algn="just">
              <a:buFont typeface="Wingdings" pitchFamily="2" charset="2"/>
              <a:buChar char="v"/>
            </a:pPr>
            <a:r>
              <a:rPr lang="pl-PL" sz="2000" dirty="0" smtClean="0">
                <a:solidFill>
                  <a:schemeClr val="bg1"/>
                </a:solidFill>
              </a:rPr>
              <a:t>H</a:t>
            </a:r>
            <a:r>
              <a:rPr lang="en-US" sz="2000" dirty="0" smtClean="0">
                <a:solidFill>
                  <a:schemeClr val="bg1"/>
                </a:solidFill>
              </a:rPr>
              <a:t>e determined to continue his experiments in secrecy, because</a:t>
            </a:r>
            <a:r>
              <a:rPr lang="pl-PL" sz="2000" dirty="0" smtClean="0">
                <a:solidFill>
                  <a:schemeClr val="bg1"/>
                </a:solidFill>
              </a:rPr>
              <a:t> </a:t>
            </a:r>
            <a:r>
              <a:rPr lang="en-US" sz="2000" b="1" dirty="0" smtClean="0">
                <a:solidFill>
                  <a:schemeClr val="bg1"/>
                </a:solidFill>
              </a:rPr>
              <a:t>he feared for his professional reputation if his observations were in error.</a:t>
            </a:r>
          </a:p>
          <a:p>
            <a:pPr algn="just">
              <a:buFont typeface="Wingdings" pitchFamily="2" charset="2"/>
              <a:buChar char="v"/>
            </a:pPr>
            <a:r>
              <a:rPr lang="en-US" sz="2000" dirty="0" smtClean="0">
                <a:solidFill>
                  <a:schemeClr val="bg1"/>
                </a:solidFill>
              </a:rPr>
              <a:t>Röntgen's original paper </a:t>
            </a:r>
            <a:r>
              <a:rPr lang="pl-PL" sz="2000" dirty="0" smtClean="0">
                <a:solidFill>
                  <a:schemeClr val="bg1"/>
                </a:solidFill>
              </a:rPr>
              <a:t>,,</a:t>
            </a:r>
            <a:r>
              <a:rPr lang="en-US" sz="2000" dirty="0" smtClean="0">
                <a:solidFill>
                  <a:schemeClr val="bg1"/>
                </a:solidFill>
              </a:rPr>
              <a:t>On A New Kind Of Rays“ was published on 28 December 1895.</a:t>
            </a:r>
            <a:r>
              <a:rPr lang="pl-PL" sz="2000" dirty="0" smtClean="0">
                <a:solidFill>
                  <a:schemeClr val="bg1"/>
                </a:solidFill>
              </a:rPr>
              <a:t> </a:t>
            </a:r>
            <a:r>
              <a:rPr lang="en-US" sz="2000" dirty="0" smtClean="0">
                <a:solidFill>
                  <a:schemeClr val="bg1"/>
                </a:solidFill>
              </a:rPr>
              <a:t>Röntgen was awarded an honorary Doctor of Medicine degree from the University of </a:t>
            </a:r>
            <a:r>
              <a:rPr lang="en-US" sz="2000" dirty="0" err="1" smtClean="0">
                <a:solidFill>
                  <a:schemeClr val="bg1"/>
                </a:solidFill>
              </a:rPr>
              <a:t>Würzburg</a:t>
            </a:r>
            <a:r>
              <a:rPr lang="en-US" sz="2000" dirty="0" smtClean="0">
                <a:solidFill>
                  <a:schemeClr val="bg1"/>
                </a:solidFill>
              </a:rPr>
              <a:t> after his discovery. He published a total of three papers on X-rays </a:t>
            </a:r>
            <a:r>
              <a:rPr lang="pl-PL" sz="2000" dirty="0" smtClean="0">
                <a:solidFill>
                  <a:schemeClr val="bg1"/>
                </a:solidFill>
              </a:rPr>
              <a:t>. </a:t>
            </a:r>
          </a:p>
        </p:txBody>
      </p:sp>
      <p:pic>
        <p:nvPicPr>
          <p:cNvPr id="5" name="Obraz 4" descr="http://i.imgur.com/iklOQiz.jpg"/>
          <p:cNvPicPr/>
          <p:nvPr/>
        </p:nvPicPr>
        <p:blipFill>
          <a:blip r:embed="rId3">
            <a:lum/>
          </a:blip>
          <a:srcRect b="8474"/>
          <a:stretch>
            <a:fillRect/>
          </a:stretch>
        </p:blipFill>
        <p:spPr bwMode="auto">
          <a:xfrm>
            <a:off x="4572000" y="1643050"/>
            <a:ext cx="4572000" cy="3571900"/>
          </a:xfrm>
          <a:prstGeom prst="rect">
            <a:avLst/>
          </a:prstGeom>
          <a:noFill/>
          <a:ln w="9525">
            <a:noFill/>
            <a:miter lim="800000"/>
            <a:headEnd/>
            <a:tailEnd/>
          </a:ln>
        </p:spPr>
      </p:pic>
      <p:sp>
        <p:nvSpPr>
          <p:cNvPr id="6" name="Rectangle 5"/>
          <p:cNvSpPr>
            <a:spLocks noChangeArrowheads="1"/>
          </p:cNvSpPr>
          <p:nvPr/>
        </p:nvSpPr>
        <p:spPr bwMode="auto">
          <a:xfrm rot="5400000">
            <a:off x="3750475" y="1464475"/>
            <a:ext cx="1643050" cy="9144000"/>
          </a:xfrm>
          <a:prstGeom prst="rect">
            <a:avLst/>
          </a:prstGeom>
          <a:solidFill>
            <a:srgbClr val="FFFFFF">
              <a:alpha val="80000"/>
            </a:srgbClr>
          </a:solidFill>
          <a:ln w="12700">
            <a:solidFill>
              <a:srgbClr val="FFFFFF"/>
            </a:solidFill>
            <a:miter lim="800000"/>
            <a:headEnd/>
            <a:tailEnd/>
          </a:ln>
          <a:effectLst/>
        </p:spPr>
        <p:txBody>
          <a:bodyPr vert="horz" wrap="square" lIns="9144" tIns="91440" rIns="9144" bIns="9144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Symbol zastępczy zawartości 2"/>
          <p:cNvSpPr txBox="1">
            <a:spLocks/>
          </p:cNvSpPr>
          <p:nvPr/>
        </p:nvSpPr>
        <p:spPr>
          <a:xfrm>
            <a:off x="357158" y="5386390"/>
            <a:ext cx="8229600" cy="147161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sz="3200" b="1" i="0" u="none" strike="noStrike" kern="1200" cap="none" spc="0" normalizeH="0" baseline="0" noProof="0" smtClean="0">
                <a:ln>
                  <a:noFill/>
                </a:ln>
                <a:solidFill>
                  <a:schemeClr val="tx1"/>
                </a:solidFill>
                <a:effectLst/>
                <a:uLnTx/>
                <a:uFillTx/>
                <a:latin typeface="+mn-lt"/>
                <a:ea typeface="+mn-ea"/>
                <a:cs typeface="+mn-cs"/>
              </a:rPr>
              <a:t>Today, Röntgen is considered the father of diagnostic radiology, the medical speciality which uses imaging to diagnose disease.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l-PL"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33794" name="Picture 2"/>
          <p:cNvPicPr>
            <a:picLocks noChangeAspect="1" noChangeArrowheads="1"/>
          </p:cNvPicPr>
          <p:nvPr/>
        </p:nvPicPr>
        <p:blipFill>
          <a:blip r:embed="rId3">
            <a:lum bright="-10000" contrast="40000"/>
          </a:blip>
          <a:srcRect l="8236" t="28846" r="47840" b="831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37884" t="25755" r="20937" b="13461"/>
          <a:stretch>
            <a:fillRect/>
          </a:stretch>
        </p:blipFill>
        <p:spPr bwMode="auto">
          <a:xfrm>
            <a:off x="0" y="-214338"/>
            <a:ext cx="9143999" cy="7072338"/>
          </a:xfrm>
          <a:prstGeom prst="rect">
            <a:avLst/>
          </a:prstGeom>
          <a:noFill/>
          <a:ln w="9525">
            <a:noFill/>
            <a:miter lim="800000"/>
            <a:headEnd/>
            <a:tailEnd/>
          </a:ln>
          <a:effectLst/>
        </p:spPr>
      </p:pic>
      <p:sp>
        <p:nvSpPr>
          <p:cNvPr id="3" name="Symbol zastępczy zawartości 2"/>
          <p:cNvSpPr>
            <a:spLocks noGrp="1"/>
          </p:cNvSpPr>
          <p:nvPr>
            <p:ph idx="1"/>
          </p:nvPr>
        </p:nvSpPr>
        <p:spPr>
          <a:xfrm>
            <a:off x="457200" y="1142984"/>
            <a:ext cx="5472122" cy="1928827"/>
          </a:xfrm>
        </p:spPr>
        <p:txBody>
          <a:bodyPr>
            <a:normAutofit fontScale="92500" lnSpcReduction="20000"/>
          </a:bodyPr>
          <a:lstStyle/>
          <a:p>
            <a:pPr algn="ctr">
              <a:buFont typeface="Wingdings" pitchFamily="2" charset="2"/>
              <a:buChar char="v"/>
            </a:pPr>
            <a:r>
              <a:rPr lang="en-US" dirty="0" smtClean="0">
                <a:solidFill>
                  <a:schemeClr val="bg1"/>
                </a:solidFill>
              </a:rPr>
              <a:t>In 1901 Röntgen was awarded the  first Nobel Prize in Physics. Röntgen donated the monetary reward from his Nobel Prize to his university.</a:t>
            </a:r>
            <a:endParaRPr lang="pl-PL" dirty="0">
              <a:solidFill>
                <a:schemeClr val="bg1"/>
              </a:solidFill>
            </a:endParaRPr>
          </a:p>
        </p:txBody>
      </p:sp>
      <p:sp>
        <p:nvSpPr>
          <p:cNvPr id="8" name="Rectangle 5"/>
          <p:cNvSpPr>
            <a:spLocks noChangeArrowheads="1"/>
          </p:cNvSpPr>
          <p:nvPr/>
        </p:nvSpPr>
        <p:spPr bwMode="auto">
          <a:xfrm rot="5400000">
            <a:off x="2143136" y="-2143136"/>
            <a:ext cx="1142984" cy="5429256"/>
          </a:xfrm>
          <a:prstGeom prst="rect">
            <a:avLst/>
          </a:prstGeom>
          <a:solidFill>
            <a:srgbClr val="FFFFFF">
              <a:alpha val="80000"/>
            </a:srgbClr>
          </a:solidFill>
          <a:ln w="12700">
            <a:solidFill>
              <a:srgbClr val="FFFFFF"/>
            </a:solidFill>
            <a:miter lim="800000"/>
            <a:headEnd/>
            <a:tailEnd/>
          </a:ln>
          <a:effectLst/>
        </p:spPr>
        <p:txBody>
          <a:bodyPr vert="horz" wrap="square" lIns="9144" tIns="91440" rIns="9144" bIns="9144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3">
            <a:lum contrast="40000"/>
          </a:blip>
          <a:srcRect l="54905" t="21634" r="15995" b="5219"/>
          <a:stretch>
            <a:fillRect/>
          </a:stretch>
        </p:blipFill>
        <p:spPr bwMode="auto">
          <a:xfrm>
            <a:off x="6143636" y="-285776"/>
            <a:ext cx="3000364" cy="4019355"/>
          </a:xfrm>
          <a:prstGeom prst="rect">
            <a:avLst/>
          </a:prstGeom>
          <a:noFill/>
          <a:ln w="9525">
            <a:noFill/>
            <a:miter lim="800000"/>
            <a:headEnd/>
            <a:tailEnd/>
          </a:ln>
          <a:effectLst/>
        </p:spPr>
      </p:pic>
      <p:pic>
        <p:nvPicPr>
          <p:cNvPr id="6" name="Picture 2" descr="http://upload.wikimedia.org/wikipedia/commons/thumb/e/e0/Roentgen_family-grave-Giessen-Alter_Friedhof-2011-07.jpg/800px-Roentgen_family-grave-Giessen-Alter_Friedhof-2011-07.jpg"/>
          <p:cNvPicPr>
            <a:picLocks noChangeAspect="1" noChangeArrowheads="1"/>
          </p:cNvPicPr>
          <p:nvPr/>
        </p:nvPicPr>
        <p:blipFill>
          <a:blip r:embed="rId4">
            <a:lum contrast="40000"/>
          </a:blip>
          <a:srcRect/>
          <a:stretch>
            <a:fillRect/>
          </a:stretch>
        </p:blipFill>
        <p:spPr bwMode="auto">
          <a:xfrm>
            <a:off x="-1" y="3000371"/>
            <a:ext cx="5857885" cy="3857629"/>
          </a:xfrm>
          <a:prstGeom prst="rect">
            <a:avLst/>
          </a:prstGeom>
          <a:noFill/>
        </p:spPr>
      </p:pic>
      <p:sp>
        <p:nvSpPr>
          <p:cNvPr id="7" name="Symbol zastępczy zawartości 2"/>
          <p:cNvSpPr txBox="1">
            <a:spLocks/>
          </p:cNvSpPr>
          <p:nvPr/>
        </p:nvSpPr>
        <p:spPr>
          <a:xfrm>
            <a:off x="5929322" y="4857760"/>
            <a:ext cx="3214678" cy="1357322"/>
          </a:xfrm>
          <a:prstGeom prst="rect">
            <a:avLst/>
          </a:prstGeom>
        </p:spPr>
        <p:txBody>
          <a:bodyPr vert="horz" lIns="91440" tIns="45720" rIns="91440" bIns="45720" rtlCol="0">
            <a:normAutofit fontScale="77500" lnSpcReduction="20000"/>
          </a:bodyPr>
          <a:lstStyle/>
          <a:p>
            <a:pPr marL="342900" lvl="0" indent="-342900">
              <a:spcBef>
                <a:spcPct val="20000"/>
              </a:spcBef>
              <a:buFont typeface="Wingdings" pitchFamily="2" charset="2"/>
              <a:buChar char="v"/>
            </a:pPr>
            <a:r>
              <a:rPr kumimoji="0" lang="pl-PL" sz="3200" b="0" i="0" u="none" strike="noStrike" kern="1200" cap="none" spc="0" normalizeH="0" baseline="0" noProof="0" dirty="0" smtClean="0">
                <a:ln>
                  <a:noFill/>
                </a:ln>
                <a:solidFill>
                  <a:schemeClr val="bg1"/>
                </a:solidFill>
                <a:effectLst/>
                <a:uLnTx/>
                <a:uFillTx/>
                <a:latin typeface="+mn-lt"/>
                <a:ea typeface="+mn-ea"/>
                <a:cs typeface="+mn-cs"/>
              </a:rPr>
              <a:t>He </a:t>
            </a:r>
            <a:r>
              <a:rPr kumimoji="0" lang="pl-PL" sz="3200" b="0" i="0" u="none" strike="noStrike" kern="1200" cap="none" spc="0" normalizeH="0" baseline="0" noProof="0" dirty="0" err="1" smtClean="0">
                <a:ln>
                  <a:noFill/>
                </a:ln>
                <a:solidFill>
                  <a:schemeClr val="bg1"/>
                </a:solidFill>
                <a:effectLst/>
                <a:uLnTx/>
                <a:uFillTx/>
                <a:latin typeface="+mn-lt"/>
                <a:ea typeface="+mn-ea"/>
                <a:cs typeface="+mn-cs"/>
              </a:rPr>
              <a:t>died</a:t>
            </a:r>
            <a:r>
              <a:rPr kumimoji="0" lang="pl-PL" sz="3200" b="0" i="0" u="none" strike="noStrike" kern="1200" cap="none" spc="0" normalizeH="0" baseline="0" noProof="0" dirty="0" smtClean="0">
                <a:ln>
                  <a:noFill/>
                </a:ln>
                <a:solidFill>
                  <a:schemeClr val="bg1"/>
                </a:solidFill>
                <a:effectLst/>
                <a:uLnTx/>
                <a:uFillTx/>
                <a:latin typeface="+mn-lt"/>
                <a:ea typeface="+mn-ea"/>
                <a:cs typeface="+mn-cs"/>
              </a:rPr>
              <a:t> on</a:t>
            </a:r>
            <a:r>
              <a:rPr lang="pl-PL" sz="2800" dirty="0" smtClean="0">
                <a:solidFill>
                  <a:schemeClr val="bg1"/>
                </a:solidFill>
              </a:rPr>
              <a:t> 10 </a:t>
            </a:r>
            <a:r>
              <a:rPr lang="pl-PL" sz="2800" dirty="0" err="1" smtClean="0">
                <a:solidFill>
                  <a:schemeClr val="bg1"/>
                </a:solidFill>
              </a:rPr>
              <a:t>February</a:t>
            </a:r>
            <a:r>
              <a:rPr lang="pl-PL" sz="2800" dirty="0" smtClean="0">
                <a:solidFill>
                  <a:schemeClr val="bg1"/>
                </a:solidFill>
              </a:rPr>
              <a:t> 1923.</a:t>
            </a:r>
          </a:p>
          <a:p>
            <a:pPr marL="342900" lvl="0" indent="-342900">
              <a:spcBef>
                <a:spcPct val="20000"/>
              </a:spcBef>
              <a:buFont typeface="Wingdings" pitchFamily="2" charset="2"/>
              <a:buChar char="v"/>
            </a:pPr>
            <a:r>
              <a:rPr kumimoji="0" lang="pl-PL" sz="3200" b="0" i="0" u="none" strike="noStrike" kern="1200" cap="none" spc="0" normalizeH="0" baseline="0" noProof="0" dirty="0" smtClean="0">
                <a:ln>
                  <a:noFill/>
                </a:ln>
                <a:solidFill>
                  <a:schemeClr val="bg1"/>
                </a:solidFill>
                <a:effectLst/>
                <a:uLnTx/>
                <a:uFillTx/>
                <a:latin typeface="+mn-lt"/>
                <a:ea typeface="+mn-ea"/>
                <a:cs typeface="+mn-cs"/>
              </a:rPr>
              <a:t> </a:t>
            </a:r>
            <a:r>
              <a:rPr kumimoji="0" lang="pl-PL" sz="3200" b="0" i="0" u="none" strike="noStrike" kern="1200" cap="none" spc="0" normalizeH="0" baseline="0" noProof="0" dirty="0" err="1" smtClean="0">
                <a:ln>
                  <a:noFill/>
                </a:ln>
                <a:solidFill>
                  <a:schemeClr val="bg1"/>
                </a:solidFill>
                <a:effectLst/>
                <a:uLnTx/>
                <a:uFillTx/>
                <a:latin typeface="+mn-lt"/>
                <a:ea typeface="+mn-ea"/>
                <a:cs typeface="+mn-cs"/>
              </a:rPr>
              <a:t>This</a:t>
            </a:r>
            <a:r>
              <a:rPr kumimoji="0" lang="pl-PL" sz="3200" b="0" i="0" u="none" strike="noStrike" kern="1200" cap="none" spc="0" normalizeH="0" baseline="0" noProof="0" dirty="0" smtClean="0">
                <a:ln>
                  <a:noFill/>
                </a:ln>
                <a:solidFill>
                  <a:schemeClr val="bg1"/>
                </a:solidFill>
                <a:effectLst/>
                <a:uLnTx/>
                <a:uFillTx/>
                <a:latin typeface="+mn-lt"/>
                <a:ea typeface="+mn-ea"/>
                <a:cs typeface="+mn-cs"/>
              </a:rPr>
              <a:t> </a:t>
            </a:r>
            <a:r>
              <a:rPr kumimoji="0" lang="pl-PL" sz="3200" b="0" i="0" u="none" strike="noStrike" kern="1200" cap="none" spc="0" normalizeH="0" baseline="0" noProof="0" dirty="0" err="1" smtClean="0">
                <a:ln>
                  <a:noFill/>
                </a:ln>
                <a:solidFill>
                  <a:schemeClr val="bg1"/>
                </a:solidFill>
                <a:effectLst/>
                <a:uLnTx/>
                <a:uFillTx/>
                <a:latin typeface="+mn-lt"/>
                <a:ea typeface="+mn-ea"/>
                <a:cs typeface="+mn-cs"/>
              </a:rPr>
              <a:t>is</a:t>
            </a:r>
            <a:r>
              <a:rPr kumimoji="0" lang="pl-PL" sz="3200" b="0" i="0" u="none" strike="noStrike" kern="1200" cap="none" spc="0" normalizeH="0" baseline="0" noProof="0" dirty="0" smtClean="0">
                <a:ln>
                  <a:noFill/>
                </a:ln>
                <a:solidFill>
                  <a:schemeClr val="bg1"/>
                </a:solidFill>
                <a:effectLst/>
                <a:uLnTx/>
                <a:uFillTx/>
                <a:latin typeface="+mn-lt"/>
                <a:ea typeface="+mn-ea"/>
                <a:cs typeface="+mn-cs"/>
              </a:rPr>
              <a:t> grave of Wilhelm </a:t>
            </a:r>
            <a:r>
              <a:rPr kumimoji="0" lang="pl-PL" sz="3200" b="0" i="0" u="none" strike="noStrike" kern="1200" cap="none" spc="0" normalizeH="0" baseline="0" noProof="0" dirty="0" err="1" smtClean="0">
                <a:ln>
                  <a:noFill/>
                </a:ln>
                <a:solidFill>
                  <a:schemeClr val="bg1"/>
                </a:solidFill>
                <a:effectLst/>
                <a:uLnTx/>
                <a:uFillTx/>
                <a:latin typeface="+mn-lt"/>
                <a:ea typeface="+mn-ea"/>
                <a:cs typeface="+mn-cs"/>
              </a:rPr>
              <a:t>Röntgen</a:t>
            </a:r>
            <a:r>
              <a:rPr kumimoji="0" lang="pl-PL" sz="3200" b="0" i="0" u="none" strike="noStrike" kern="1200" cap="none" spc="0" normalizeH="0" baseline="0" noProof="0" dirty="0" smtClean="0">
                <a:ln>
                  <a:noFill/>
                </a:ln>
                <a:solidFill>
                  <a:schemeClr val="bg1"/>
                </a:solidFill>
                <a:effectLst/>
                <a:uLnTx/>
                <a:uFillTx/>
                <a:latin typeface="+mn-lt"/>
                <a:ea typeface="+mn-ea"/>
                <a:cs typeface="+mn-cs"/>
              </a:rPr>
              <a:t>.</a:t>
            </a:r>
            <a:endParaRPr kumimoji="0" lang="pl-PL"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Tytuł 1"/>
          <p:cNvSpPr>
            <a:spLocks noGrp="1"/>
          </p:cNvSpPr>
          <p:nvPr>
            <p:ph type="title"/>
          </p:nvPr>
        </p:nvSpPr>
        <p:spPr>
          <a:xfrm>
            <a:off x="428596" y="0"/>
            <a:ext cx="8229600" cy="1143000"/>
          </a:xfrm>
        </p:spPr>
        <p:txBody>
          <a:bodyPr/>
          <a:lstStyle/>
          <a:p>
            <a:pPr algn="l"/>
            <a:r>
              <a:rPr lang="pl-PL" dirty="0" err="1" smtClean="0"/>
              <a:t>Honors</a:t>
            </a:r>
            <a:r>
              <a:rPr lang="pl-PL" dirty="0" smtClean="0"/>
              <a:t> and </a:t>
            </a:r>
            <a:r>
              <a:rPr lang="pl-PL" dirty="0" err="1" smtClean="0"/>
              <a:t>awards</a:t>
            </a:r>
            <a:r>
              <a:rPr lang="pl-PL" dirty="0" smtClean="0"/>
              <a:t>…</a:t>
            </a:r>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37884" t="25755" r="20937" b="13461"/>
          <a:stretch>
            <a:fillRect/>
          </a:stretch>
        </p:blipFill>
        <p:spPr bwMode="auto">
          <a:xfrm>
            <a:off x="0" y="-214338"/>
            <a:ext cx="9143999" cy="7072338"/>
          </a:xfrm>
          <a:prstGeom prst="rect">
            <a:avLst/>
          </a:prstGeom>
          <a:noFill/>
          <a:ln w="9525">
            <a:noFill/>
            <a:miter lim="800000"/>
            <a:headEnd/>
            <a:tailEnd/>
          </a:ln>
          <a:effectLst/>
        </p:spPr>
      </p:pic>
      <p:pic>
        <p:nvPicPr>
          <p:cNvPr id="39938" name="Picture 2" descr="http://www.tapeta-rentgen-dym-papieros-szkielet.na-telefon.org/tapety/rentgen-dym-papieros-szkielet.jpeg"/>
          <p:cNvPicPr>
            <a:picLocks noChangeAspect="1" noChangeArrowheads="1"/>
          </p:cNvPicPr>
          <p:nvPr/>
        </p:nvPicPr>
        <p:blipFill>
          <a:blip r:embed="rId3"/>
          <a:srcRect l="14729" t="3906"/>
          <a:stretch>
            <a:fillRect/>
          </a:stretch>
        </p:blipFill>
        <p:spPr bwMode="auto">
          <a:xfrm>
            <a:off x="-1" y="285728"/>
            <a:ext cx="7105753" cy="5715040"/>
          </a:xfrm>
          <a:prstGeom prst="rect">
            <a:avLst/>
          </a:prstGeom>
          <a:noFill/>
        </p:spPr>
      </p:pic>
      <p:sp>
        <p:nvSpPr>
          <p:cNvPr id="3" name="Symbol zastępczy zawartości 2"/>
          <p:cNvSpPr>
            <a:spLocks noGrp="1"/>
          </p:cNvSpPr>
          <p:nvPr>
            <p:ph idx="1"/>
          </p:nvPr>
        </p:nvSpPr>
        <p:spPr>
          <a:xfrm>
            <a:off x="5072066" y="1142984"/>
            <a:ext cx="4071934" cy="4929222"/>
          </a:xfrm>
        </p:spPr>
        <p:txBody>
          <a:bodyPr>
            <a:normAutofit fontScale="85000" lnSpcReduction="20000"/>
          </a:bodyPr>
          <a:lstStyle/>
          <a:p>
            <a:pPr algn="ctr"/>
            <a:r>
              <a:rPr lang="en-US" dirty="0" smtClean="0">
                <a:solidFill>
                  <a:schemeClr val="bg1"/>
                </a:solidFill>
              </a:rPr>
              <a:t>It was </a:t>
            </a:r>
            <a:r>
              <a:rPr lang="en-US" dirty="0" err="1" smtClean="0">
                <a:solidFill>
                  <a:schemeClr val="bg1"/>
                </a:solidFill>
              </a:rPr>
              <a:t>recognised</a:t>
            </a:r>
            <a:r>
              <a:rPr lang="en-US" dirty="0" smtClean="0">
                <a:solidFill>
                  <a:schemeClr val="bg1"/>
                </a:solidFill>
              </a:rPr>
              <a:t> that frequent exposure to </a:t>
            </a:r>
            <a:r>
              <a:rPr lang="pl-PL" dirty="0" smtClean="0">
                <a:solidFill>
                  <a:schemeClr val="bg1"/>
                </a:solidFill>
              </a:rPr>
              <a:t> </a:t>
            </a:r>
          </a:p>
          <a:p>
            <a:pPr algn="ctr">
              <a:buNone/>
            </a:pPr>
            <a:r>
              <a:rPr lang="pl-PL" dirty="0" smtClean="0">
                <a:solidFill>
                  <a:schemeClr val="bg1"/>
                </a:solidFill>
              </a:rPr>
              <a:t>X</a:t>
            </a:r>
            <a:r>
              <a:rPr lang="en-US" dirty="0" smtClean="0">
                <a:solidFill>
                  <a:schemeClr val="bg1"/>
                </a:solidFill>
              </a:rPr>
              <a:t>-rays could be harmful, and today special measures are taken to protect the patient and doctor</a:t>
            </a:r>
            <a:r>
              <a:rPr lang="pl-PL" dirty="0" smtClean="0">
                <a:solidFill>
                  <a:schemeClr val="bg1"/>
                </a:solidFill>
              </a:rPr>
              <a:t>s</a:t>
            </a:r>
            <a:r>
              <a:rPr lang="en-US" dirty="0" smtClean="0">
                <a:solidFill>
                  <a:schemeClr val="bg1"/>
                </a:solidFill>
              </a:rPr>
              <a:t>. By the early 1900s the damaging qualities </a:t>
            </a:r>
            <a:endParaRPr lang="pl-PL" dirty="0" smtClean="0">
              <a:solidFill>
                <a:schemeClr val="bg1"/>
              </a:solidFill>
            </a:endParaRPr>
          </a:p>
          <a:p>
            <a:pPr algn="ctr">
              <a:buNone/>
            </a:pPr>
            <a:r>
              <a:rPr lang="pl-PL" dirty="0" smtClean="0">
                <a:solidFill>
                  <a:schemeClr val="bg1"/>
                </a:solidFill>
              </a:rPr>
              <a:t>	</a:t>
            </a:r>
            <a:r>
              <a:rPr lang="en-US" dirty="0" smtClean="0">
                <a:solidFill>
                  <a:schemeClr val="bg1"/>
                </a:solidFill>
              </a:rPr>
              <a:t>of </a:t>
            </a:r>
            <a:r>
              <a:rPr lang="pl-PL" dirty="0" smtClean="0">
                <a:solidFill>
                  <a:schemeClr val="bg1"/>
                </a:solidFill>
              </a:rPr>
              <a:t>X-</a:t>
            </a:r>
            <a:r>
              <a:rPr lang="en-US" dirty="0" smtClean="0">
                <a:solidFill>
                  <a:schemeClr val="bg1"/>
                </a:solidFill>
              </a:rPr>
              <a:t>rays were shown to be very powerful in fighting cancers and skin diseases.</a:t>
            </a:r>
            <a:endParaRPr lang="pl-PL"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3000"/>
                                        <p:tgtEl>
                                          <p:spTgt spid="39938"/>
                                        </p:tgtEl>
                                      </p:cBhvr>
                                    </p:animEffect>
                                    <p:anim calcmode="lin" valueType="num">
                                      <p:cBhvr>
                                        <p:cTn id="8" dur="3000" fill="hold"/>
                                        <p:tgtEl>
                                          <p:spTgt spid="39938"/>
                                        </p:tgtEl>
                                        <p:attrNameLst>
                                          <p:attrName>ppt_x</p:attrName>
                                        </p:attrNameLst>
                                      </p:cBhvr>
                                      <p:tavLst>
                                        <p:tav tm="0">
                                          <p:val>
                                            <p:strVal val="#ppt_x"/>
                                          </p:val>
                                        </p:tav>
                                        <p:tav tm="100000">
                                          <p:val>
                                            <p:strVal val="#ppt_x"/>
                                          </p:val>
                                        </p:tav>
                                      </p:tavLst>
                                    </p:anim>
                                    <p:anim calcmode="lin" valueType="num">
                                      <p:cBhvr>
                                        <p:cTn id="9" dur="3000" fill="hold"/>
                                        <p:tgtEl>
                                          <p:spTgt spid="399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srcRect l="37884" t="25755" r="20937" b="13461"/>
          <a:stretch>
            <a:fillRect/>
          </a:stretch>
        </p:blipFill>
        <p:spPr bwMode="auto">
          <a:xfrm>
            <a:off x="0" y="-214338"/>
            <a:ext cx="9143999" cy="7072338"/>
          </a:xfrm>
          <a:prstGeom prst="rect">
            <a:avLst/>
          </a:prstGeom>
          <a:noFill/>
          <a:ln w="9525">
            <a:noFill/>
            <a:miter lim="800000"/>
            <a:headEnd/>
            <a:tailEnd/>
          </a:ln>
          <a:effectLst/>
        </p:spPr>
      </p:pic>
      <p:pic>
        <p:nvPicPr>
          <p:cNvPr id="4" name="Picture 2" descr="Uniwersytet Rzeszowski"/>
          <p:cNvPicPr>
            <a:picLocks noChangeAspect="1" noChangeArrowheads="1"/>
          </p:cNvPicPr>
          <p:nvPr/>
        </p:nvPicPr>
        <p:blipFill>
          <a:blip r:embed="rId3" cstate="print">
            <a:lum contrast="30000"/>
          </a:blip>
          <a:srcRect/>
          <a:stretch>
            <a:fillRect/>
          </a:stretch>
        </p:blipFill>
        <p:spPr bwMode="auto">
          <a:xfrm>
            <a:off x="0" y="-214338"/>
            <a:ext cx="1318081" cy="1357298"/>
          </a:xfrm>
          <a:prstGeom prst="rect">
            <a:avLst/>
          </a:prstGeom>
          <a:noFill/>
        </p:spPr>
      </p:pic>
      <p:sp>
        <p:nvSpPr>
          <p:cNvPr id="10" name="Tytuł 6"/>
          <p:cNvSpPr txBox="1">
            <a:spLocks/>
          </p:cNvSpPr>
          <p:nvPr/>
        </p:nvSpPr>
        <p:spPr>
          <a:xfrm>
            <a:off x="0" y="1500174"/>
            <a:ext cx="9144000" cy="1471610"/>
          </a:xfrm>
          <a:prstGeom prst="rect">
            <a:avLst/>
          </a:prstGeom>
          <a:ln>
            <a:noFill/>
          </a:ln>
        </p:spPr>
        <p:txBody>
          <a:bodyPr vert="horz" lIns="0" tIns="0" rIns="18288" bIns="0" anchor="b">
            <a:normAutofit fontScale="85000" lnSpcReduction="10000"/>
            <a:scene3d>
              <a:camera prst="orthographicFront"/>
              <a:lightRig rig="freezing" dir="t">
                <a:rot lat="0" lon="0" rev="5640000"/>
              </a:lightRig>
            </a:scene3d>
            <a:sp3d prstMaterial="flat">
              <a:bevelT w="38100" h="38100"/>
              <a:contourClr>
                <a:schemeClr val="tx2"/>
              </a:contourClr>
            </a:sp3d>
          </a:bodyPr>
          <a:lstStyle/>
          <a:p>
            <a:pPr lvl="0" algn="ctr">
              <a:spcBef>
                <a:spcPct val="0"/>
              </a:spcBef>
              <a:defRPr/>
            </a:pPr>
            <a:r>
              <a:rPr lang="pl-PL" sz="6600" b="1" dirty="0" err="1" smtClean="0">
                <a:solidFill>
                  <a:schemeClr val="accent3">
                    <a:tint val="90000"/>
                    <a:satMod val="120000"/>
                  </a:schemeClr>
                </a:solidFill>
                <a:effectLst>
                  <a:outerShdw blurRad="38100" dist="38100" dir="2700000" algn="tl">
                    <a:srgbClr val="000000">
                      <a:alpha val="43137"/>
                    </a:srgbClr>
                  </a:outerShdw>
                </a:effectLst>
                <a:latin typeface="+mj-lt"/>
                <a:ea typeface="+mj-ea"/>
                <a:cs typeface="+mj-cs"/>
              </a:rPr>
              <a:t>Thank</a:t>
            </a:r>
            <a:r>
              <a:rPr lang="pl-PL" sz="6600" b="1" dirty="0" smtClean="0">
                <a:solidFill>
                  <a:schemeClr val="accent3">
                    <a:tint val="90000"/>
                    <a:satMod val="120000"/>
                  </a:schemeClr>
                </a:solidFill>
                <a:effectLst>
                  <a:outerShdw blurRad="38100" dist="38100" dir="2700000" algn="tl">
                    <a:srgbClr val="000000">
                      <a:alpha val="43137"/>
                    </a:srgbClr>
                  </a:outerShdw>
                </a:effectLst>
                <a:latin typeface="+mj-lt"/>
                <a:ea typeface="+mj-ea"/>
                <a:cs typeface="+mj-cs"/>
              </a:rPr>
              <a:t> </a:t>
            </a:r>
            <a:r>
              <a:rPr lang="pl-PL" sz="6600" b="1" dirty="0" err="1" smtClean="0">
                <a:solidFill>
                  <a:schemeClr val="accent3">
                    <a:tint val="90000"/>
                    <a:satMod val="120000"/>
                  </a:schemeClr>
                </a:solidFill>
                <a:effectLst>
                  <a:outerShdw blurRad="38100" dist="38100" dir="2700000" algn="tl">
                    <a:srgbClr val="000000">
                      <a:alpha val="43137"/>
                    </a:srgbClr>
                  </a:outerShdw>
                </a:effectLst>
                <a:latin typeface="+mj-lt"/>
                <a:ea typeface="+mj-ea"/>
                <a:cs typeface="+mj-cs"/>
              </a:rPr>
              <a:t>you</a:t>
            </a:r>
            <a:r>
              <a:rPr lang="pl-PL" sz="6600" b="1" dirty="0" smtClean="0">
                <a:solidFill>
                  <a:schemeClr val="accent3">
                    <a:tint val="90000"/>
                    <a:satMod val="120000"/>
                  </a:schemeClr>
                </a:solidFill>
                <a:effectLst>
                  <a:outerShdw blurRad="38100" dist="38100" dir="2700000" algn="tl">
                    <a:srgbClr val="000000">
                      <a:alpha val="43137"/>
                    </a:srgbClr>
                  </a:outerShdw>
                </a:effectLst>
                <a:latin typeface="+mj-lt"/>
                <a:ea typeface="+mj-ea"/>
                <a:cs typeface="+mj-cs"/>
              </a:rPr>
              <a:t> for </a:t>
            </a:r>
            <a:r>
              <a:rPr lang="pl-PL" sz="6600" b="1" dirty="0" err="1" smtClean="0">
                <a:solidFill>
                  <a:schemeClr val="accent3">
                    <a:tint val="90000"/>
                    <a:satMod val="120000"/>
                  </a:schemeClr>
                </a:solidFill>
                <a:effectLst>
                  <a:outerShdw blurRad="38100" dist="38100" dir="2700000" algn="tl">
                    <a:srgbClr val="000000">
                      <a:alpha val="43137"/>
                    </a:srgbClr>
                  </a:outerShdw>
                </a:effectLst>
                <a:latin typeface="+mj-lt"/>
                <a:ea typeface="+mj-ea"/>
                <a:cs typeface="+mj-cs"/>
              </a:rPr>
              <a:t>your</a:t>
            </a:r>
            <a:r>
              <a:rPr lang="pl-PL" sz="6600" b="1" dirty="0" smtClean="0">
                <a:solidFill>
                  <a:schemeClr val="accent3">
                    <a:tint val="90000"/>
                    <a:satMod val="120000"/>
                  </a:schemeClr>
                </a:solidFill>
                <a:effectLst>
                  <a:outerShdw blurRad="38100" dist="38100" dir="2700000" algn="tl">
                    <a:srgbClr val="000000">
                      <a:alpha val="43137"/>
                    </a:srgbClr>
                  </a:outerShdw>
                </a:effectLst>
                <a:latin typeface="+mj-lt"/>
                <a:ea typeface="+mj-ea"/>
                <a:cs typeface="+mj-cs"/>
              </a:rPr>
              <a:t> </a:t>
            </a:r>
            <a:r>
              <a:rPr lang="pl-PL" sz="6600" b="1" dirty="0" err="1" smtClean="0">
                <a:solidFill>
                  <a:schemeClr val="accent3">
                    <a:tint val="90000"/>
                    <a:satMod val="120000"/>
                  </a:schemeClr>
                </a:solidFill>
                <a:effectLst>
                  <a:outerShdw blurRad="38100" dist="38100" dir="2700000" algn="tl">
                    <a:srgbClr val="000000">
                      <a:alpha val="43137"/>
                    </a:srgbClr>
                  </a:outerShdw>
                </a:effectLst>
                <a:latin typeface="+mj-lt"/>
                <a:ea typeface="+mj-ea"/>
                <a:cs typeface="+mj-cs"/>
              </a:rPr>
              <a:t>atenttion</a:t>
            </a:r>
            <a:r>
              <a:rPr lang="pl-PL" sz="6600" b="1" dirty="0" smtClean="0">
                <a:solidFill>
                  <a:schemeClr val="accent3">
                    <a:tint val="90000"/>
                    <a:satMod val="120000"/>
                  </a:schemeClr>
                </a:solidFill>
                <a:effectLst>
                  <a:outerShdw blurRad="38100" dist="38100" dir="2700000" algn="tl">
                    <a:srgbClr val="000000">
                      <a:alpha val="43137"/>
                    </a:srgbClr>
                  </a:outerShdw>
                </a:effectLst>
                <a:latin typeface="+mj-lt"/>
                <a:ea typeface="+mj-ea"/>
                <a:cs typeface="+mj-cs"/>
              </a:rPr>
              <a:t> </a:t>
            </a:r>
            <a:endParaRPr kumimoji="0" lang="pl-PL" sz="7200" b="1" i="0" u="none" strike="noStrike" kern="1200" cap="none" spc="0" normalizeH="0" baseline="0" noProof="0" dirty="0">
              <a:ln>
                <a:noFill/>
              </a:ln>
              <a:solidFill>
                <a:schemeClr val="accent3">
                  <a:tint val="90000"/>
                  <a:satMod val="120000"/>
                </a:schemeClr>
              </a:solidFill>
              <a:effectLst>
                <a:outerShdw blurRad="50800" dist="38100" dir="10800000" algn="r" rotWithShape="0">
                  <a:prstClr val="black">
                    <a:alpha val="40000"/>
                  </a:prstClr>
                </a:outerShdw>
              </a:effectLst>
              <a:uLnTx/>
              <a:uFillTx/>
              <a:latin typeface="+mj-lt"/>
              <a:ea typeface="+mj-ea"/>
              <a:cs typeface="+mj-cs"/>
            </a:endParaRPr>
          </a:p>
        </p:txBody>
      </p:sp>
      <p:sp>
        <p:nvSpPr>
          <p:cNvPr id="11" name="Podtytuł 7"/>
          <p:cNvSpPr txBox="1">
            <a:spLocks/>
          </p:cNvSpPr>
          <p:nvPr/>
        </p:nvSpPr>
        <p:spPr>
          <a:xfrm>
            <a:off x="1214414" y="3071810"/>
            <a:ext cx="7358114" cy="1928826"/>
          </a:xfrm>
          <a:prstGeom prst="rect">
            <a:avLst/>
          </a:prstGeom>
        </p:spPr>
        <p:txBody>
          <a:bodyPr vert="horz">
            <a:normAutofit/>
          </a:bodyPr>
          <a:lstStyle/>
          <a:p>
            <a:pPr marL="274320" indent="-274320" algn="ctr">
              <a:spcBef>
                <a:spcPct val="20000"/>
              </a:spcBef>
              <a:buClr>
                <a:schemeClr val="accent3"/>
              </a:buClr>
              <a:buSzPct val="95000"/>
            </a:pP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Aneta Dziura</a:t>
            </a: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n-US" sz="4000" b="1" i="0" u="none" strike="noStrike" kern="120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nstantia" pitchFamily="18" charset="0"/>
                <a:ea typeface="+mn-ea"/>
                <a:cs typeface="+mn-cs"/>
              </a:rPr>
              <a:t>Elektroradi</a:t>
            </a:r>
            <a:r>
              <a:rPr kumimoji="0" lang="pl-PL" sz="4000" b="1" i="0" u="none" strike="noStrike" kern="120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nstantia" pitchFamily="18" charset="0"/>
                <a:ea typeface="+mn-ea"/>
                <a:cs typeface="+mn-cs"/>
              </a:rPr>
              <a:t>ology</a:t>
            </a:r>
            <a:endParaRPr kumimoji="0" lang="pl-PL" sz="4000" b="1"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37884" t="25755" r="20937" b="13461"/>
          <a:stretch>
            <a:fillRect/>
          </a:stretch>
        </p:blipFill>
        <p:spPr bwMode="auto">
          <a:xfrm>
            <a:off x="0" y="0"/>
            <a:ext cx="9143999" cy="7072338"/>
          </a:xfrm>
          <a:prstGeom prst="rect">
            <a:avLst/>
          </a:prstGeom>
          <a:noFill/>
          <a:ln w="9525">
            <a:noFill/>
            <a:miter lim="800000"/>
            <a:headEnd/>
            <a:tailEnd/>
          </a:ln>
          <a:effectLst/>
        </p:spPr>
      </p:pic>
      <p:pic>
        <p:nvPicPr>
          <p:cNvPr id="2052" name="Picture 4" descr="http://i.wp.pl/a/f/jpeg/28850/zdjecie-rentgen-flickr-giz_660x494.jpeg"/>
          <p:cNvPicPr>
            <a:picLocks noChangeAspect="1" noChangeArrowheads="1"/>
          </p:cNvPicPr>
          <p:nvPr/>
        </p:nvPicPr>
        <p:blipFill>
          <a:blip r:embed="rId3">
            <a:lum bright="-10000" contrast="10000"/>
          </a:blip>
          <a:srcRect/>
          <a:stretch>
            <a:fillRect/>
          </a:stretch>
        </p:blipFill>
        <p:spPr bwMode="auto">
          <a:xfrm>
            <a:off x="1643042" y="0"/>
            <a:ext cx="7500958" cy="6572272"/>
          </a:xfrm>
          <a:prstGeom prst="rect">
            <a:avLst/>
          </a:prstGeom>
          <a:noFill/>
        </p:spPr>
      </p:pic>
      <p:sp>
        <p:nvSpPr>
          <p:cNvPr id="3" name="Symbol zastępczy zawartości 2"/>
          <p:cNvSpPr>
            <a:spLocks noGrp="1"/>
          </p:cNvSpPr>
          <p:nvPr>
            <p:ph idx="1"/>
          </p:nvPr>
        </p:nvSpPr>
        <p:spPr>
          <a:xfrm>
            <a:off x="0" y="1285860"/>
            <a:ext cx="5214974" cy="4214842"/>
          </a:xfrm>
        </p:spPr>
        <p:txBody>
          <a:bodyPr>
            <a:normAutofit fontScale="70000" lnSpcReduction="20000"/>
          </a:bodyPr>
          <a:lstStyle/>
          <a:p>
            <a:pPr algn="ctr"/>
            <a:r>
              <a:rPr lang="pl-PL" dirty="0" err="1" smtClean="0">
                <a:solidFill>
                  <a:schemeClr val="bg1"/>
                </a:solidFill>
              </a:rPr>
              <a:t>Can</a:t>
            </a:r>
            <a:r>
              <a:rPr lang="pl-PL" dirty="0" smtClean="0">
                <a:solidFill>
                  <a:schemeClr val="bg1"/>
                </a:solidFill>
              </a:rPr>
              <a:t> </a:t>
            </a:r>
            <a:r>
              <a:rPr lang="pl-PL" dirty="0" err="1" smtClean="0">
                <a:solidFill>
                  <a:schemeClr val="bg1"/>
                </a:solidFill>
              </a:rPr>
              <a:t>you</a:t>
            </a:r>
            <a:r>
              <a:rPr lang="pl-PL" dirty="0" smtClean="0">
                <a:solidFill>
                  <a:schemeClr val="bg1"/>
                </a:solidFill>
              </a:rPr>
              <a:t> </a:t>
            </a:r>
            <a:r>
              <a:rPr lang="pl-PL" dirty="0" err="1" smtClean="0">
                <a:solidFill>
                  <a:schemeClr val="bg1"/>
                </a:solidFill>
              </a:rPr>
              <a:t>reveal</a:t>
            </a:r>
            <a:r>
              <a:rPr lang="pl-PL" dirty="0" smtClean="0">
                <a:solidFill>
                  <a:schemeClr val="bg1"/>
                </a:solidFill>
              </a:rPr>
              <a:t> </a:t>
            </a:r>
            <a:r>
              <a:rPr lang="pl-PL" dirty="0" err="1" smtClean="0">
                <a:solidFill>
                  <a:schemeClr val="bg1"/>
                </a:solidFill>
              </a:rPr>
              <a:t>your</a:t>
            </a:r>
            <a:r>
              <a:rPr lang="pl-PL" dirty="0" smtClean="0">
                <a:solidFill>
                  <a:schemeClr val="bg1"/>
                </a:solidFill>
              </a:rPr>
              <a:t> </a:t>
            </a:r>
            <a:r>
              <a:rPr lang="pl-PL" dirty="0" err="1" smtClean="0">
                <a:solidFill>
                  <a:schemeClr val="bg1"/>
                </a:solidFill>
              </a:rPr>
              <a:t>inner</a:t>
            </a:r>
            <a:r>
              <a:rPr lang="pl-PL" dirty="0" smtClean="0">
                <a:solidFill>
                  <a:schemeClr val="bg1"/>
                </a:solidFill>
              </a:rPr>
              <a:t> </a:t>
            </a:r>
            <a:r>
              <a:rPr lang="pl-PL" dirty="0" err="1" smtClean="0">
                <a:solidFill>
                  <a:schemeClr val="bg1"/>
                </a:solidFill>
              </a:rPr>
              <a:t>self</a:t>
            </a:r>
            <a:r>
              <a:rPr lang="pl-PL" dirty="0" smtClean="0">
                <a:solidFill>
                  <a:schemeClr val="bg1"/>
                </a:solidFill>
              </a:rPr>
              <a:t>? </a:t>
            </a:r>
            <a:r>
              <a:rPr lang="pl-PL" dirty="0" err="1" smtClean="0">
                <a:solidFill>
                  <a:schemeClr val="bg1"/>
                </a:solidFill>
              </a:rPr>
              <a:t>With</a:t>
            </a:r>
            <a:r>
              <a:rPr lang="pl-PL" dirty="0" smtClean="0">
                <a:solidFill>
                  <a:schemeClr val="bg1"/>
                </a:solidFill>
              </a:rPr>
              <a:t> </a:t>
            </a:r>
            <a:r>
              <a:rPr lang="pl-PL" dirty="0" err="1" smtClean="0">
                <a:solidFill>
                  <a:schemeClr val="bg1"/>
                </a:solidFill>
              </a:rPr>
              <a:t>the</a:t>
            </a:r>
            <a:r>
              <a:rPr lang="pl-PL" dirty="0" smtClean="0">
                <a:solidFill>
                  <a:schemeClr val="bg1"/>
                </a:solidFill>
              </a:rPr>
              <a:t> help of </a:t>
            </a:r>
            <a:r>
              <a:rPr lang="pl-PL" dirty="0" err="1" smtClean="0">
                <a:solidFill>
                  <a:schemeClr val="bg1"/>
                </a:solidFill>
              </a:rPr>
              <a:t>X-rays</a:t>
            </a:r>
            <a:r>
              <a:rPr lang="pl-PL" dirty="0" smtClean="0">
                <a:solidFill>
                  <a:schemeClr val="bg1"/>
                </a:solidFill>
              </a:rPr>
              <a:t>, </a:t>
            </a:r>
            <a:r>
              <a:rPr lang="pl-PL" dirty="0" err="1" smtClean="0">
                <a:solidFill>
                  <a:schemeClr val="bg1"/>
                </a:solidFill>
              </a:rPr>
              <a:t>yes</a:t>
            </a:r>
            <a:r>
              <a:rPr lang="pl-PL" dirty="0" smtClean="0">
                <a:solidFill>
                  <a:schemeClr val="bg1"/>
                </a:solidFill>
              </a:rPr>
              <a:t> </a:t>
            </a:r>
            <a:r>
              <a:rPr lang="pl-PL" dirty="0" err="1" smtClean="0">
                <a:solidFill>
                  <a:schemeClr val="bg1"/>
                </a:solidFill>
              </a:rPr>
              <a:t>you</a:t>
            </a:r>
            <a:r>
              <a:rPr lang="pl-PL" dirty="0" smtClean="0">
                <a:solidFill>
                  <a:schemeClr val="bg1"/>
                </a:solidFill>
              </a:rPr>
              <a:t> </a:t>
            </a:r>
            <a:r>
              <a:rPr lang="pl-PL" dirty="0" err="1" smtClean="0">
                <a:solidFill>
                  <a:schemeClr val="bg1"/>
                </a:solidFill>
              </a:rPr>
              <a:t>can</a:t>
            </a:r>
            <a:r>
              <a:rPr lang="pl-PL" dirty="0" smtClean="0">
                <a:solidFill>
                  <a:schemeClr val="bg1"/>
                </a:solidFill>
              </a:rPr>
              <a:t>! But do we </a:t>
            </a:r>
            <a:r>
              <a:rPr lang="pl-PL" dirty="0" err="1" smtClean="0">
                <a:solidFill>
                  <a:schemeClr val="bg1"/>
                </a:solidFill>
              </a:rPr>
              <a:t>ever</a:t>
            </a:r>
            <a:r>
              <a:rPr lang="pl-PL" dirty="0" smtClean="0">
                <a:solidFill>
                  <a:schemeClr val="bg1"/>
                </a:solidFill>
              </a:rPr>
              <a:t> </a:t>
            </a:r>
            <a:r>
              <a:rPr lang="pl-PL" dirty="0" err="1" smtClean="0">
                <a:solidFill>
                  <a:schemeClr val="bg1"/>
                </a:solidFill>
              </a:rPr>
              <a:t>ponder</a:t>
            </a:r>
            <a:r>
              <a:rPr lang="pl-PL" dirty="0" smtClean="0">
                <a:solidFill>
                  <a:schemeClr val="bg1"/>
                </a:solidFill>
              </a:rPr>
              <a:t> </a:t>
            </a:r>
            <a:r>
              <a:rPr lang="pl-PL" dirty="0" err="1" smtClean="0">
                <a:solidFill>
                  <a:schemeClr val="bg1"/>
                </a:solidFill>
              </a:rPr>
              <a:t>about</a:t>
            </a:r>
            <a:r>
              <a:rPr lang="pl-PL" dirty="0" smtClean="0">
                <a:solidFill>
                  <a:schemeClr val="bg1"/>
                </a:solidFill>
              </a:rPr>
              <a:t> </a:t>
            </a:r>
            <a:r>
              <a:rPr lang="pl-PL" dirty="0" err="1" smtClean="0">
                <a:solidFill>
                  <a:schemeClr val="bg1"/>
                </a:solidFill>
              </a:rPr>
              <a:t>the</a:t>
            </a:r>
            <a:r>
              <a:rPr lang="pl-PL" dirty="0" smtClean="0">
                <a:solidFill>
                  <a:schemeClr val="bg1"/>
                </a:solidFill>
              </a:rPr>
              <a:t> person </a:t>
            </a:r>
            <a:r>
              <a:rPr lang="pl-PL" dirty="0" err="1" smtClean="0">
                <a:solidFill>
                  <a:schemeClr val="bg1"/>
                </a:solidFill>
              </a:rPr>
              <a:t>who</a:t>
            </a:r>
            <a:r>
              <a:rPr lang="pl-PL" dirty="0" smtClean="0">
                <a:solidFill>
                  <a:schemeClr val="bg1"/>
                </a:solidFill>
              </a:rPr>
              <a:t> </a:t>
            </a:r>
            <a:r>
              <a:rPr lang="pl-PL" dirty="0" err="1" smtClean="0">
                <a:solidFill>
                  <a:schemeClr val="bg1"/>
                </a:solidFill>
              </a:rPr>
              <a:t>discovered</a:t>
            </a:r>
            <a:r>
              <a:rPr lang="pl-PL" dirty="0" smtClean="0">
                <a:solidFill>
                  <a:schemeClr val="bg1"/>
                </a:solidFill>
              </a:rPr>
              <a:t> </a:t>
            </a:r>
            <a:r>
              <a:rPr lang="pl-PL" dirty="0" err="1" smtClean="0">
                <a:solidFill>
                  <a:schemeClr val="bg1"/>
                </a:solidFill>
              </a:rPr>
              <a:t>these</a:t>
            </a:r>
            <a:r>
              <a:rPr lang="pl-PL" dirty="0" smtClean="0">
                <a:solidFill>
                  <a:schemeClr val="bg1"/>
                </a:solidFill>
              </a:rPr>
              <a:t> </a:t>
            </a:r>
            <a:r>
              <a:rPr lang="pl-PL" dirty="0" err="1" smtClean="0">
                <a:solidFill>
                  <a:schemeClr val="bg1"/>
                </a:solidFill>
              </a:rPr>
              <a:t>rays</a:t>
            </a:r>
            <a:r>
              <a:rPr lang="pl-PL" dirty="0" smtClean="0">
                <a:solidFill>
                  <a:schemeClr val="bg1"/>
                </a:solidFill>
              </a:rPr>
              <a:t>? </a:t>
            </a:r>
            <a:r>
              <a:rPr lang="pl-PL" dirty="0" err="1" smtClean="0">
                <a:solidFill>
                  <a:schemeClr val="bg1"/>
                </a:solidFill>
              </a:rPr>
              <a:t>Although</a:t>
            </a:r>
            <a:r>
              <a:rPr lang="pl-PL" dirty="0" smtClean="0">
                <a:solidFill>
                  <a:schemeClr val="bg1"/>
                </a:solidFill>
              </a:rPr>
              <a:t> we </a:t>
            </a:r>
            <a:r>
              <a:rPr lang="pl-PL" dirty="0" err="1" smtClean="0">
                <a:solidFill>
                  <a:schemeClr val="bg1"/>
                </a:solidFill>
              </a:rPr>
              <a:t>all</a:t>
            </a:r>
            <a:r>
              <a:rPr lang="pl-PL" dirty="0" smtClean="0">
                <a:solidFill>
                  <a:schemeClr val="bg1"/>
                </a:solidFill>
              </a:rPr>
              <a:t> </a:t>
            </a:r>
            <a:r>
              <a:rPr lang="pl-PL" dirty="0" err="1" smtClean="0">
                <a:solidFill>
                  <a:schemeClr val="bg1"/>
                </a:solidFill>
              </a:rPr>
              <a:t>familiar</a:t>
            </a:r>
            <a:r>
              <a:rPr lang="pl-PL" dirty="0" smtClean="0">
                <a:solidFill>
                  <a:schemeClr val="bg1"/>
                </a:solidFill>
              </a:rPr>
              <a:t> </a:t>
            </a:r>
            <a:r>
              <a:rPr lang="pl-PL" dirty="0" err="1" smtClean="0">
                <a:solidFill>
                  <a:schemeClr val="bg1"/>
                </a:solidFill>
              </a:rPr>
              <a:t>with</a:t>
            </a:r>
            <a:r>
              <a:rPr lang="pl-PL" dirty="0" smtClean="0">
                <a:solidFill>
                  <a:schemeClr val="bg1"/>
                </a:solidFill>
              </a:rPr>
              <a:t> </a:t>
            </a:r>
            <a:r>
              <a:rPr lang="pl-PL" dirty="0" err="1" smtClean="0">
                <a:solidFill>
                  <a:schemeClr val="bg1"/>
                </a:solidFill>
              </a:rPr>
              <a:t>the</a:t>
            </a:r>
            <a:r>
              <a:rPr lang="pl-PL" dirty="0" smtClean="0">
                <a:solidFill>
                  <a:schemeClr val="bg1"/>
                </a:solidFill>
              </a:rPr>
              <a:t> term </a:t>
            </a:r>
            <a:r>
              <a:rPr lang="pl-PL" dirty="0" err="1" smtClean="0">
                <a:solidFill>
                  <a:schemeClr val="bg1"/>
                </a:solidFill>
              </a:rPr>
              <a:t>X-ray</a:t>
            </a:r>
            <a:r>
              <a:rPr lang="pl-PL" dirty="0" smtClean="0">
                <a:solidFill>
                  <a:schemeClr val="bg1"/>
                </a:solidFill>
              </a:rPr>
              <a:t>, </a:t>
            </a:r>
            <a:r>
              <a:rPr lang="pl-PL" dirty="0" err="1" smtClean="0">
                <a:solidFill>
                  <a:schemeClr val="bg1"/>
                </a:solidFill>
              </a:rPr>
              <a:t>the</a:t>
            </a:r>
            <a:r>
              <a:rPr lang="pl-PL" dirty="0" smtClean="0">
                <a:solidFill>
                  <a:schemeClr val="bg1"/>
                </a:solidFill>
              </a:rPr>
              <a:t> </a:t>
            </a:r>
            <a:r>
              <a:rPr lang="pl-PL" dirty="0" err="1" smtClean="0">
                <a:solidFill>
                  <a:schemeClr val="bg1"/>
                </a:solidFill>
              </a:rPr>
              <a:t>man</a:t>
            </a:r>
            <a:r>
              <a:rPr lang="pl-PL" dirty="0" smtClean="0">
                <a:solidFill>
                  <a:schemeClr val="bg1"/>
                </a:solidFill>
              </a:rPr>
              <a:t> </a:t>
            </a:r>
            <a:r>
              <a:rPr lang="pl-PL" sz="4000" b="1" dirty="0" smtClean="0">
                <a:solidFill>
                  <a:schemeClr val="bg1"/>
                </a:solidFill>
              </a:rPr>
              <a:t>Wilhelm Conrad Roentgen </a:t>
            </a:r>
            <a:r>
              <a:rPr lang="pl-PL" dirty="0" err="1" smtClean="0">
                <a:solidFill>
                  <a:schemeClr val="bg1"/>
                </a:solidFill>
              </a:rPr>
              <a:t>who</a:t>
            </a:r>
            <a:r>
              <a:rPr lang="pl-PL" dirty="0" smtClean="0">
                <a:solidFill>
                  <a:schemeClr val="bg1"/>
                </a:solidFill>
              </a:rPr>
              <a:t> </a:t>
            </a:r>
            <a:r>
              <a:rPr lang="pl-PL" dirty="0" err="1" smtClean="0">
                <a:solidFill>
                  <a:schemeClr val="bg1"/>
                </a:solidFill>
              </a:rPr>
              <a:t>made</a:t>
            </a:r>
            <a:r>
              <a:rPr lang="pl-PL" dirty="0" smtClean="0">
                <a:solidFill>
                  <a:schemeClr val="bg1"/>
                </a:solidFill>
              </a:rPr>
              <a:t> </a:t>
            </a:r>
            <a:r>
              <a:rPr lang="pl-PL" dirty="0" err="1" smtClean="0">
                <a:solidFill>
                  <a:schemeClr val="bg1"/>
                </a:solidFill>
              </a:rPr>
              <a:t>this</a:t>
            </a:r>
            <a:r>
              <a:rPr lang="pl-PL" dirty="0" smtClean="0">
                <a:solidFill>
                  <a:schemeClr val="bg1"/>
                </a:solidFill>
              </a:rPr>
              <a:t> an </a:t>
            </a:r>
            <a:r>
              <a:rPr lang="pl-PL" dirty="0" err="1" smtClean="0">
                <a:solidFill>
                  <a:schemeClr val="bg1"/>
                </a:solidFill>
              </a:rPr>
              <a:t>astounding</a:t>
            </a:r>
            <a:r>
              <a:rPr lang="pl-PL" dirty="0" smtClean="0">
                <a:solidFill>
                  <a:schemeClr val="bg1"/>
                </a:solidFill>
              </a:rPr>
              <a:t> </a:t>
            </a:r>
            <a:r>
              <a:rPr lang="pl-PL" dirty="0" err="1" smtClean="0">
                <a:solidFill>
                  <a:schemeClr val="bg1"/>
                </a:solidFill>
              </a:rPr>
              <a:t>discovery</a:t>
            </a:r>
            <a:r>
              <a:rPr lang="pl-PL" dirty="0" smtClean="0">
                <a:solidFill>
                  <a:schemeClr val="bg1"/>
                </a:solidFill>
              </a:rPr>
              <a:t> </a:t>
            </a:r>
            <a:r>
              <a:rPr lang="pl-PL" dirty="0" err="1" smtClean="0">
                <a:solidFill>
                  <a:schemeClr val="bg1"/>
                </a:solidFill>
              </a:rPr>
              <a:t>remains</a:t>
            </a:r>
            <a:r>
              <a:rPr lang="pl-PL" dirty="0" smtClean="0">
                <a:solidFill>
                  <a:schemeClr val="bg1"/>
                </a:solidFill>
              </a:rPr>
              <a:t> </a:t>
            </a:r>
            <a:r>
              <a:rPr lang="pl-PL" dirty="0" err="1" smtClean="0">
                <a:solidFill>
                  <a:schemeClr val="bg1"/>
                </a:solidFill>
              </a:rPr>
              <a:t>unfamiliar</a:t>
            </a:r>
            <a:r>
              <a:rPr lang="pl-PL" dirty="0" smtClean="0">
                <a:solidFill>
                  <a:schemeClr val="bg1"/>
                </a:solidFill>
              </a:rPr>
              <a:t> to most of </a:t>
            </a:r>
            <a:r>
              <a:rPr lang="pl-PL" dirty="0" err="1" smtClean="0">
                <a:solidFill>
                  <a:schemeClr val="bg1"/>
                </a:solidFill>
              </a:rPr>
              <a:t>us</a:t>
            </a:r>
            <a:r>
              <a:rPr lang="pl-PL" dirty="0" smtClean="0">
                <a:solidFill>
                  <a:schemeClr val="bg1"/>
                </a:solidFill>
              </a:rPr>
              <a:t> </a:t>
            </a:r>
            <a:r>
              <a:rPr lang="pl-PL" dirty="0" err="1" smtClean="0">
                <a:solidFill>
                  <a:schemeClr val="bg1"/>
                </a:solidFill>
              </a:rPr>
              <a:t>even</a:t>
            </a:r>
            <a:r>
              <a:rPr lang="pl-PL" dirty="0" smtClean="0">
                <a:solidFill>
                  <a:schemeClr val="bg1"/>
                </a:solidFill>
              </a:rPr>
              <a:t> to </a:t>
            </a:r>
            <a:r>
              <a:rPr lang="pl-PL" dirty="0" err="1" smtClean="0">
                <a:solidFill>
                  <a:schemeClr val="bg1"/>
                </a:solidFill>
              </a:rPr>
              <a:t>this</a:t>
            </a:r>
            <a:r>
              <a:rPr lang="pl-PL" dirty="0" smtClean="0">
                <a:solidFill>
                  <a:schemeClr val="bg1"/>
                </a:solidFill>
              </a:rPr>
              <a:t> </a:t>
            </a:r>
            <a:r>
              <a:rPr lang="pl-PL" dirty="0" err="1" smtClean="0">
                <a:solidFill>
                  <a:schemeClr val="bg1"/>
                </a:solidFill>
              </a:rPr>
              <a:t>day</a:t>
            </a:r>
            <a:r>
              <a:rPr lang="pl-PL" dirty="0" smtClean="0">
                <a:solidFill>
                  <a:schemeClr val="bg1"/>
                </a:solidFill>
              </a:rPr>
              <a:t>. His great </a:t>
            </a:r>
            <a:r>
              <a:rPr lang="pl-PL" dirty="0" err="1" smtClean="0">
                <a:solidFill>
                  <a:schemeClr val="bg1"/>
                </a:solidFill>
              </a:rPr>
              <a:t>discovery</a:t>
            </a:r>
            <a:r>
              <a:rPr lang="pl-PL" dirty="0" smtClean="0">
                <a:solidFill>
                  <a:schemeClr val="bg1"/>
                </a:solidFill>
              </a:rPr>
              <a:t> </a:t>
            </a:r>
            <a:r>
              <a:rPr lang="pl-PL" dirty="0" err="1" smtClean="0">
                <a:solidFill>
                  <a:schemeClr val="bg1"/>
                </a:solidFill>
              </a:rPr>
              <a:t>explored</a:t>
            </a:r>
            <a:r>
              <a:rPr lang="pl-PL" dirty="0" smtClean="0">
                <a:solidFill>
                  <a:schemeClr val="bg1"/>
                </a:solidFill>
              </a:rPr>
              <a:t> </a:t>
            </a:r>
            <a:r>
              <a:rPr lang="pl-PL" dirty="0" err="1" smtClean="0">
                <a:solidFill>
                  <a:schemeClr val="bg1"/>
                </a:solidFill>
              </a:rPr>
              <a:t>the</a:t>
            </a:r>
            <a:r>
              <a:rPr lang="pl-PL" dirty="0" smtClean="0">
                <a:solidFill>
                  <a:schemeClr val="bg1"/>
                </a:solidFill>
              </a:rPr>
              <a:t> </a:t>
            </a:r>
            <a:r>
              <a:rPr lang="pl-PL" dirty="0" err="1" smtClean="0">
                <a:solidFill>
                  <a:schemeClr val="bg1"/>
                </a:solidFill>
              </a:rPr>
              <a:t>internal</a:t>
            </a:r>
            <a:r>
              <a:rPr lang="pl-PL" dirty="0" smtClean="0">
                <a:solidFill>
                  <a:schemeClr val="bg1"/>
                </a:solidFill>
              </a:rPr>
              <a:t> </a:t>
            </a:r>
            <a:r>
              <a:rPr lang="pl-PL" dirty="0" err="1" smtClean="0">
                <a:solidFill>
                  <a:schemeClr val="bg1"/>
                </a:solidFill>
              </a:rPr>
              <a:t>structure</a:t>
            </a:r>
            <a:r>
              <a:rPr lang="pl-PL" dirty="0" smtClean="0">
                <a:solidFill>
                  <a:schemeClr val="bg1"/>
                </a:solidFill>
              </a:rPr>
              <a:t> of </a:t>
            </a:r>
            <a:r>
              <a:rPr lang="pl-PL" dirty="0" err="1" smtClean="0">
                <a:solidFill>
                  <a:schemeClr val="bg1"/>
                </a:solidFill>
              </a:rPr>
              <a:t>the</a:t>
            </a:r>
            <a:r>
              <a:rPr lang="pl-PL" dirty="0" smtClean="0">
                <a:solidFill>
                  <a:schemeClr val="bg1"/>
                </a:solidFill>
              </a:rPr>
              <a:t> body. </a:t>
            </a:r>
          </a:p>
          <a:p>
            <a:pPr algn="ctr">
              <a:buNone/>
            </a:pPr>
            <a:r>
              <a:rPr lang="pl-PL" dirty="0" smtClean="0">
                <a:solidFill>
                  <a:schemeClr val="bg1"/>
                </a:solidFill>
              </a:rPr>
              <a:t>	</a:t>
            </a:r>
            <a:r>
              <a:rPr lang="pl-PL" dirty="0" err="1" smtClean="0">
                <a:solidFill>
                  <a:schemeClr val="bg1"/>
                </a:solidFill>
              </a:rPr>
              <a:t>Let</a:t>
            </a:r>
            <a:r>
              <a:rPr lang="pl-PL" dirty="0" smtClean="0">
                <a:solidFill>
                  <a:schemeClr val="bg1"/>
                </a:solidFill>
              </a:rPr>
              <a:t> </a:t>
            </a:r>
            <a:r>
              <a:rPr lang="pl-PL" dirty="0" err="1" smtClean="0">
                <a:solidFill>
                  <a:schemeClr val="bg1"/>
                </a:solidFill>
              </a:rPr>
              <a:t>us</a:t>
            </a:r>
            <a:r>
              <a:rPr lang="pl-PL" dirty="0" smtClean="0">
                <a:solidFill>
                  <a:schemeClr val="bg1"/>
                </a:solidFill>
              </a:rPr>
              <a:t> </a:t>
            </a:r>
            <a:r>
              <a:rPr lang="pl-PL" dirty="0" err="1" smtClean="0">
                <a:solidFill>
                  <a:schemeClr val="bg1"/>
                </a:solidFill>
              </a:rPr>
              <a:t>have</a:t>
            </a:r>
            <a:r>
              <a:rPr lang="pl-PL" dirty="0" smtClean="0">
                <a:solidFill>
                  <a:schemeClr val="bg1"/>
                </a:solidFill>
              </a:rPr>
              <a:t> a </a:t>
            </a:r>
            <a:r>
              <a:rPr lang="pl-PL" dirty="0" err="1" smtClean="0">
                <a:solidFill>
                  <a:schemeClr val="bg1"/>
                </a:solidFill>
              </a:rPr>
              <a:t>journey</a:t>
            </a:r>
            <a:r>
              <a:rPr lang="pl-PL" dirty="0" smtClean="0">
                <a:solidFill>
                  <a:schemeClr val="bg1"/>
                </a:solidFill>
              </a:rPr>
              <a:t> </a:t>
            </a:r>
            <a:r>
              <a:rPr lang="pl-PL" dirty="0" err="1" smtClean="0">
                <a:solidFill>
                  <a:schemeClr val="bg1"/>
                </a:solidFill>
              </a:rPr>
              <a:t>into</a:t>
            </a:r>
            <a:r>
              <a:rPr lang="pl-PL" dirty="0" smtClean="0">
                <a:solidFill>
                  <a:schemeClr val="bg1"/>
                </a:solidFill>
              </a:rPr>
              <a:t> </a:t>
            </a:r>
            <a:r>
              <a:rPr lang="pl-PL" dirty="0" err="1" smtClean="0">
                <a:solidFill>
                  <a:schemeClr val="bg1"/>
                </a:solidFill>
              </a:rPr>
              <a:t>the</a:t>
            </a:r>
            <a:r>
              <a:rPr lang="pl-PL" dirty="0" smtClean="0">
                <a:solidFill>
                  <a:schemeClr val="bg1"/>
                </a:solidFill>
              </a:rPr>
              <a:t> </a:t>
            </a:r>
            <a:r>
              <a:rPr lang="pl-PL" dirty="0" err="1" smtClean="0">
                <a:solidFill>
                  <a:schemeClr val="bg1"/>
                </a:solidFill>
              </a:rPr>
              <a:t>wonderful</a:t>
            </a:r>
            <a:r>
              <a:rPr lang="pl-PL" dirty="0" smtClean="0">
                <a:solidFill>
                  <a:schemeClr val="bg1"/>
                </a:solidFill>
              </a:rPr>
              <a:t> life of a </a:t>
            </a:r>
            <a:r>
              <a:rPr lang="pl-PL" dirty="0" err="1" smtClean="0">
                <a:solidFill>
                  <a:schemeClr val="bg1"/>
                </a:solidFill>
              </a:rPr>
              <a:t>man</a:t>
            </a:r>
            <a:r>
              <a:rPr lang="pl-PL" dirty="0" smtClean="0">
                <a:solidFill>
                  <a:schemeClr val="bg1"/>
                </a:solidFill>
              </a:rPr>
              <a:t> </a:t>
            </a:r>
            <a:r>
              <a:rPr lang="pl-PL" dirty="0" err="1" smtClean="0">
                <a:solidFill>
                  <a:schemeClr val="bg1"/>
                </a:solidFill>
              </a:rPr>
              <a:t>who</a:t>
            </a:r>
            <a:r>
              <a:rPr lang="pl-PL" dirty="0" smtClean="0">
                <a:solidFill>
                  <a:schemeClr val="bg1"/>
                </a:solidFill>
              </a:rPr>
              <a:t> </a:t>
            </a:r>
            <a:r>
              <a:rPr lang="pl-PL" dirty="0" err="1" smtClean="0">
                <a:solidFill>
                  <a:schemeClr val="bg1"/>
                </a:solidFill>
              </a:rPr>
              <a:t>discovered</a:t>
            </a:r>
            <a:r>
              <a:rPr lang="pl-PL" dirty="0" smtClean="0">
                <a:solidFill>
                  <a:schemeClr val="bg1"/>
                </a:solidFill>
              </a:rPr>
              <a:t> </a:t>
            </a:r>
            <a:r>
              <a:rPr lang="pl-PL" dirty="0" err="1" smtClean="0">
                <a:solidFill>
                  <a:schemeClr val="bg1"/>
                </a:solidFill>
              </a:rPr>
              <a:t>these</a:t>
            </a:r>
            <a:r>
              <a:rPr lang="pl-PL" dirty="0" smtClean="0">
                <a:solidFill>
                  <a:schemeClr val="bg1"/>
                </a:solidFill>
              </a:rPr>
              <a:t> </a:t>
            </a:r>
            <a:r>
              <a:rPr lang="pl-PL" dirty="0" err="1" smtClean="0">
                <a:solidFill>
                  <a:schemeClr val="bg1"/>
                </a:solidFill>
              </a:rPr>
              <a:t>phenomenal</a:t>
            </a:r>
            <a:r>
              <a:rPr lang="pl-PL" dirty="0" smtClean="0">
                <a:solidFill>
                  <a:schemeClr val="bg1"/>
                </a:solidFill>
              </a:rPr>
              <a:t> </a:t>
            </a:r>
            <a:r>
              <a:rPr lang="pl-PL" dirty="0" err="1" smtClean="0">
                <a:solidFill>
                  <a:schemeClr val="bg1"/>
                </a:solidFill>
              </a:rPr>
              <a:t>rays</a:t>
            </a:r>
            <a:r>
              <a:rPr lang="pl-PL" dirty="0" smtClean="0">
                <a:solidFill>
                  <a:schemeClr val="bg1"/>
                </a:solidFill>
              </a:rPr>
              <a:t>.</a:t>
            </a:r>
            <a:endParaRPr lang="pl-PL"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anim calcmode="lin" valueType="num">
                                      <p:cBhvr>
                                        <p:cTn id="8" dur="2000" fill="hold"/>
                                        <p:tgtEl>
                                          <p:spTgt spid="2052"/>
                                        </p:tgtEl>
                                        <p:attrNameLst>
                                          <p:attrName>ppt_x</p:attrName>
                                        </p:attrNameLst>
                                      </p:cBhvr>
                                      <p:tavLst>
                                        <p:tav tm="0">
                                          <p:val>
                                            <p:strVal val="#ppt_x"/>
                                          </p:val>
                                        </p:tav>
                                        <p:tav tm="100000">
                                          <p:val>
                                            <p:strVal val="#ppt_x"/>
                                          </p:val>
                                        </p:tav>
                                      </p:tavLst>
                                    </p:anim>
                                    <p:anim calcmode="lin" valueType="num">
                                      <p:cBhvr>
                                        <p:cTn id="9" dur="2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l="37884" t="25755" r="20937" b="13461"/>
          <a:stretch>
            <a:fillRect/>
          </a:stretch>
        </p:blipFill>
        <p:spPr bwMode="auto">
          <a:xfrm>
            <a:off x="0" y="-214338"/>
            <a:ext cx="9143999" cy="7072338"/>
          </a:xfrm>
          <a:prstGeom prst="rect">
            <a:avLst/>
          </a:prstGeom>
          <a:noFill/>
          <a:ln w="9525">
            <a:noFill/>
            <a:miter lim="800000"/>
            <a:headEnd/>
            <a:tailEnd/>
          </a:ln>
          <a:effectLst/>
        </p:spPr>
      </p:pic>
      <p:sp>
        <p:nvSpPr>
          <p:cNvPr id="2" name="Tytuł 1"/>
          <p:cNvSpPr>
            <a:spLocks noGrp="1"/>
          </p:cNvSpPr>
          <p:nvPr>
            <p:ph type="title"/>
          </p:nvPr>
        </p:nvSpPr>
        <p:spPr>
          <a:xfrm>
            <a:off x="214282" y="0"/>
            <a:ext cx="8929718" cy="1500174"/>
          </a:xfrm>
        </p:spPr>
        <p:txBody>
          <a:bodyPr>
            <a:normAutofit fontScale="90000"/>
          </a:bodyPr>
          <a:lstStyle/>
          <a:p>
            <a:r>
              <a:rPr lang="pl-PL" sz="6000" b="1" dirty="0" smtClean="0">
                <a:solidFill>
                  <a:schemeClr val="bg1"/>
                </a:solidFill>
                <a:effectLst>
                  <a:outerShdw blurRad="38100" dist="38100" dir="2700000" algn="tl">
                    <a:srgbClr val="000000">
                      <a:alpha val="43137"/>
                    </a:srgbClr>
                  </a:outerShdw>
                </a:effectLst>
              </a:rPr>
              <a:t>Wilhelm </a:t>
            </a:r>
            <a:r>
              <a:rPr lang="pl-PL" sz="6000" b="1" dirty="0" err="1" smtClean="0">
                <a:solidFill>
                  <a:schemeClr val="bg1"/>
                </a:solidFill>
                <a:effectLst>
                  <a:outerShdw blurRad="38100" dist="38100" dir="2700000" algn="tl">
                    <a:srgbClr val="000000">
                      <a:alpha val="43137"/>
                    </a:srgbClr>
                  </a:outerShdw>
                </a:effectLst>
              </a:rPr>
              <a:t>Condrad</a:t>
            </a:r>
            <a:r>
              <a:rPr lang="pl-PL" sz="6000" b="1" dirty="0" smtClean="0">
                <a:solidFill>
                  <a:schemeClr val="bg1"/>
                </a:solidFill>
                <a:effectLst>
                  <a:outerShdw blurRad="38100" dist="38100" dir="2700000" algn="tl">
                    <a:srgbClr val="000000">
                      <a:alpha val="43137"/>
                    </a:srgbClr>
                  </a:outerShdw>
                </a:effectLst>
              </a:rPr>
              <a:t> Roentgen</a:t>
            </a:r>
            <a:r>
              <a:rPr lang="pl-PL" dirty="0" smtClean="0">
                <a:solidFill>
                  <a:schemeClr val="bg1"/>
                </a:solidFill>
              </a:rPr>
              <a:t/>
            </a:r>
            <a:br>
              <a:rPr lang="pl-PL" dirty="0" smtClean="0">
                <a:solidFill>
                  <a:schemeClr val="bg1"/>
                </a:solidFill>
              </a:rPr>
            </a:br>
            <a:r>
              <a:rPr lang="pl-PL" dirty="0" smtClean="0">
                <a:solidFill>
                  <a:schemeClr val="bg1"/>
                </a:solidFill>
              </a:rPr>
              <a:t>- </a:t>
            </a:r>
            <a:r>
              <a:rPr lang="pl-PL" sz="3100" dirty="0" err="1" smtClean="0">
                <a:solidFill>
                  <a:schemeClr val="bg1"/>
                </a:solidFill>
              </a:rPr>
              <a:t>the</a:t>
            </a:r>
            <a:r>
              <a:rPr lang="pl-PL" sz="3100" dirty="0" smtClean="0">
                <a:solidFill>
                  <a:schemeClr val="bg1"/>
                </a:solidFill>
              </a:rPr>
              <a:t> </a:t>
            </a:r>
            <a:r>
              <a:rPr lang="pl-PL" sz="3100" dirty="0" err="1" smtClean="0">
                <a:solidFill>
                  <a:schemeClr val="bg1"/>
                </a:solidFill>
              </a:rPr>
              <a:t>discovered</a:t>
            </a:r>
            <a:r>
              <a:rPr lang="pl-PL" sz="3100" dirty="0" smtClean="0">
                <a:solidFill>
                  <a:schemeClr val="bg1"/>
                </a:solidFill>
              </a:rPr>
              <a:t> of </a:t>
            </a:r>
            <a:r>
              <a:rPr lang="pl-PL" sz="3100" dirty="0" err="1" smtClean="0">
                <a:solidFill>
                  <a:schemeClr val="bg1"/>
                </a:solidFill>
              </a:rPr>
              <a:t>the</a:t>
            </a:r>
            <a:r>
              <a:rPr lang="pl-PL" sz="3100" dirty="0" smtClean="0">
                <a:solidFill>
                  <a:schemeClr val="bg1"/>
                </a:solidFill>
              </a:rPr>
              <a:t> </a:t>
            </a:r>
            <a:r>
              <a:rPr lang="pl-PL" sz="3100" dirty="0" err="1" smtClean="0">
                <a:solidFill>
                  <a:schemeClr val="bg1"/>
                </a:solidFill>
              </a:rPr>
              <a:t>mysterious</a:t>
            </a:r>
            <a:r>
              <a:rPr lang="pl-PL" sz="3100" dirty="0" smtClean="0">
                <a:solidFill>
                  <a:schemeClr val="bg1"/>
                </a:solidFill>
              </a:rPr>
              <a:t> </a:t>
            </a:r>
            <a:r>
              <a:rPr lang="pl-PL" sz="3100" dirty="0" err="1" smtClean="0">
                <a:solidFill>
                  <a:schemeClr val="bg1"/>
                </a:solidFill>
              </a:rPr>
              <a:t>rays</a:t>
            </a:r>
            <a:r>
              <a:rPr lang="pl-PL" sz="3100" dirty="0" smtClean="0">
                <a:solidFill>
                  <a:schemeClr val="bg1"/>
                </a:solidFill>
              </a:rPr>
              <a:t>…</a:t>
            </a:r>
            <a:endParaRPr lang="pl-PL" sz="3100" dirty="0">
              <a:solidFill>
                <a:schemeClr val="bg1"/>
              </a:solidFill>
            </a:endParaRPr>
          </a:p>
        </p:txBody>
      </p:sp>
      <p:sp>
        <p:nvSpPr>
          <p:cNvPr id="3" name="Symbol zastępczy zawartości 2"/>
          <p:cNvSpPr>
            <a:spLocks noGrp="1"/>
          </p:cNvSpPr>
          <p:nvPr>
            <p:ph idx="1"/>
          </p:nvPr>
        </p:nvSpPr>
        <p:spPr>
          <a:xfrm>
            <a:off x="0" y="2143116"/>
            <a:ext cx="5357818" cy="4714884"/>
          </a:xfrm>
        </p:spPr>
        <p:txBody>
          <a:bodyPr>
            <a:normAutofit fontScale="85000" lnSpcReduction="10000"/>
          </a:bodyPr>
          <a:lstStyle/>
          <a:p>
            <a:pPr algn="ctr">
              <a:buFont typeface="Wingdings" pitchFamily="2" charset="2"/>
              <a:buChar char="v"/>
            </a:pPr>
            <a:r>
              <a:rPr lang="en-US" dirty="0" smtClean="0">
                <a:solidFill>
                  <a:schemeClr val="bg1"/>
                </a:solidFill>
              </a:rPr>
              <a:t>was a German physicist, </a:t>
            </a:r>
            <a:endParaRPr lang="pl-PL" dirty="0" smtClean="0">
              <a:solidFill>
                <a:schemeClr val="bg1"/>
              </a:solidFill>
            </a:endParaRPr>
          </a:p>
          <a:p>
            <a:pPr algn="ctr">
              <a:buNone/>
            </a:pPr>
            <a:r>
              <a:rPr lang="pl-PL" dirty="0" smtClean="0">
                <a:solidFill>
                  <a:schemeClr val="bg1"/>
                </a:solidFill>
              </a:rPr>
              <a:t>	</a:t>
            </a:r>
            <a:r>
              <a:rPr lang="en-US" dirty="0" smtClean="0">
                <a:solidFill>
                  <a:schemeClr val="bg1"/>
                </a:solidFill>
              </a:rPr>
              <a:t>who on </a:t>
            </a:r>
            <a:r>
              <a:rPr lang="en-US" sz="3800" b="1" dirty="0" smtClean="0">
                <a:solidFill>
                  <a:schemeClr val="bg1"/>
                </a:solidFill>
              </a:rPr>
              <a:t>8 November 1895</a:t>
            </a:r>
            <a:r>
              <a:rPr lang="en-US" dirty="0" smtClean="0">
                <a:solidFill>
                  <a:schemeClr val="bg1"/>
                </a:solidFill>
              </a:rPr>
              <a:t>, produced</a:t>
            </a:r>
            <a:endParaRPr lang="pl-PL" dirty="0" smtClean="0">
              <a:solidFill>
                <a:schemeClr val="bg1"/>
              </a:solidFill>
            </a:endParaRPr>
          </a:p>
          <a:p>
            <a:pPr algn="ctr">
              <a:buNone/>
            </a:pPr>
            <a:r>
              <a:rPr lang="en-US" dirty="0" smtClean="0">
                <a:solidFill>
                  <a:schemeClr val="bg1"/>
                </a:solidFill>
              </a:rPr>
              <a:t> and detected electromagnetic radiation</a:t>
            </a:r>
            <a:endParaRPr lang="pl-PL" dirty="0" smtClean="0">
              <a:solidFill>
                <a:schemeClr val="bg1"/>
              </a:solidFill>
            </a:endParaRPr>
          </a:p>
          <a:p>
            <a:pPr algn="ctr">
              <a:buNone/>
            </a:pPr>
            <a:r>
              <a:rPr lang="en-US" dirty="0" smtClean="0">
                <a:solidFill>
                  <a:schemeClr val="bg1"/>
                </a:solidFill>
              </a:rPr>
              <a:t> in a wavelength range known as X-rays or </a:t>
            </a:r>
            <a:r>
              <a:rPr lang="en-US" dirty="0" err="1" smtClean="0">
                <a:solidFill>
                  <a:schemeClr val="bg1"/>
                </a:solidFill>
              </a:rPr>
              <a:t>Röntgen</a:t>
            </a:r>
            <a:r>
              <a:rPr lang="en-US" dirty="0" smtClean="0">
                <a:solidFill>
                  <a:schemeClr val="bg1"/>
                </a:solidFill>
              </a:rPr>
              <a:t> rays</a:t>
            </a:r>
            <a:r>
              <a:rPr lang="pl-PL" dirty="0" smtClean="0">
                <a:solidFill>
                  <a:schemeClr val="bg1"/>
                </a:solidFill>
              </a:rPr>
              <a:t>. </a:t>
            </a:r>
            <a:r>
              <a:rPr lang="pl-PL" dirty="0" err="1" smtClean="0">
                <a:solidFill>
                  <a:schemeClr val="bg1"/>
                </a:solidFill>
              </a:rPr>
              <a:t>It</a:t>
            </a:r>
            <a:r>
              <a:rPr lang="pl-PL" dirty="0" smtClean="0">
                <a:solidFill>
                  <a:schemeClr val="bg1"/>
                </a:solidFill>
              </a:rPr>
              <a:t> was</a:t>
            </a:r>
            <a:r>
              <a:rPr lang="en-US" dirty="0" smtClean="0">
                <a:solidFill>
                  <a:schemeClr val="bg1"/>
                </a:solidFill>
              </a:rPr>
              <a:t> </a:t>
            </a:r>
            <a:endParaRPr lang="pl-PL" dirty="0" smtClean="0">
              <a:solidFill>
                <a:schemeClr val="bg1"/>
              </a:solidFill>
            </a:endParaRPr>
          </a:p>
          <a:p>
            <a:pPr algn="ctr">
              <a:buNone/>
            </a:pPr>
            <a:r>
              <a:rPr lang="en-US" dirty="0" smtClean="0">
                <a:solidFill>
                  <a:schemeClr val="bg1"/>
                </a:solidFill>
              </a:rPr>
              <a:t>an achievement that earned</a:t>
            </a:r>
            <a:endParaRPr lang="pl-PL" dirty="0" smtClean="0">
              <a:solidFill>
                <a:schemeClr val="bg1"/>
              </a:solidFill>
            </a:endParaRPr>
          </a:p>
          <a:p>
            <a:pPr algn="ctr">
              <a:buNone/>
            </a:pPr>
            <a:r>
              <a:rPr lang="en-US" dirty="0" smtClean="0">
                <a:solidFill>
                  <a:schemeClr val="bg1"/>
                </a:solidFill>
              </a:rPr>
              <a:t>him </a:t>
            </a:r>
            <a:r>
              <a:rPr lang="en-US" sz="3500" b="1" dirty="0" smtClean="0">
                <a:solidFill>
                  <a:schemeClr val="bg1"/>
                </a:solidFill>
              </a:rPr>
              <a:t>the first Nobel Prize </a:t>
            </a:r>
            <a:endParaRPr lang="pl-PL" sz="3500" b="1" dirty="0" smtClean="0">
              <a:solidFill>
                <a:schemeClr val="bg1"/>
              </a:solidFill>
            </a:endParaRPr>
          </a:p>
          <a:p>
            <a:pPr algn="ctr">
              <a:buNone/>
            </a:pPr>
            <a:r>
              <a:rPr lang="en-US" sz="3500" b="1" dirty="0" smtClean="0">
                <a:solidFill>
                  <a:schemeClr val="bg1"/>
                </a:solidFill>
              </a:rPr>
              <a:t>in Physics in 1901</a:t>
            </a:r>
            <a:r>
              <a:rPr lang="pl-PL" sz="3500" b="1" dirty="0" smtClean="0">
                <a:solidFill>
                  <a:schemeClr val="bg1"/>
                </a:solidFill>
              </a:rPr>
              <a:t>.</a:t>
            </a:r>
            <a:endParaRPr lang="pl-PL" sz="3500" b="1" dirty="0">
              <a:solidFill>
                <a:schemeClr val="bg1"/>
              </a:solidFill>
            </a:endParaRPr>
          </a:p>
        </p:txBody>
      </p:sp>
      <p:pic>
        <p:nvPicPr>
          <p:cNvPr id="7" name="Picture 2" descr="http://www.ph2.physik.uni-goettingen.de/Bilder_Theorie/Roentgen-W-C.jpg"/>
          <p:cNvPicPr>
            <a:picLocks noChangeAspect="1" noChangeArrowheads="1"/>
          </p:cNvPicPr>
          <p:nvPr/>
        </p:nvPicPr>
        <p:blipFill>
          <a:blip r:embed="rId4">
            <a:lum contrast="30000"/>
          </a:blip>
          <a:srcRect/>
          <a:stretch>
            <a:fillRect/>
          </a:stretch>
        </p:blipFill>
        <p:spPr bwMode="auto">
          <a:xfrm>
            <a:off x="5429256" y="1571612"/>
            <a:ext cx="3714744" cy="5000636"/>
          </a:xfrm>
          <a:prstGeom prst="rect">
            <a:avLst/>
          </a:prstGeom>
          <a:noFill/>
        </p:spPr>
      </p:pic>
      <p:pic>
        <p:nvPicPr>
          <p:cNvPr id="4097" name="Picture 1"/>
          <p:cNvPicPr>
            <a:picLocks noChangeAspect="1" noChangeArrowheads="1"/>
          </p:cNvPicPr>
          <p:nvPr/>
        </p:nvPicPr>
        <p:blipFill>
          <a:blip r:embed="rId5"/>
          <a:srcRect l="79612" t="52541" r="4465" b="39217"/>
          <a:stretch>
            <a:fillRect/>
          </a:stretch>
        </p:blipFill>
        <p:spPr bwMode="auto">
          <a:xfrm>
            <a:off x="5500693" y="6143644"/>
            <a:ext cx="3643307" cy="7143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37884" t="25755" r="20937" b="13461"/>
          <a:stretch>
            <a:fillRect/>
          </a:stretch>
        </p:blipFill>
        <p:spPr bwMode="auto">
          <a:xfrm>
            <a:off x="1" y="0"/>
            <a:ext cx="9143999" cy="7072338"/>
          </a:xfrm>
          <a:prstGeom prst="rect">
            <a:avLst/>
          </a:prstGeom>
          <a:noFill/>
          <a:ln w="9525">
            <a:noFill/>
            <a:miter lim="800000"/>
            <a:headEnd/>
            <a:tailEnd/>
          </a:ln>
          <a:effectLst/>
        </p:spPr>
      </p:pic>
      <p:sp>
        <p:nvSpPr>
          <p:cNvPr id="3" name="Symbol zastępczy zawartości 2"/>
          <p:cNvSpPr>
            <a:spLocks noGrp="1"/>
          </p:cNvSpPr>
          <p:nvPr>
            <p:ph idx="1"/>
          </p:nvPr>
        </p:nvSpPr>
        <p:spPr>
          <a:xfrm>
            <a:off x="0" y="1785926"/>
            <a:ext cx="4857752" cy="5072074"/>
          </a:xfrm>
        </p:spPr>
        <p:txBody>
          <a:bodyPr>
            <a:normAutofit/>
          </a:bodyPr>
          <a:lstStyle/>
          <a:p>
            <a:pPr algn="ctr">
              <a:buFont typeface="Wingdings" pitchFamily="2" charset="2"/>
              <a:buChar char="v"/>
            </a:pPr>
            <a:r>
              <a:rPr lang="pl-PL" sz="2000" dirty="0" smtClean="0">
                <a:solidFill>
                  <a:schemeClr val="bg1"/>
                </a:solidFill>
              </a:rPr>
              <a:t>The tale of </a:t>
            </a:r>
            <a:r>
              <a:rPr lang="pl-PL" sz="2000" dirty="0" err="1" smtClean="0">
                <a:solidFill>
                  <a:schemeClr val="bg1"/>
                </a:solidFill>
              </a:rPr>
              <a:t>Willhelm</a:t>
            </a:r>
            <a:r>
              <a:rPr lang="pl-PL" sz="2000" dirty="0" smtClean="0">
                <a:solidFill>
                  <a:schemeClr val="bg1"/>
                </a:solidFill>
              </a:rPr>
              <a:t> Conrad Roentgen </a:t>
            </a:r>
            <a:r>
              <a:rPr lang="pl-PL" sz="2000" dirty="0" err="1" smtClean="0">
                <a:solidFill>
                  <a:schemeClr val="bg1"/>
                </a:solidFill>
              </a:rPr>
              <a:t>begins</a:t>
            </a:r>
            <a:r>
              <a:rPr lang="pl-PL" sz="2000" dirty="0" smtClean="0">
                <a:solidFill>
                  <a:schemeClr val="bg1"/>
                </a:solidFill>
              </a:rPr>
              <a:t> </a:t>
            </a:r>
            <a:r>
              <a:rPr lang="pl-PL" sz="2000" dirty="0" err="1" smtClean="0">
                <a:solidFill>
                  <a:schemeClr val="bg1"/>
                </a:solidFill>
              </a:rPr>
              <a:t>from</a:t>
            </a:r>
            <a:r>
              <a:rPr lang="pl-PL" sz="2000" dirty="0" smtClean="0">
                <a:solidFill>
                  <a:schemeClr val="bg1"/>
                </a:solidFill>
              </a:rPr>
              <a:t> a </a:t>
            </a:r>
            <a:r>
              <a:rPr lang="pl-PL" sz="2000" dirty="0" err="1" smtClean="0">
                <a:solidFill>
                  <a:schemeClr val="bg1"/>
                </a:solidFill>
              </a:rPr>
              <a:t>small</a:t>
            </a:r>
            <a:r>
              <a:rPr lang="pl-PL" sz="2000" dirty="0" smtClean="0">
                <a:solidFill>
                  <a:schemeClr val="bg1"/>
                </a:solidFill>
              </a:rPr>
              <a:t> </a:t>
            </a:r>
            <a:r>
              <a:rPr lang="pl-PL" sz="2000" dirty="0" err="1" smtClean="0">
                <a:solidFill>
                  <a:schemeClr val="bg1"/>
                </a:solidFill>
              </a:rPr>
              <a:t>town</a:t>
            </a:r>
            <a:r>
              <a:rPr lang="pl-PL" sz="2000" dirty="0" smtClean="0">
                <a:solidFill>
                  <a:schemeClr val="bg1"/>
                </a:solidFill>
              </a:rPr>
              <a:t> </a:t>
            </a:r>
            <a:r>
              <a:rPr lang="pl-PL" sz="2000" dirty="0" err="1" smtClean="0">
                <a:solidFill>
                  <a:schemeClr val="bg1"/>
                </a:solidFill>
              </a:rPr>
              <a:t>in</a:t>
            </a:r>
            <a:r>
              <a:rPr lang="pl-PL" sz="2000" dirty="0" smtClean="0">
                <a:solidFill>
                  <a:schemeClr val="bg1"/>
                </a:solidFill>
              </a:rPr>
              <a:t> </a:t>
            </a:r>
            <a:r>
              <a:rPr lang="pl-PL" sz="2000" dirty="0" err="1" smtClean="0">
                <a:solidFill>
                  <a:schemeClr val="bg1"/>
                </a:solidFill>
              </a:rPr>
              <a:t>Eastern</a:t>
            </a:r>
            <a:r>
              <a:rPr lang="pl-PL" sz="2000" dirty="0" smtClean="0">
                <a:solidFill>
                  <a:schemeClr val="bg1"/>
                </a:solidFill>
              </a:rPr>
              <a:t> </a:t>
            </a:r>
            <a:r>
              <a:rPr lang="pl-PL" sz="2000" dirty="0" err="1" smtClean="0">
                <a:solidFill>
                  <a:schemeClr val="bg1"/>
                </a:solidFill>
              </a:rPr>
              <a:t>Prussia</a:t>
            </a:r>
            <a:r>
              <a:rPr lang="pl-PL" sz="2000" dirty="0" smtClean="0">
                <a:solidFill>
                  <a:schemeClr val="bg1"/>
                </a:solidFill>
              </a:rPr>
              <a:t> </a:t>
            </a:r>
            <a:r>
              <a:rPr lang="pl-PL" sz="2000" dirty="0" err="1" smtClean="0">
                <a:solidFill>
                  <a:schemeClr val="bg1"/>
                </a:solidFill>
              </a:rPr>
              <a:t>called</a:t>
            </a:r>
            <a:r>
              <a:rPr lang="pl-PL" sz="2000" dirty="0" smtClean="0">
                <a:solidFill>
                  <a:schemeClr val="bg1"/>
                </a:solidFill>
              </a:rPr>
              <a:t> </a:t>
            </a:r>
            <a:r>
              <a:rPr lang="pl-PL" sz="2000" dirty="0" err="1" smtClean="0">
                <a:solidFill>
                  <a:schemeClr val="bg1"/>
                </a:solidFill>
              </a:rPr>
              <a:t>Lennep</a:t>
            </a:r>
            <a:r>
              <a:rPr lang="pl-PL" sz="2000" dirty="0" smtClean="0">
                <a:solidFill>
                  <a:schemeClr val="bg1"/>
                </a:solidFill>
              </a:rPr>
              <a:t>. </a:t>
            </a:r>
            <a:r>
              <a:rPr lang="pl-PL" sz="2000" dirty="0" err="1" smtClean="0">
                <a:solidFill>
                  <a:schemeClr val="bg1"/>
                </a:solidFill>
              </a:rPr>
              <a:t>It</a:t>
            </a:r>
            <a:r>
              <a:rPr lang="pl-PL" sz="2000" dirty="0" smtClean="0">
                <a:solidFill>
                  <a:schemeClr val="bg1"/>
                </a:solidFill>
              </a:rPr>
              <a:t> </a:t>
            </a:r>
            <a:r>
              <a:rPr lang="pl-PL" sz="2000" b="1" dirty="0" smtClean="0">
                <a:solidFill>
                  <a:schemeClr val="bg1"/>
                </a:solidFill>
              </a:rPr>
              <a:t>was </a:t>
            </a:r>
            <a:r>
              <a:rPr lang="pl-PL" sz="2000" b="1" dirty="0" err="1" smtClean="0">
                <a:solidFill>
                  <a:schemeClr val="bg1"/>
                </a:solidFill>
              </a:rPr>
              <a:t>the</a:t>
            </a:r>
            <a:r>
              <a:rPr lang="pl-PL" sz="2000" b="1" dirty="0" smtClean="0">
                <a:solidFill>
                  <a:schemeClr val="bg1"/>
                </a:solidFill>
              </a:rPr>
              <a:t> 27 </a:t>
            </a:r>
            <a:r>
              <a:rPr lang="pl-PL" sz="2000" b="1" dirty="0" err="1" smtClean="0">
                <a:solidFill>
                  <a:schemeClr val="bg1"/>
                </a:solidFill>
              </a:rPr>
              <a:t>th</a:t>
            </a:r>
            <a:r>
              <a:rPr lang="pl-PL" sz="2000" b="1" dirty="0" smtClean="0">
                <a:solidFill>
                  <a:schemeClr val="bg1"/>
                </a:solidFill>
              </a:rPr>
              <a:t> </a:t>
            </a:r>
            <a:r>
              <a:rPr lang="pl-PL" sz="2000" b="1" dirty="0" err="1" smtClean="0">
                <a:solidFill>
                  <a:schemeClr val="bg1"/>
                </a:solidFill>
              </a:rPr>
              <a:t>day</a:t>
            </a:r>
            <a:r>
              <a:rPr lang="pl-PL" sz="2000" b="1" dirty="0" smtClean="0">
                <a:solidFill>
                  <a:schemeClr val="bg1"/>
                </a:solidFill>
              </a:rPr>
              <a:t> of </a:t>
            </a:r>
            <a:r>
              <a:rPr lang="pl-PL" sz="2000" b="1" dirty="0" err="1" smtClean="0">
                <a:solidFill>
                  <a:schemeClr val="bg1"/>
                </a:solidFill>
              </a:rPr>
              <a:t>March</a:t>
            </a:r>
            <a:r>
              <a:rPr lang="pl-PL" sz="2000" b="1" dirty="0" smtClean="0">
                <a:solidFill>
                  <a:schemeClr val="bg1"/>
                </a:solidFill>
              </a:rPr>
              <a:t> </a:t>
            </a:r>
            <a:r>
              <a:rPr lang="pl-PL" sz="2000" b="1" dirty="0" err="1" smtClean="0">
                <a:solidFill>
                  <a:schemeClr val="bg1"/>
                </a:solidFill>
              </a:rPr>
              <a:t>in</a:t>
            </a:r>
            <a:r>
              <a:rPr lang="pl-PL" sz="2000" b="1" dirty="0" smtClean="0">
                <a:solidFill>
                  <a:schemeClr val="bg1"/>
                </a:solidFill>
              </a:rPr>
              <a:t> </a:t>
            </a:r>
            <a:r>
              <a:rPr lang="pl-PL" sz="2000" b="1" dirty="0" err="1" smtClean="0">
                <a:solidFill>
                  <a:schemeClr val="bg1"/>
                </a:solidFill>
              </a:rPr>
              <a:t>year</a:t>
            </a:r>
            <a:r>
              <a:rPr lang="pl-PL" sz="2000" b="1" dirty="0" smtClean="0">
                <a:solidFill>
                  <a:schemeClr val="bg1"/>
                </a:solidFill>
              </a:rPr>
              <a:t> 1845</a:t>
            </a:r>
            <a:r>
              <a:rPr lang="pl-PL" sz="2000" dirty="0" smtClean="0">
                <a:solidFill>
                  <a:schemeClr val="bg1"/>
                </a:solidFill>
              </a:rPr>
              <a:t>, </a:t>
            </a:r>
            <a:r>
              <a:rPr lang="pl-PL" sz="2000" dirty="0" err="1" smtClean="0">
                <a:solidFill>
                  <a:schemeClr val="bg1"/>
                </a:solidFill>
              </a:rPr>
              <a:t>when</a:t>
            </a:r>
            <a:r>
              <a:rPr lang="pl-PL" sz="2000" dirty="0" smtClean="0">
                <a:solidFill>
                  <a:schemeClr val="bg1"/>
                </a:solidFill>
              </a:rPr>
              <a:t> Wilhelm </a:t>
            </a:r>
            <a:r>
              <a:rPr lang="pl-PL" sz="2000" dirty="0" err="1" smtClean="0">
                <a:solidFill>
                  <a:schemeClr val="bg1"/>
                </a:solidFill>
              </a:rPr>
              <a:t>came</a:t>
            </a:r>
            <a:r>
              <a:rPr lang="pl-PL" sz="2000" dirty="0" smtClean="0">
                <a:solidFill>
                  <a:schemeClr val="bg1"/>
                </a:solidFill>
              </a:rPr>
              <a:t> </a:t>
            </a:r>
            <a:r>
              <a:rPr lang="pl-PL" sz="2000" dirty="0" err="1" smtClean="0">
                <a:solidFill>
                  <a:schemeClr val="bg1"/>
                </a:solidFill>
              </a:rPr>
              <a:t>into</a:t>
            </a:r>
            <a:r>
              <a:rPr lang="pl-PL" sz="2000" dirty="0" smtClean="0">
                <a:solidFill>
                  <a:schemeClr val="bg1"/>
                </a:solidFill>
              </a:rPr>
              <a:t> </a:t>
            </a:r>
            <a:r>
              <a:rPr lang="pl-PL" sz="2000" dirty="0" err="1" smtClean="0">
                <a:solidFill>
                  <a:schemeClr val="bg1"/>
                </a:solidFill>
              </a:rPr>
              <a:t>this</a:t>
            </a:r>
            <a:r>
              <a:rPr lang="pl-PL" sz="2000" dirty="0" smtClean="0">
                <a:solidFill>
                  <a:schemeClr val="bg1"/>
                </a:solidFill>
              </a:rPr>
              <a:t> </a:t>
            </a:r>
            <a:r>
              <a:rPr lang="pl-PL" sz="2000" dirty="0" err="1" smtClean="0">
                <a:solidFill>
                  <a:schemeClr val="bg1"/>
                </a:solidFill>
              </a:rPr>
              <a:t>world</a:t>
            </a:r>
            <a:r>
              <a:rPr lang="pl-PL" sz="2000" dirty="0" smtClean="0">
                <a:solidFill>
                  <a:schemeClr val="bg1"/>
                </a:solidFill>
              </a:rPr>
              <a:t>. </a:t>
            </a:r>
            <a:r>
              <a:rPr lang="pl-PL" sz="2000" dirty="0" err="1" smtClean="0">
                <a:solidFill>
                  <a:schemeClr val="bg1"/>
                </a:solidFill>
              </a:rPr>
              <a:t>When</a:t>
            </a:r>
            <a:r>
              <a:rPr lang="pl-PL" sz="2000" dirty="0" smtClean="0">
                <a:solidFill>
                  <a:schemeClr val="bg1"/>
                </a:solidFill>
              </a:rPr>
              <a:t> Wilhelm was </a:t>
            </a:r>
            <a:r>
              <a:rPr lang="pl-PL" sz="2000" dirty="0" err="1" smtClean="0">
                <a:solidFill>
                  <a:schemeClr val="bg1"/>
                </a:solidFill>
              </a:rPr>
              <a:t>three</a:t>
            </a:r>
            <a:r>
              <a:rPr lang="pl-PL" sz="2000" dirty="0" smtClean="0">
                <a:solidFill>
                  <a:schemeClr val="bg1"/>
                </a:solidFill>
              </a:rPr>
              <a:t> </a:t>
            </a:r>
            <a:r>
              <a:rPr lang="pl-PL" sz="2000" dirty="0" err="1" smtClean="0">
                <a:solidFill>
                  <a:schemeClr val="bg1"/>
                </a:solidFill>
              </a:rPr>
              <a:t>years</a:t>
            </a:r>
            <a:r>
              <a:rPr lang="pl-PL" sz="2000" dirty="0" smtClean="0">
                <a:solidFill>
                  <a:schemeClr val="bg1"/>
                </a:solidFill>
              </a:rPr>
              <a:t> old his </a:t>
            </a:r>
            <a:r>
              <a:rPr lang="pl-PL" sz="2000" dirty="0" err="1" smtClean="0">
                <a:solidFill>
                  <a:schemeClr val="bg1"/>
                </a:solidFill>
              </a:rPr>
              <a:t>family</a:t>
            </a:r>
            <a:r>
              <a:rPr lang="pl-PL" sz="2000" dirty="0" smtClean="0">
                <a:solidFill>
                  <a:schemeClr val="bg1"/>
                </a:solidFill>
              </a:rPr>
              <a:t> </a:t>
            </a:r>
            <a:r>
              <a:rPr lang="pl-PL" sz="2000" dirty="0" err="1" smtClean="0">
                <a:solidFill>
                  <a:schemeClr val="bg1"/>
                </a:solidFill>
              </a:rPr>
              <a:t>had</a:t>
            </a:r>
            <a:r>
              <a:rPr lang="pl-PL" sz="2000" dirty="0" smtClean="0">
                <a:solidFill>
                  <a:schemeClr val="bg1"/>
                </a:solidFill>
              </a:rPr>
              <a:t> to </a:t>
            </a:r>
            <a:r>
              <a:rPr lang="pl-PL" sz="2000" dirty="0" err="1" smtClean="0">
                <a:solidFill>
                  <a:schemeClr val="bg1"/>
                </a:solidFill>
              </a:rPr>
              <a:t>move</a:t>
            </a:r>
            <a:r>
              <a:rPr lang="pl-PL" sz="2000" dirty="0" smtClean="0">
                <a:solidFill>
                  <a:schemeClr val="bg1"/>
                </a:solidFill>
              </a:rPr>
              <a:t> to </a:t>
            </a:r>
            <a:r>
              <a:rPr lang="pl-PL" sz="2000" dirty="0" err="1" smtClean="0">
                <a:solidFill>
                  <a:schemeClr val="bg1"/>
                </a:solidFill>
              </a:rPr>
              <a:t>the</a:t>
            </a:r>
            <a:r>
              <a:rPr lang="pl-PL" sz="2000" dirty="0" smtClean="0">
                <a:solidFill>
                  <a:schemeClr val="bg1"/>
                </a:solidFill>
              </a:rPr>
              <a:t> </a:t>
            </a:r>
            <a:r>
              <a:rPr lang="pl-PL" sz="2000" dirty="0" err="1" smtClean="0">
                <a:solidFill>
                  <a:schemeClr val="bg1"/>
                </a:solidFill>
              </a:rPr>
              <a:t>town</a:t>
            </a:r>
            <a:r>
              <a:rPr lang="pl-PL" sz="2000" dirty="0" smtClean="0">
                <a:solidFill>
                  <a:schemeClr val="bg1"/>
                </a:solidFill>
              </a:rPr>
              <a:t> </a:t>
            </a:r>
            <a:r>
              <a:rPr lang="pl-PL" sz="2000" dirty="0" err="1" smtClean="0">
                <a:solidFill>
                  <a:schemeClr val="bg1"/>
                </a:solidFill>
              </a:rPr>
              <a:t>in</a:t>
            </a:r>
            <a:r>
              <a:rPr lang="pl-PL" sz="2000" dirty="0" smtClean="0">
                <a:solidFill>
                  <a:schemeClr val="bg1"/>
                </a:solidFill>
              </a:rPr>
              <a:t> Holland. </a:t>
            </a:r>
          </a:p>
          <a:p>
            <a:pPr algn="ctr">
              <a:buFont typeface="Wingdings" pitchFamily="2" charset="2"/>
              <a:buChar char="v"/>
            </a:pPr>
            <a:r>
              <a:rPr lang="pl-PL" sz="2000" dirty="0" smtClean="0">
                <a:solidFill>
                  <a:schemeClr val="bg1"/>
                </a:solidFill>
              </a:rPr>
              <a:t>In 1862 </a:t>
            </a:r>
            <a:r>
              <a:rPr lang="pl-PL" sz="2000" dirty="0" err="1" smtClean="0">
                <a:solidFill>
                  <a:schemeClr val="bg1"/>
                </a:solidFill>
              </a:rPr>
              <a:t>when</a:t>
            </a:r>
            <a:r>
              <a:rPr lang="pl-PL" sz="2000" dirty="0" smtClean="0">
                <a:solidFill>
                  <a:schemeClr val="bg1"/>
                </a:solidFill>
              </a:rPr>
              <a:t> 17 </a:t>
            </a:r>
            <a:r>
              <a:rPr lang="pl-PL" sz="2000" dirty="0" err="1" smtClean="0">
                <a:solidFill>
                  <a:schemeClr val="bg1"/>
                </a:solidFill>
              </a:rPr>
              <a:t>year</a:t>
            </a:r>
            <a:r>
              <a:rPr lang="pl-PL" sz="2000" dirty="0" smtClean="0">
                <a:solidFill>
                  <a:schemeClr val="bg1"/>
                </a:solidFill>
              </a:rPr>
              <a:t> old Wilhelm </a:t>
            </a:r>
            <a:r>
              <a:rPr lang="pl-PL" sz="2000" dirty="0" err="1" smtClean="0">
                <a:solidFill>
                  <a:schemeClr val="bg1"/>
                </a:solidFill>
              </a:rPr>
              <a:t>arrived</a:t>
            </a:r>
            <a:r>
              <a:rPr lang="pl-PL" sz="2000" dirty="0" smtClean="0">
                <a:solidFill>
                  <a:schemeClr val="bg1"/>
                </a:solidFill>
              </a:rPr>
              <a:t> </a:t>
            </a:r>
          </a:p>
          <a:p>
            <a:pPr algn="ctr">
              <a:buNone/>
            </a:pPr>
            <a:r>
              <a:rPr lang="pl-PL" sz="2000" dirty="0" smtClean="0">
                <a:solidFill>
                  <a:schemeClr val="bg1"/>
                </a:solidFill>
              </a:rPr>
              <a:t>	</a:t>
            </a:r>
            <a:r>
              <a:rPr lang="pl-PL" sz="2000" dirty="0" err="1" smtClean="0">
                <a:solidFill>
                  <a:schemeClr val="bg1"/>
                </a:solidFill>
              </a:rPr>
              <a:t>in</a:t>
            </a:r>
            <a:r>
              <a:rPr lang="pl-PL" sz="2000" dirty="0" smtClean="0">
                <a:solidFill>
                  <a:schemeClr val="bg1"/>
                </a:solidFill>
              </a:rPr>
              <a:t> Utrecht, </a:t>
            </a:r>
            <a:r>
              <a:rPr lang="pl-PL" sz="2000" dirty="0" err="1" smtClean="0">
                <a:solidFill>
                  <a:schemeClr val="bg1"/>
                </a:solidFill>
              </a:rPr>
              <a:t>he</a:t>
            </a:r>
            <a:r>
              <a:rPr lang="pl-PL" sz="2000" dirty="0" smtClean="0">
                <a:solidFill>
                  <a:schemeClr val="bg1"/>
                </a:solidFill>
              </a:rPr>
              <a:t> </a:t>
            </a:r>
            <a:r>
              <a:rPr lang="pl-PL" sz="2000" dirty="0" err="1" smtClean="0">
                <a:solidFill>
                  <a:schemeClr val="bg1"/>
                </a:solidFill>
              </a:rPr>
              <a:t>entered</a:t>
            </a:r>
            <a:r>
              <a:rPr lang="pl-PL" sz="2000" dirty="0" smtClean="0">
                <a:solidFill>
                  <a:schemeClr val="bg1"/>
                </a:solidFill>
              </a:rPr>
              <a:t> </a:t>
            </a:r>
            <a:r>
              <a:rPr lang="pl-PL" sz="2000" dirty="0" err="1" smtClean="0">
                <a:solidFill>
                  <a:schemeClr val="bg1"/>
                </a:solidFill>
              </a:rPr>
              <a:t>the</a:t>
            </a:r>
            <a:r>
              <a:rPr lang="pl-PL" sz="2000" dirty="0" smtClean="0">
                <a:solidFill>
                  <a:schemeClr val="bg1"/>
                </a:solidFill>
              </a:rPr>
              <a:t> Utrecht </a:t>
            </a:r>
            <a:r>
              <a:rPr lang="pl-PL" sz="2000" dirty="0" err="1" smtClean="0">
                <a:solidFill>
                  <a:schemeClr val="bg1"/>
                </a:solidFill>
              </a:rPr>
              <a:t>Technical</a:t>
            </a:r>
            <a:r>
              <a:rPr lang="pl-PL" sz="2000" dirty="0" smtClean="0">
                <a:solidFill>
                  <a:schemeClr val="bg1"/>
                </a:solidFill>
              </a:rPr>
              <a:t> </a:t>
            </a:r>
            <a:r>
              <a:rPr lang="pl-PL" sz="2000" dirty="0" err="1" smtClean="0">
                <a:solidFill>
                  <a:schemeClr val="bg1"/>
                </a:solidFill>
              </a:rPr>
              <a:t>School</a:t>
            </a:r>
            <a:r>
              <a:rPr lang="pl-PL" sz="2000" dirty="0" smtClean="0">
                <a:solidFill>
                  <a:schemeClr val="bg1"/>
                </a:solidFill>
              </a:rPr>
              <a:t>. </a:t>
            </a:r>
            <a:r>
              <a:rPr lang="pl-PL" sz="2000" dirty="0" err="1" smtClean="0">
                <a:solidFill>
                  <a:schemeClr val="bg1"/>
                </a:solidFill>
              </a:rPr>
              <a:t>During</a:t>
            </a:r>
            <a:r>
              <a:rPr lang="pl-PL" sz="2000" dirty="0" smtClean="0">
                <a:solidFill>
                  <a:schemeClr val="bg1"/>
                </a:solidFill>
              </a:rPr>
              <a:t> </a:t>
            </a:r>
            <a:r>
              <a:rPr lang="pl-PL" sz="2000" dirty="0" err="1" smtClean="0">
                <a:solidFill>
                  <a:schemeClr val="bg1"/>
                </a:solidFill>
              </a:rPr>
              <a:t>those</a:t>
            </a:r>
            <a:r>
              <a:rPr lang="pl-PL" sz="2000" dirty="0" smtClean="0">
                <a:solidFill>
                  <a:schemeClr val="bg1"/>
                </a:solidFill>
              </a:rPr>
              <a:t> </a:t>
            </a:r>
            <a:r>
              <a:rPr lang="pl-PL" sz="2000" smtClean="0">
                <a:solidFill>
                  <a:schemeClr val="bg1"/>
                </a:solidFill>
              </a:rPr>
              <a:t>days, </a:t>
            </a:r>
            <a:endParaRPr lang="pl-PL" sz="2000" dirty="0" smtClean="0">
              <a:solidFill>
                <a:schemeClr val="bg1"/>
              </a:solidFill>
            </a:endParaRPr>
          </a:p>
          <a:p>
            <a:pPr algn="ctr">
              <a:buNone/>
            </a:pPr>
            <a:r>
              <a:rPr lang="pl-PL" sz="2000" dirty="0" err="1" smtClean="0">
                <a:solidFill>
                  <a:schemeClr val="bg1"/>
                </a:solidFill>
              </a:rPr>
              <a:t>he</a:t>
            </a:r>
            <a:r>
              <a:rPr lang="pl-PL" sz="2000" dirty="0" smtClean="0">
                <a:solidFill>
                  <a:schemeClr val="bg1"/>
                </a:solidFill>
              </a:rPr>
              <a:t> </a:t>
            </a:r>
            <a:r>
              <a:rPr lang="pl-PL" sz="2000" dirty="0" err="1" smtClean="0">
                <a:solidFill>
                  <a:schemeClr val="bg1"/>
                </a:solidFill>
              </a:rPr>
              <a:t>lived</a:t>
            </a:r>
            <a:r>
              <a:rPr lang="pl-PL" sz="2000" dirty="0" smtClean="0">
                <a:solidFill>
                  <a:schemeClr val="bg1"/>
                </a:solidFill>
              </a:rPr>
              <a:t> </a:t>
            </a:r>
            <a:r>
              <a:rPr lang="pl-PL" sz="2000" dirty="0" err="1" smtClean="0">
                <a:solidFill>
                  <a:schemeClr val="bg1"/>
                </a:solidFill>
              </a:rPr>
              <a:t>with</a:t>
            </a:r>
            <a:r>
              <a:rPr lang="pl-PL" sz="2000" dirty="0" smtClean="0">
                <a:solidFill>
                  <a:schemeClr val="bg1"/>
                </a:solidFill>
              </a:rPr>
              <a:t> Dr </a:t>
            </a:r>
            <a:r>
              <a:rPr lang="pl-PL" sz="2000" dirty="0" err="1" smtClean="0">
                <a:solidFill>
                  <a:schemeClr val="bg1"/>
                </a:solidFill>
              </a:rPr>
              <a:t>Gunning</a:t>
            </a:r>
            <a:r>
              <a:rPr lang="pl-PL" sz="2000" dirty="0" smtClean="0">
                <a:solidFill>
                  <a:schemeClr val="bg1"/>
                </a:solidFill>
              </a:rPr>
              <a:t> </a:t>
            </a:r>
            <a:r>
              <a:rPr lang="pl-PL" sz="2000" dirty="0" err="1" smtClean="0">
                <a:solidFill>
                  <a:schemeClr val="bg1"/>
                </a:solidFill>
              </a:rPr>
              <a:t>who</a:t>
            </a:r>
            <a:r>
              <a:rPr lang="pl-PL" sz="2000" dirty="0" smtClean="0">
                <a:solidFill>
                  <a:schemeClr val="bg1"/>
                </a:solidFill>
              </a:rPr>
              <a:t> was an </a:t>
            </a:r>
            <a:r>
              <a:rPr lang="pl-PL" sz="2000" dirty="0" err="1" smtClean="0">
                <a:solidFill>
                  <a:schemeClr val="bg1"/>
                </a:solidFill>
              </a:rPr>
              <a:t>eminent</a:t>
            </a:r>
            <a:r>
              <a:rPr lang="pl-PL" sz="2000" dirty="0" smtClean="0">
                <a:solidFill>
                  <a:schemeClr val="bg1"/>
                </a:solidFill>
              </a:rPr>
              <a:t> </a:t>
            </a:r>
            <a:r>
              <a:rPr lang="pl-PL" sz="2000" dirty="0" err="1" smtClean="0">
                <a:solidFill>
                  <a:schemeClr val="bg1"/>
                </a:solidFill>
              </a:rPr>
              <a:t>chemist</a:t>
            </a:r>
            <a:r>
              <a:rPr lang="pl-PL" sz="2000" dirty="0" smtClean="0">
                <a:solidFill>
                  <a:schemeClr val="bg1"/>
                </a:solidFill>
              </a:rPr>
              <a:t> of </a:t>
            </a:r>
            <a:r>
              <a:rPr lang="pl-PL" sz="2000" dirty="0" err="1" smtClean="0">
                <a:solidFill>
                  <a:schemeClr val="bg1"/>
                </a:solidFill>
              </a:rPr>
              <a:t>those</a:t>
            </a:r>
            <a:r>
              <a:rPr lang="pl-PL" sz="2000" dirty="0" smtClean="0">
                <a:solidFill>
                  <a:schemeClr val="bg1"/>
                </a:solidFill>
              </a:rPr>
              <a:t> </a:t>
            </a:r>
            <a:r>
              <a:rPr lang="pl-PL" sz="2000" dirty="0" err="1" smtClean="0">
                <a:solidFill>
                  <a:schemeClr val="bg1"/>
                </a:solidFill>
              </a:rPr>
              <a:t>times</a:t>
            </a:r>
            <a:r>
              <a:rPr lang="pl-PL" sz="2000" dirty="0" smtClean="0">
                <a:solidFill>
                  <a:schemeClr val="bg1"/>
                </a:solidFill>
              </a:rPr>
              <a:t>. He was </a:t>
            </a:r>
            <a:r>
              <a:rPr lang="pl-PL" sz="2000" dirty="0" err="1" smtClean="0">
                <a:solidFill>
                  <a:schemeClr val="bg1"/>
                </a:solidFill>
              </a:rPr>
              <a:t>the</a:t>
            </a:r>
            <a:r>
              <a:rPr lang="pl-PL" sz="2000" dirty="0" smtClean="0">
                <a:solidFill>
                  <a:schemeClr val="bg1"/>
                </a:solidFill>
              </a:rPr>
              <a:t> first one to </a:t>
            </a:r>
            <a:r>
              <a:rPr lang="pl-PL" sz="2000" dirty="0" err="1" smtClean="0">
                <a:solidFill>
                  <a:schemeClr val="bg1"/>
                </a:solidFill>
              </a:rPr>
              <a:t>recognize</a:t>
            </a:r>
            <a:r>
              <a:rPr lang="pl-PL" sz="2000" dirty="0" smtClean="0">
                <a:solidFill>
                  <a:schemeClr val="bg1"/>
                </a:solidFill>
              </a:rPr>
              <a:t> </a:t>
            </a:r>
            <a:r>
              <a:rPr lang="pl-PL" sz="2000" dirty="0" err="1" smtClean="0">
                <a:solidFill>
                  <a:schemeClr val="bg1"/>
                </a:solidFill>
              </a:rPr>
              <a:t>the</a:t>
            </a:r>
            <a:r>
              <a:rPr lang="pl-PL" sz="2000" dirty="0" smtClean="0">
                <a:solidFill>
                  <a:schemeClr val="bg1"/>
                </a:solidFill>
              </a:rPr>
              <a:t> </a:t>
            </a:r>
            <a:r>
              <a:rPr lang="pl-PL" sz="2000" dirty="0" err="1" smtClean="0">
                <a:solidFill>
                  <a:schemeClr val="bg1"/>
                </a:solidFill>
              </a:rPr>
              <a:t>spark</a:t>
            </a:r>
            <a:endParaRPr lang="pl-PL" sz="2000" dirty="0" smtClean="0">
              <a:solidFill>
                <a:schemeClr val="bg1"/>
              </a:solidFill>
            </a:endParaRPr>
          </a:p>
          <a:p>
            <a:pPr algn="ctr">
              <a:buNone/>
            </a:pPr>
            <a:r>
              <a:rPr lang="pl-PL" sz="2000" dirty="0" smtClean="0">
                <a:solidFill>
                  <a:schemeClr val="bg1"/>
                </a:solidFill>
              </a:rPr>
              <a:t> of talent </a:t>
            </a:r>
            <a:r>
              <a:rPr lang="pl-PL" sz="2000" dirty="0" err="1" smtClean="0">
                <a:solidFill>
                  <a:schemeClr val="bg1"/>
                </a:solidFill>
              </a:rPr>
              <a:t>in</a:t>
            </a:r>
            <a:r>
              <a:rPr lang="pl-PL" sz="2000" dirty="0" smtClean="0">
                <a:solidFill>
                  <a:schemeClr val="bg1"/>
                </a:solidFill>
              </a:rPr>
              <a:t> Roentgen.</a:t>
            </a:r>
            <a:endParaRPr lang="pl-PL" sz="2000" dirty="0">
              <a:solidFill>
                <a:schemeClr val="bg1"/>
              </a:solidFill>
            </a:endParaRPr>
          </a:p>
        </p:txBody>
      </p:sp>
      <p:sp>
        <p:nvSpPr>
          <p:cNvPr id="7" name="Tytuł 1"/>
          <p:cNvSpPr>
            <a:spLocks noGrp="1"/>
          </p:cNvSpPr>
          <p:nvPr>
            <p:ph type="title"/>
          </p:nvPr>
        </p:nvSpPr>
        <p:spPr>
          <a:xfrm>
            <a:off x="642910" y="428604"/>
            <a:ext cx="8229600" cy="1143000"/>
          </a:xfrm>
        </p:spPr>
        <p:txBody>
          <a:bodyPr/>
          <a:lstStyle/>
          <a:p>
            <a:pPr algn="l"/>
            <a:r>
              <a:rPr lang="pl-PL" b="1" dirty="0" err="1" smtClean="0">
                <a:solidFill>
                  <a:schemeClr val="bg1"/>
                </a:solidFill>
              </a:rPr>
              <a:t>Biography</a:t>
            </a:r>
            <a:r>
              <a:rPr lang="pl-PL" b="1" dirty="0" smtClean="0">
                <a:solidFill>
                  <a:schemeClr val="bg1"/>
                </a:solidFill>
              </a:rPr>
              <a:t>…</a:t>
            </a:r>
            <a:endParaRPr lang="pl-PL" b="1" dirty="0">
              <a:solidFill>
                <a:schemeClr val="bg1"/>
              </a:solidFill>
            </a:endParaRPr>
          </a:p>
        </p:txBody>
      </p:sp>
      <p:pic>
        <p:nvPicPr>
          <p:cNvPr id="5" name="Picture 2" descr="http://upload.wikimedia.org/wikipedia/commons/6/60/House-of_birth_of_Wilhelm_Conrad_Roentgen.jpg"/>
          <p:cNvPicPr>
            <a:picLocks noChangeAspect="1" noChangeArrowheads="1"/>
          </p:cNvPicPr>
          <p:nvPr/>
        </p:nvPicPr>
        <p:blipFill>
          <a:blip r:embed="rId3">
            <a:lum bright="-10000" contrast="40000"/>
          </a:blip>
          <a:srcRect/>
          <a:stretch>
            <a:fillRect/>
          </a:stretch>
        </p:blipFill>
        <p:spPr bwMode="auto">
          <a:xfrm>
            <a:off x="5027468" y="500042"/>
            <a:ext cx="4116532" cy="5143536"/>
          </a:xfrm>
          <a:prstGeom prst="rect">
            <a:avLst/>
          </a:prstGeom>
          <a:noFill/>
        </p:spPr>
      </p:pic>
      <p:sp>
        <p:nvSpPr>
          <p:cNvPr id="10" name="Rectangle 5"/>
          <p:cNvSpPr>
            <a:spLocks noChangeArrowheads="1"/>
          </p:cNvSpPr>
          <p:nvPr/>
        </p:nvSpPr>
        <p:spPr bwMode="auto">
          <a:xfrm rot="5400000">
            <a:off x="6643686" y="4000520"/>
            <a:ext cx="857256" cy="4143372"/>
          </a:xfrm>
          <a:prstGeom prst="rect">
            <a:avLst/>
          </a:prstGeom>
          <a:solidFill>
            <a:srgbClr val="FFFFFF">
              <a:alpha val="80000"/>
            </a:srgbClr>
          </a:solidFill>
          <a:ln w="12700">
            <a:solidFill>
              <a:srgbClr val="FFFFFF"/>
            </a:solidFill>
            <a:miter lim="800000"/>
            <a:headEnd/>
            <a:tailEnd/>
          </a:ln>
          <a:effectLst/>
        </p:spPr>
        <p:txBody>
          <a:bodyPr vert="horz" wrap="square" lIns="9144" tIns="91440" rIns="9144" bIns="9144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ymbol zastępczy zawartości 2"/>
          <p:cNvSpPr txBox="1">
            <a:spLocks/>
          </p:cNvSpPr>
          <p:nvPr/>
        </p:nvSpPr>
        <p:spPr>
          <a:xfrm>
            <a:off x="4886324" y="5715016"/>
            <a:ext cx="4257676" cy="542915"/>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pl-PL" sz="2400" b="1" i="0" u="none" strike="noStrike" kern="1200" cap="none" spc="0" normalizeH="0" baseline="0" noProof="0" dirty="0" smtClean="0">
                <a:ln>
                  <a:noFill/>
                </a:ln>
                <a:solidFill>
                  <a:sysClr val="windowText" lastClr="000000"/>
                </a:solidFill>
                <a:effectLst/>
                <a:uLnTx/>
                <a:uFillTx/>
                <a:latin typeface="+mn-lt"/>
                <a:ea typeface="+mn-ea"/>
                <a:cs typeface="+mn-cs"/>
              </a:rPr>
              <a:t> </a:t>
            </a:r>
            <a:r>
              <a:rPr lang="pl-PL" sz="2400" b="1" dirty="0" smtClean="0">
                <a:solidFill>
                  <a:sysClr val="windowText" lastClr="000000"/>
                </a:solidFill>
              </a:rPr>
              <a:t> 	</a:t>
            </a:r>
            <a:r>
              <a:rPr kumimoji="0" lang="pl-PL" sz="2400" b="1" i="0" u="none" strike="noStrike" kern="1200" cap="none" spc="0" normalizeH="0" baseline="0" noProof="0" dirty="0" err="1" smtClean="0">
                <a:ln>
                  <a:noFill/>
                </a:ln>
                <a:solidFill>
                  <a:sysClr val="windowText" lastClr="000000"/>
                </a:solidFill>
                <a:effectLst/>
                <a:uLnTx/>
                <a:uFillTx/>
                <a:latin typeface="+mn-lt"/>
                <a:ea typeface="+mn-ea"/>
                <a:cs typeface="+mn-cs"/>
              </a:rPr>
              <a:t>Birthplace</a:t>
            </a:r>
            <a:r>
              <a:rPr kumimoji="0" lang="pl-PL" sz="2400" b="1" i="0" u="none" strike="noStrike" kern="1200" cap="none" spc="0" normalizeH="0" baseline="0" noProof="0" dirty="0" smtClean="0">
                <a:ln>
                  <a:noFill/>
                </a:ln>
                <a:solidFill>
                  <a:sysClr val="windowText" lastClr="000000"/>
                </a:solidFill>
                <a:effectLst/>
                <a:uLnTx/>
                <a:uFillTx/>
                <a:latin typeface="+mn-lt"/>
                <a:ea typeface="+mn-ea"/>
                <a:cs typeface="+mn-cs"/>
              </a:rPr>
              <a:t> of Roentgen </a:t>
            </a:r>
            <a:r>
              <a:rPr kumimoji="0" lang="pl-PL" sz="2400" b="1" i="0" u="none" strike="noStrike" kern="1200" cap="none" spc="0" normalizeH="0" baseline="0" noProof="0" dirty="0" err="1" smtClean="0">
                <a:ln>
                  <a:noFill/>
                </a:ln>
                <a:solidFill>
                  <a:sysClr val="windowText" lastClr="000000"/>
                </a:solidFill>
                <a:effectLst/>
                <a:uLnTx/>
                <a:uFillTx/>
                <a:latin typeface="+mn-lt"/>
                <a:ea typeface="+mn-ea"/>
                <a:cs typeface="+mn-cs"/>
              </a:rPr>
              <a:t>in</a:t>
            </a:r>
            <a:r>
              <a:rPr kumimoji="0" lang="pl-PL" sz="2400" b="1" i="0" u="none" strike="noStrike" kern="1200" cap="none" spc="0" normalizeH="0" baseline="0" noProof="0" dirty="0" smtClean="0">
                <a:ln>
                  <a:noFill/>
                </a:ln>
                <a:solidFill>
                  <a:sysClr val="windowText" lastClr="000000"/>
                </a:solidFill>
                <a:effectLst/>
                <a:uLnTx/>
                <a:uFillTx/>
                <a:latin typeface="+mn-lt"/>
                <a:ea typeface="+mn-ea"/>
                <a:cs typeface="+mn-cs"/>
              </a:rPr>
              <a:t> </a:t>
            </a:r>
            <a:r>
              <a:rPr kumimoji="0" lang="pl-PL" sz="2400" b="1" i="0" u="none" strike="noStrike" kern="1200" cap="none" spc="0" normalizeH="0" baseline="0" noProof="0" dirty="0" err="1" smtClean="0">
                <a:ln>
                  <a:noFill/>
                </a:ln>
                <a:solidFill>
                  <a:sysClr val="windowText" lastClr="000000"/>
                </a:solidFill>
                <a:effectLst/>
                <a:uLnTx/>
                <a:uFillTx/>
                <a:latin typeface="+mn-lt"/>
                <a:ea typeface="+mn-ea"/>
                <a:cs typeface="+mn-cs"/>
              </a:rPr>
              <a:t>Remscheid-Lennep</a:t>
            </a:r>
            <a:endParaRPr kumimoji="0" lang="pl-PL" sz="2400" b="1" i="0" u="none" strike="noStrike" kern="120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l="37884" t="25755" r="20937" b="13461"/>
          <a:stretch>
            <a:fillRect/>
          </a:stretch>
        </p:blipFill>
        <p:spPr bwMode="auto">
          <a:xfrm>
            <a:off x="1" y="-214338"/>
            <a:ext cx="9143999" cy="7072338"/>
          </a:xfrm>
          <a:prstGeom prst="rect">
            <a:avLst/>
          </a:prstGeom>
          <a:noFill/>
          <a:ln w="9525">
            <a:noFill/>
            <a:miter lim="800000"/>
            <a:headEnd/>
            <a:tailEnd/>
          </a:ln>
          <a:effectLst/>
        </p:spPr>
      </p:pic>
      <p:sp>
        <p:nvSpPr>
          <p:cNvPr id="3" name="Symbol zastępczy zawartości 2"/>
          <p:cNvSpPr>
            <a:spLocks noGrp="1"/>
          </p:cNvSpPr>
          <p:nvPr>
            <p:ph idx="1"/>
          </p:nvPr>
        </p:nvSpPr>
        <p:spPr>
          <a:xfrm>
            <a:off x="0" y="1357298"/>
            <a:ext cx="8786842" cy="2357454"/>
          </a:xfrm>
        </p:spPr>
        <p:txBody>
          <a:bodyPr>
            <a:normAutofit fontScale="70000" lnSpcReduction="20000"/>
          </a:bodyPr>
          <a:lstStyle/>
          <a:p>
            <a:pPr algn="ctr">
              <a:buFont typeface="Wingdings" pitchFamily="2" charset="2"/>
              <a:buChar char="v"/>
            </a:pPr>
            <a:r>
              <a:rPr lang="pl-PL" dirty="0" smtClean="0">
                <a:solidFill>
                  <a:schemeClr val="bg1"/>
                </a:solidFill>
              </a:rPr>
              <a:t>Once Roentgen was </a:t>
            </a:r>
            <a:r>
              <a:rPr lang="pl-PL" dirty="0" err="1" smtClean="0">
                <a:solidFill>
                  <a:schemeClr val="bg1"/>
                </a:solidFill>
              </a:rPr>
              <a:t>accused</a:t>
            </a:r>
            <a:r>
              <a:rPr lang="pl-PL" dirty="0" smtClean="0">
                <a:solidFill>
                  <a:schemeClr val="bg1"/>
                </a:solidFill>
              </a:rPr>
              <a:t> of </a:t>
            </a:r>
            <a:r>
              <a:rPr lang="pl-PL" dirty="0" err="1" smtClean="0">
                <a:solidFill>
                  <a:schemeClr val="bg1"/>
                </a:solidFill>
              </a:rPr>
              <a:t>drawing</a:t>
            </a:r>
            <a:r>
              <a:rPr lang="pl-PL" dirty="0" smtClean="0">
                <a:solidFill>
                  <a:schemeClr val="bg1"/>
                </a:solidFill>
              </a:rPr>
              <a:t> a </a:t>
            </a:r>
            <a:r>
              <a:rPr lang="pl-PL" dirty="0" err="1" smtClean="0">
                <a:solidFill>
                  <a:schemeClr val="bg1"/>
                </a:solidFill>
              </a:rPr>
              <a:t>caricature</a:t>
            </a:r>
            <a:r>
              <a:rPr lang="pl-PL" dirty="0" smtClean="0">
                <a:solidFill>
                  <a:schemeClr val="bg1"/>
                </a:solidFill>
              </a:rPr>
              <a:t> of his </a:t>
            </a:r>
            <a:r>
              <a:rPr lang="pl-PL" dirty="0" err="1" smtClean="0">
                <a:solidFill>
                  <a:schemeClr val="bg1"/>
                </a:solidFill>
              </a:rPr>
              <a:t>teacher</a:t>
            </a:r>
            <a:r>
              <a:rPr lang="pl-PL" dirty="0" smtClean="0">
                <a:solidFill>
                  <a:schemeClr val="bg1"/>
                </a:solidFill>
              </a:rPr>
              <a:t> on </a:t>
            </a:r>
            <a:r>
              <a:rPr lang="pl-PL" dirty="0" err="1" smtClean="0">
                <a:solidFill>
                  <a:schemeClr val="bg1"/>
                </a:solidFill>
              </a:rPr>
              <a:t>blackboard</a:t>
            </a:r>
            <a:r>
              <a:rPr lang="pl-PL" dirty="0" smtClean="0">
                <a:solidFill>
                  <a:schemeClr val="bg1"/>
                </a:solidFill>
              </a:rPr>
              <a:t>, but </a:t>
            </a:r>
            <a:r>
              <a:rPr lang="pl-PL" dirty="0" err="1" smtClean="0">
                <a:solidFill>
                  <a:schemeClr val="bg1"/>
                </a:solidFill>
              </a:rPr>
              <a:t>the</a:t>
            </a:r>
            <a:r>
              <a:rPr lang="pl-PL" dirty="0" smtClean="0">
                <a:solidFill>
                  <a:schemeClr val="bg1"/>
                </a:solidFill>
              </a:rPr>
              <a:t> </a:t>
            </a:r>
            <a:r>
              <a:rPr lang="pl-PL" dirty="0" err="1" smtClean="0">
                <a:solidFill>
                  <a:schemeClr val="bg1"/>
                </a:solidFill>
              </a:rPr>
              <a:t>truth</a:t>
            </a:r>
            <a:r>
              <a:rPr lang="pl-PL" dirty="0" smtClean="0">
                <a:solidFill>
                  <a:schemeClr val="bg1"/>
                </a:solidFill>
              </a:rPr>
              <a:t> was </a:t>
            </a:r>
            <a:r>
              <a:rPr lang="pl-PL" dirty="0" err="1" smtClean="0">
                <a:solidFill>
                  <a:schemeClr val="bg1"/>
                </a:solidFill>
              </a:rPr>
              <a:t>that</a:t>
            </a:r>
            <a:r>
              <a:rPr lang="pl-PL" dirty="0" smtClean="0">
                <a:solidFill>
                  <a:schemeClr val="bg1"/>
                </a:solidFill>
              </a:rPr>
              <a:t> Roentgen was </a:t>
            </a:r>
            <a:r>
              <a:rPr lang="pl-PL" dirty="0" err="1" smtClean="0">
                <a:solidFill>
                  <a:schemeClr val="bg1"/>
                </a:solidFill>
              </a:rPr>
              <a:t>innocent</a:t>
            </a:r>
            <a:r>
              <a:rPr lang="pl-PL" dirty="0" smtClean="0">
                <a:solidFill>
                  <a:schemeClr val="bg1"/>
                </a:solidFill>
              </a:rPr>
              <a:t> and was </a:t>
            </a:r>
            <a:r>
              <a:rPr lang="pl-PL" dirty="0" err="1" smtClean="0">
                <a:solidFill>
                  <a:schemeClr val="bg1"/>
                </a:solidFill>
              </a:rPr>
              <a:t>falsely</a:t>
            </a:r>
            <a:r>
              <a:rPr lang="pl-PL" dirty="0" smtClean="0">
                <a:solidFill>
                  <a:schemeClr val="bg1"/>
                </a:solidFill>
              </a:rPr>
              <a:t> </a:t>
            </a:r>
            <a:r>
              <a:rPr lang="pl-PL" dirty="0" err="1" smtClean="0">
                <a:solidFill>
                  <a:schemeClr val="bg1"/>
                </a:solidFill>
              </a:rPr>
              <a:t>framed</a:t>
            </a:r>
            <a:r>
              <a:rPr lang="pl-PL" dirty="0" smtClean="0">
                <a:solidFill>
                  <a:schemeClr val="bg1"/>
                </a:solidFill>
              </a:rPr>
              <a:t> by one of his </a:t>
            </a:r>
            <a:r>
              <a:rPr lang="pl-PL" dirty="0" err="1" smtClean="0">
                <a:solidFill>
                  <a:schemeClr val="bg1"/>
                </a:solidFill>
              </a:rPr>
              <a:t>classmates</a:t>
            </a:r>
            <a:r>
              <a:rPr lang="pl-PL" dirty="0" smtClean="0">
                <a:solidFill>
                  <a:schemeClr val="bg1"/>
                </a:solidFill>
              </a:rPr>
              <a:t>. </a:t>
            </a:r>
            <a:r>
              <a:rPr lang="pl-PL" dirty="0" err="1" smtClean="0">
                <a:solidFill>
                  <a:schemeClr val="bg1"/>
                </a:solidFill>
              </a:rPr>
              <a:t>Although</a:t>
            </a:r>
            <a:r>
              <a:rPr lang="pl-PL" dirty="0" smtClean="0">
                <a:solidFill>
                  <a:schemeClr val="bg1"/>
                </a:solidFill>
              </a:rPr>
              <a:t> Roentgen was </a:t>
            </a:r>
            <a:r>
              <a:rPr lang="pl-PL" dirty="0" err="1" smtClean="0">
                <a:solidFill>
                  <a:schemeClr val="bg1"/>
                </a:solidFill>
              </a:rPr>
              <a:t>aware</a:t>
            </a:r>
            <a:r>
              <a:rPr lang="pl-PL" dirty="0" smtClean="0">
                <a:solidFill>
                  <a:schemeClr val="bg1"/>
                </a:solidFill>
              </a:rPr>
              <a:t> of </a:t>
            </a:r>
            <a:r>
              <a:rPr lang="pl-PL" dirty="0" err="1" smtClean="0">
                <a:solidFill>
                  <a:schemeClr val="bg1"/>
                </a:solidFill>
              </a:rPr>
              <a:t>the</a:t>
            </a:r>
            <a:r>
              <a:rPr lang="pl-PL" dirty="0" smtClean="0">
                <a:solidFill>
                  <a:schemeClr val="bg1"/>
                </a:solidFill>
              </a:rPr>
              <a:t> </a:t>
            </a:r>
            <a:r>
              <a:rPr lang="pl-PL" dirty="0" err="1" smtClean="0">
                <a:solidFill>
                  <a:schemeClr val="bg1"/>
                </a:solidFill>
              </a:rPr>
              <a:t>true</a:t>
            </a:r>
            <a:r>
              <a:rPr lang="pl-PL" dirty="0" smtClean="0">
                <a:solidFill>
                  <a:schemeClr val="bg1"/>
                </a:solidFill>
              </a:rPr>
              <a:t> </a:t>
            </a:r>
            <a:r>
              <a:rPr lang="pl-PL" dirty="0" err="1" smtClean="0">
                <a:solidFill>
                  <a:schemeClr val="bg1"/>
                </a:solidFill>
              </a:rPr>
              <a:t>cluprit</a:t>
            </a:r>
            <a:r>
              <a:rPr lang="pl-PL" dirty="0" smtClean="0">
                <a:solidFill>
                  <a:schemeClr val="bg1"/>
                </a:solidFill>
              </a:rPr>
              <a:t>, </a:t>
            </a:r>
            <a:r>
              <a:rPr lang="pl-PL" dirty="0" err="1" smtClean="0">
                <a:solidFill>
                  <a:schemeClr val="bg1"/>
                </a:solidFill>
              </a:rPr>
              <a:t>he</a:t>
            </a:r>
            <a:r>
              <a:rPr lang="pl-PL" dirty="0" smtClean="0">
                <a:solidFill>
                  <a:schemeClr val="bg1"/>
                </a:solidFill>
              </a:rPr>
              <a:t> </a:t>
            </a:r>
            <a:r>
              <a:rPr lang="pl-PL" dirty="0" err="1" smtClean="0">
                <a:solidFill>
                  <a:schemeClr val="bg1"/>
                </a:solidFill>
              </a:rPr>
              <a:t>denied</a:t>
            </a:r>
            <a:r>
              <a:rPr lang="pl-PL" dirty="0" smtClean="0">
                <a:solidFill>
                  <a:schemeClr val="bg1"/>
                </a:solidFill>
              </a:rPr>
              <a:t> to </a:t>
            </a:r>
            <a:r>
              <a:rPr lang="pl-PL" dirty="0" err="1" smtClean="0">
                <a:solidFill>
                  <a:schemeClr val="bg1"/>
                </a:solidFill>
              </a:rPr>
              <a:t>divulge</a:t>
            </a:r>
            <a:r>
              <a:rPr lang="pl-PL" dirty="0" smtClean="0">
                <a:solidFill>
                  <a:schemeClr val="bg1"/>
                </a:solidFill>
              </a:rPr>
              <a:t> his </a:t>
            </a:r>
            <a:r>
              <a:rPr lang="pl-PL" dirty="0" err="1" smtClean="0">
                <a:solidFill>
                  <a:schemeClr val="bg1"/>
                </a:solidFill>
              </a:rPr>
              <a:t>identity</a:t>
            </a:r>
            <a:r>
              <a:rPr lang="pl-PL" dirty="0" smtClean="0">
                <a:solidFill>
                  <a:schemeClr val="bg1"/>
                </a:solidFill>
              </a:rPr>
              <a:t> and was </a:t>
            </a:r>
            <a:r>
              <a:rPr lang="pl-PL" dirty="0" err="1" smtClean="0">
                <a:solidFill>
                  <a:schemeClr val="bg1"/>
                </a:solidFill>
              </a:rPr>
              <a:t>expelled</a:t>
            </a:r>
            <a:r>
              <a:rPr lang="pl-PL" dirty="0" smtClean="0">
                <a:solidFill>
                  <a:schemeClr val="bg1"/>
                </a:solidFill>
              </a:rPr>
              <a:t> </a:t>
            </a:r>
            <a:r>
              <a:rPr lang="pl-PL" dirty="0" err="1" smtClean="0">
                <a:solidFill>
                  <a:schemeClr val="bg1"/>
                </a:solidFill>
              </a:rPr>
              <a:t>from</a:t>
            </a:r>
            <a:r>
              <a:rPr lang="pl-PL" dirty="0" smtClean="0">
                <a:solidFill>
                  <a:schemeClr val="bg1"/>
                </a:solidFill>
              </a:rPr>
              <a:t> </a:t>
            </a:r>
            <a:r>
              <a:rPr lang="pl-PL" dirty="0" err="1" smtClean="0">
                <a:solidFill>
                  <a:schemeClr val="bg1"/>
                </a:solidFill>
              </a:rPr>
              <a:t>the</a:t>
            </a:r>
            <a:r>
              <a:rPr lang="pl-PL" dirty="0" smtClean="0">
                <a:solidFill>
                  <a:schemeClr val="bg1"/>
                </a:solidFill>
              </a:rPr>
              <a:t> </a:t>
            </a:r>
            <a:r>
              <a:rPr lang="pl-PL" dirty="0" err="1" smtClean="0">
                <a:solidFill>
                  <a:schemeClr val="bg1"/>
                </a:solidFill>
              </a:rPr>
              <a:t>university</a:t>
            </a:r>
            <a:r>
              <a:rPr lang="pl-PL" dirty="0" smtClean="0">
                <a:solidFill>
                  <a:schemeClr val="bg1"/>
                </a:solidFill>
              </a:rPr>
              <a:t>. He </a:t>
            </a:r>
            <a:r>
              <a:rPr lang="pl-PL" dirty="0" err="1" smtClean="0">
                <a:solidFill>
                  <a:schemeClr val="bg1"/>
                </a:solidFill>
              </a:rPr>
              <a:t>tried</a:t>
            </a:r>
            <a:r>
              <a:rPr lang="pl-PL" dirty="0" smtClean="0">
                <a:solidFill>
                  <a:schemeClr val="bg1"/>
                </a:solidFill>
              </a:rPr>
              <a:t> his </a:t>
            </a:r>
            <a:r>
              <a:rPr lang="pl-PL" dirty="0" err="1" smtClean="0">
                <a:solidFill>
                  <a:schemeClr val="bg1"/>
                </a:solidFill>
              </a:rPr>
              <a:t>luck</a:t>
            </a:r>
            <a:r>
              <a:rPr lang="pl-PL" dirty="0" smtClean="0">
                <a:solidFill>
                  <a:schemeClr val="bg1"/>
                </a:solidFill>
              </a:rPr>
              <a:t> </a:t>
            </a:r>
            <a:r>
              <a:rPr lang="pl-PL" dirty="0" err="1" smtClean="0">
                <a:solidFill>
                  <a:schemeClr val="bg1"/>
                </a:solidFill>
              </a:rPr>
              <a:t>once</a:t>
            </a:r>
            <a:r>
              <a:rPr lang="pl-PL" dirty="0" smtClean="0">
                <a:solidFill>
                  <a:schemeClr val="bg1"/>
                </a:solidFill>
              </a:rPr>
              <a:t> </a:t>
            </a:r>
            <a:r>
              <a:rPr lang="pl-PL" dirty="0" err="1" smtClean="0">
                <a:solidFill>
                  <a:schemeClr val="bg1"/>
                </a:solidFill>
              </a:rPr>
              <a:t>again</a:t>
            </a:r>
            <a:r>
              <a:rPr lang="pl-PL" dirty="0" smtClean="0">
                <a:solidFill>
                  <a:schemeClr val="bg1"/>
                </a:solidFill>
              </a:rPr>
              <a:t> </a:t>
            </a:r>
            <a:r>
              <a:rPr lang="pl-PL" dirty="0" err="1" smtClean="0">
                <a:solidFill>
                  <a:schemeClr val="bg1"/>
                </a:solidFill>
              </a:rPr>
              <a:t>in</a:t>
            </a:r>
            <a:r>
              <a:rPr lang="pl-PL" dirty="0" smtClean="0">
                <a:solidFill>
                  <a:schemeClr val="bg1"/>
                </a:solidFill>
              </a:rPr>
              <a:t> an </a:t>
            </a:r>
            <a:r>
              <a:rPr lang="pl-PL" dirty="0" err="1" smtClean="0">
                <a:solidFill>
                  <a:schemeClr val="bg1"/>
                </a:solidFill>
              </a:rPr>
              <a:t>entrance</a:t>
            </a:r>
            <a:r>
              <a:rPr lang="pl-PL" dirty="0" smtClean="0">
                <a:solidFill>
                  <a:schemeClr val="bg1"/>
                </a:solidFill>
              </a:rPr>
              <a:t> </a:t>
            </a:r>
            <a:r>
              <a:rPr lang="pl-PL" dirty="0" err="1" smtClean="0">
                <a:solidFill>
                  <a:schemeClr val="bg1"/>
                </a:solidFill>
              </a:rPr>
              <a:t>oral</a:t>
            </a:r>
            <a:r>
              <a:rPr lang="pl-PL" dirty="0" smtClean="0">
                <a:solidFill>
                  <a:schemeClr val="bg1"/>
                </a:solidFill>
              </a:rPr>
              <a:t> </a:t>
            </a:r>
            <a:r>
              <a:rPr lang="pl-PL" dirty="0" err="1" smtClean="0">
                <a:solidFill>
                  <a:schemeClr val="bg1"/>
                </a:solidFill>
              </a:rPr>
              <a:t>exam</a:t>
            </a:r>
            <a:r>
              <a:rPr lang="pl-PL" dirty="0" smtClean="0">
                <a:solidFill>
                  <a:schemeClr val="bg1"/>
                </a:solidFill>
              </a:rPr>
              <a:t>, but </a:t>
            </a:r>
            <a:r>
              <a:rPr lang="pl-PL" dirty="0" err="1" smtClean="0">
                <a:solidFill>
                  <a:schemeClr val="bg1"/>
                </a:solidFill>
              </a:rPr>
              <a:t>the</a:t>
            </a:r>
            <a:r>
              <a:rPr lang="pl-PL" dirty="0" smtClean="0">
                <a:solidFill>
                  <a:schemeClr val="bg1"/>
                </a:solidFill>
              </a:rPr>
              <a:t> </a:t>
            </a:r>
            <a:r>
              <a:rPr lang="pl-PL" dirty="0" err="1" smtClean="0">
                <a:solidFill>
                  <a:schemeClr val="bg1"/>
                </a:solidFill>
              </a:rPr>
              <a:t>examiner</a:t>
            </a:r>
            <a:r>
              <a:rPr lang="pl-PL" dirty="0" smtClean="0">
                <a:solidFill>
                  <a:schemeClr val="bg1"/>
                </a:solidFill>
              </a:rPr>
              <a:t> was </a:t>
            </a:r>
            <a:r>
              <a:rPr lang="pl-PL" dirty="0" err="1" smtClean="0">
                <a:solidFill>
                  <a:schemeClr val="bg1"/>
                </a:solidFill>
              </a:rPr>
              <a:t>none</a:t>
            </a:r>
            <a:r>
              <a:rPr lang="pl-PL" dirty="0" smtClean="0">
                <a:solidFill>
                  <a:schemeClr val="bg1"/>
                </a:solidFill>
              </a:rPr>
              <a:t> </a:t>
            </a:r>
            <a:r>
              <a:rPr lang="pl-PL" dirty="0" err="1" smtClean="0">
                <a:solidFill>
                  <a:schemeClr val="bg1"/>
                </a:solidFill>
              </a:rPr>
              <a:t>other</a:t>
            </a:r>
            <a:r>
              <a:rPr lang="pl-PL" dirty="0" smtClean="0">
                <a:solidFill>
                  <a:schemeClr val="bg1"/>
                </a:solidFill>
              </a:rPr>
              <a:t> </a:t>
            </a:r>
            <a:r>
              <a:rPr lang="pl-PL" dirty="0" err="1" smtClean="0">
                <a:solidFill>
                  <a:schemeClr val="bg1"/>
                </a:solidFill>
              </a:rPr>
              <a:t>than</a:t>
            </a:r>
            <a:r>
              <a:rPr lang="pl-PL" dirty="0" smtClean="0">
                <a:solidFill>
                  <a:schemeClr val="bg1"/>
                </a:solidFill>
              </a:rPr>
              <a:t> </a:t>
            </a:r>
            <a:r>
              <a:rPr lang="pl-PL" dirty="0" err="1" smtClean="0">
                <a:solidFill>
                  <a:schemeClr val="bg1"/>
                </a:solidFill>
              </a:rPr>
              <a:t>teacher</a:t>
            </a:r>
            <a:r>
              <a:rPr lang="pl-PL" dirty="0" smtClean="0">
                <a:solidFill>
                  <a:schemeClr val="bg1"/>
                </a:solidFill>
              </a:rPr>
              <a:t> </a:t>
            </a:r>
            <a:r>
              <a:rPr lang="pl-PL" dirty="0" err="1" smtClean="0">
                <a:solidFill>
                  <a:schemeClr val="bg1"/>
                </a:solidFill>
              </a:rPr>
              <a:t>whose</a:t>
            </a:r>
            <a:r>
              <a:rPr lang="pl-PL" dirty="0" smtClean="0">
                <a:solidFill>
                  <a:schemeClr val="bg1"/>
                </a:solidFill>
              </a:rPr>
              <a:t> </a:t>
            </a:r>
            <a:r>
              <a:rPr lang="pl-PL" dirty="0" err="1" smtClean="0">
                <a:solidFill>
                  <a:schemeClr val="bg1"/>
                </a:solidFill>
              </a:rPr>
              <a:t>caricature</a:t>
            </a:r>
            <a:r>
              <a:rPr lang="pl-PL" dirty="0" smtClean="0">
                <a:solidFill>
                  <a:schemeClr val="bg1"/>
                </a:solidFill>
              </a:rPr>
              <a:t> </a:t>
            </a:r>
            <a:r>
              <a:rPr lang="pl-PL" dirty="0" err="1" smtClean="0">
                <a:solidFill>
                  <a:schemeClr val="bg1"/>
                </a:solidFill>
              </a:rPr>
              <a:t>had</a:t>
            </a:r>
            <a:r>
              <a:rPr lang="pl-PL" dirty="0" smtClean="0">
                <a:solidFill>
                  <a:schemeClr val="bg1"/>
                </a:solidFill>
              </a:rPr>
              <a:t> </a:t>
            </a:r>
            <a:r>
              <a:rPr lang="pl-PL" dirty="0" err="1" smtClean="0">
                <a:solidFill>
                  <a:schemeClr val="bg1"/>
                </a:solidFill>
              </a:rPr>
              <a:t>been</a:t>
            </a:r>
            <a:r>
              <a:rPr lang="pl-PL" dirty="0" smtClean="0">
                <a:solidFill>
                  <a:schemeClr val="bg1"/>
                </a:solidFill>
              </a:rPr>
              <a:t> </a:t>
            </a:r>
            <a:r>
              <a:rPr lang="pl-PL" dirty="0" err="1" smtClean="0">
                <a:solidFill>
                  <a:schemeClr val="bg1"/>
                </a:solidFill>
              </a:rPr>
              <a:t>drawn</a:t>
            </a:r>
            <a:r>
              <a:rPr lang="pl-PL" dirty="0" smtClean="0">
                <a:solidFill>
                  <a:schemeClr val="bg1"/>
                </a:solidFill>
              </a:rPr>
              <a:t> </a:t>
            </a:r>
            <a:r>
              <a:rPr lang="pl-PL" dirty="0" err="1" smtClean="0">
                <a:solidFill>
                  <a:schemeClr val="bg1"/>
                </a:solidFill>
              </a:rPr>
              <a:t>in</a:t>
            </a:r>
            <a:r>
              <a:rPr lang="pl-PL" dirty="0" smtClean="0">
                <a:solidFill>
                  <a:schemeClr val="bg1"/>
                </a:solidFill>
              </a:rPr>
              <a:t> </a:t>
            </a:r>
            <a:r>
              <a:rPr lang="pl-PL" dirty="0" err="1" smtClean="0">
                <a:solidFill>
                  <a:schemeClr val="bg1"/>
                </a:solidFill>
              </a:rPr>
              <a:t>school</a:t>
            </a:r>
            <a:r>
              <a:rPr lang="pl-PL" dirty="0" smtClean="0">
                <a:solidFill>
                  <a:schemeClr val="bg1"/>
                </a:solidFill>
              </a:rPr>
              <a:t>.</a:t>
            </a:r>
            <a:endParaRPr lang="pl-PL" dirty="0">
              <a:solidFill>
                <a:schemeClr val="bg1"/>
              </a:solidFill>
            </a:endParaRPr>
          </a:p>
        </p:txBody>
      </p:sp>
      <p:sp>
        <p:nvSpPr>
          <p:cNvPr id="5" name="Tytuł 1"/>
          <p:cNvSpPr>
            <a:spLocks noGrp="1"/>
          </p:cNvSpPr>
          <p:nvPr>
            <p:ph type="title"/>
          </p:nvPr>
        </p:nvSpPr>
        <p:spPr>
          <a:xfrm>
            <a:off x="428596" y="0"/>
            <a:ext cx="8229600" cy="1143000"/>
          </a:xfrm>
        </p:spPr>
        <p:txBody>
          <a:bodyPr/>
          <a:lstStyle/>
          <a:p>
            <a:pPr algn="l"/>
            <a:r>
              <a:rPr lang="pl-PL" b="1" dirty="0" smtClean="0">
                <a:solidFill>
                  <a:schemeClr val="bg1"/>
                </a:solidFill>
              </a:rPr>
              <a:t>A </a:t>
            </a:r>
            <a:r>
              <a:rPr lang="pl-PL" b="1" dirty="0" err="1" smtClean="0">
                <a:solidFill>
                  <a:schemeClr val="bg1"/>
                </a:solidFill>
              </a:rPr>
              <a:t>funny</a:t>
            </a:r>
            <a:r>
              <a:rPr lang="pl-PL" b="1" dirty="0" smtClean="0">
                <a:solidFill>
                  <a:schemeClr val="bg1"/>
                </a:solidFill>
              </a:rPr>
              <a:t> </a:t>
            </a:r>
            <a:r>
              <a:rPr lang="pl-PL" b="1" dirty="0" err="1" smtClean="0">
                <a:solidFill>
                  <a:schemeClr val="bg1"/>
                </a:solidFill>
              </a:rPr>
              <a:t>incident</a:t>
            </a:r>
            <a:r>
              <a:rPr lang="pl-PL" b="1" dirty="0" smtClean="0">
                <a:solidFill>
                  <a:schemeClr val="bg1"/>
                </a:solidFill>
              </a:rPr>
              <a:t>?- </a:t>
            </a:r>
            <a:r>
              <a:rPr lang="pl-PL" b="1" dirty="0" err="1" smtClean="0">
                <a:solidFill>
                  <a:schemeClr val="bg1"/>
                </a:solidFill>
              </a:rPr>
              <a:t>education</a:t>
            </a:r>
            <a:r>
              <a:rPr lang="pl-PL" b="1" dirty="0" smtClean="0">
                <a:solidFill>
                  <a:schemeClr val="bg1"/>
                </a:solidFill>
              </a:rPr>
              <a:t>…</a:t>
            </a:r>
            <a:endParaRPr lang="pl-PL" b="1" dirty="0">
              <a:solidFill>
                <a:schemeClr val="bg1"/>
              </a:solidFill>
            </a:endParaRPr>
          </a:p>
        </p:txBody>
      </p:sp>
      <p:pic>
        <p:nvPicPr>
          <p:cNvPr id="22530" name="Picture 2" descr="http://i3.spryciarze.pl/pic/moderacja/polecane/54695.jpg"/>
          <p:cNvPicPr>
            <a:picLocks noChangeAspect="1" noChangeArrowheads="1"/>
          </p:cNvPicPr>
          <p:nvPr/>
        </p:nvPicPr>
        <p:blipFill>
          <a:blip r:embed="rId4">
            <a:lum bright="-10000" contrast="20000"/>
          </a:blip>
          <a:srcRect/>
          <a:stretch>
            <a:fillRect/>
          </a:stretch>
        </p:blipFill>
        <p:spPr bwMode="auto">
          <a:xfrm>
            <a:off x="0" y="3643315"/>
            <a:ext cx="9144000" cy="32146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amond(in)">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l="37884" t="25755" r="20937" b="13461"/>
          <a:stretch>
            <a:fillRect/>
          </a:stretch>
        </p:blipFill>
        <p:spPr bwMode="auto">
          <a:xfrm>
            <a:off x="0" y="-214338"/>
            <a:ext cx="9143999" cy="7072338"/>
          </a:xfrm>
          <a:prstGeom prst="rect">
            <a:avLst/>
          </a:prstGeom>
          <a:noFill/>
          <a:ln w="9525">
            <a:noFill/>
            <a:miter lim="800000"/>
            <a:headEnd/>
            <a:tailEnd/>
          </a:ln>
          <a:effectLst/>
        </p:spPr>
      </p:pic>
      <p:pic>
        <p:nvPicPr>
          <p:cNvPr id="21508" name="Picture 4" descr="http://helvetiabynight.com/wp-content/gallery/zurich/helvetia_by_night_zurich03.jpg"/>
          <p:cNvPicPr>
            <a:picLocks noChangeAspect="1" noChangeArrowheads="1"/>
          </p:cNvPicPr>
          <p:nvPr/>
        </p:nvPicPr>
        <p:blipFill>
          <a:blip r:embed="rId4">
            <a:lum contrast="30000"/>
          </a:blip>
          <a:srcRect/>
          <a:stretch>
            <a:fillRect/>
          </a:stretch>
        </p:blipFill>
        <p:spPr bwMode="auto">
          <a:xfrm>
            <a:off x="0" y="-214338"/>
            <a:ext cx="9144000" cy="7072338"/>
          </a:xfrm>
          <a:prstGeom prst="rect">
            <a:avLst/>
          </a:prstGeom>
          <a:noFill/>
        </p:spPr>
      </p:pic>
      <p:sp>
        <p:nvSpPr>
          <p:cNvPr id="6" name="Rectangle 5"/>
          <p:cNvSpPr>
            <a:spLocks noChangeArrowheads="1"/>
          </p:cNvSpPr>
          <p:nvPr/>
        </p:nvSpPr>
        <p:spPr bwMode="auto">
          <a:xfrm rot="5400000">
            <a:off x="1321583" y="3178955"/>
            <a:ext cx="2786058" cy="4572032"/>
          </a:xfrm>
          <a:prstGeom prst="rect">
            <a:avLst/>
          </a:prstGeom>
          <a:solidFill>
            <a:srgbClr val="FFFFFF">
              <a:alpha val="80000"/>
            </a:srgbClr>
          </a:solidFill>
          <a:ln w="12700">
            <a:solidFill>
              <a:srgbClr val="FFFFFF"/>
            </a:solidFill>
            <a:miter lim="800000"/>
            <a:headEnd/>
            <a:tailEnd/>
          </a:ln>
          <a:effectLst/>
        </p:spPr>
        <p:txBody>
          <a:bodyPr vert="horz" wrap="square" lIns="9144" tIns="91440" rIns="9144" bIns="9144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ymbol zastępczy zawartości 2"/>
          <p:cNvSpPr>
            <a:spLocks noGrp="1"/>
          </p:cNvSpPr>
          <p:nvPr>
            <p:ph idx="1"/>
          </p:nvPr>
        </p:nvSpPr>
        <p:spPr>
          <a:xfrm>
            <a:off x="357158" y="4143356"/>
            <a:ext cx="4714908" cy="2714644"/>
          </a:xfrm>
        </p:spPr>
        <p:txBody>
          <a:bodyPr>
            <a:normAutofit fontScale="62500" lnSpcReduction="20000"/>
          </a:bodyPr>
          <a:lstStyle/>
          <a:p>
            <a:pPr algn="ctr">
              <a:buFont typeface="Wingdings" pitchFamily="2" charset="2"/>
              <a:buChar char="v"/>
            </a:pPr>
            <a:r>
              <a:rPr lang="pl-PL" dirty="0" smtClean="0"/>
              <a:t>He </a:t>
            </a:r>
            <a:r>
              <a:rPr lang="pl-PL" dirty="0" err="1" smtClean="0"/>
              <a:t>heard</a:t>
            </a:r>
            <a:r>
              <a:rPr lang="pl-PL" dirty="0" smtClean="0"/>
              <a:t> of a </a:t>
            </a:r>
            <a:r>
              <a:rPr lang="pl-PL" dirty="0" err="1" smtClean="0"/>
              <a:t>school</a:t>
            </a:r>
            <a:r>
              <a:rPr lang="pl-PL" dirty="0" smtClean="0"/>
              <a:t> </a:t>
            </a:r>
            <a:r>
              <a:rPr lang="pl-PL" dirty="0" err="1" smtClean="0"/>
              <a:t>in</a:t>
            </a:r>
            <a:r>
              <a:rPr lang="pl-PL" dirty="0" smtClean="0"/>
              <a:t> Zurich </a:t>
            </a:r>
            <a:r>
              <a:rPr lang="pl-PL" dirty="0" err="1" smtClean="0"/>
              <a:t>in</a:t>
            </a:r>
            <a:r>
              <a:rPr lang="pl-PL" dirty="0" smtClean="0"/>
              <a:t> </a:t>
            </a:r>
            <a:r>
              <a:rPr lang="pl-PL" dirty="0" err="1" smtClean="0"/>
              <a:t>Switzerland</a:t>
            </a:r>
            <a:r>
              <a:rPr lang="pl-PL" dirty="0" smtClean="0"/>
              <a:t>, </a:t>
            </a:r>
            <a:r>
              <a:rPr lang="pl-PL" dirty="0" err="1" smtClean="0"/>
              <a:t>that</a:t>
            </a:r>
            <a:r>
              <a:rPr lang="pl-PL" dirty="0" smtClean="0"/>
              <a:t> </a:t>
            </a:r>
            <a:r>
              <a:rPr lang="pl-PL" dirty="0" err="1" smtClean="0"/>
              <a:t>did</a:t>
            </a:r>
            <a:r>
              <a:rPr lang="pl-PL" dirty="0" smtClean="0"/>
              <a:t> not </a:t>
            </a:r>
            <a:r>
              <a:rPr lang="pl-PL" dirty="0" err="1" smtClean="0"/>
              <a:t>necessiate</a:t>
            </a:r>
            <a:r>
              <a:rPr lang="pl-PL" dirty="0" smtClean="0"/>
              <a:t> a </a:t>
            </a:r>
            <a:r>
              <a:rPr lang="pl-PL" dirty="0" err="1" smtClean="0"/>
              <a:t>technical</a:t>
            </a:r>
            <a:r>
              <a:rPr lang="pl-PL" dirty="0" smtClean="0"/>
              <a:t> </a:t>
            </a:r>
            <a:r>
              <a:rPr lang="pl-PL" dirty="0" err="1" smtClean="0"/>
              <a:t>school</a:t>
            </a:r>
            <a:r>
              <a:rPr lang="pl-PL" dirty="0" smtClean="0"/>
              <a:t> </a:t>
            </a:r>
            <a:r>
              <a:rPr lang="pl-PL" dirty="0" err="1" smtClean="0"/>
              <a:t>diploma</a:t>
            </a:r>
            <a:r>
              <a:rPr lang="pl-PL" dirty="0" smtClean="0"/>
              <a:t> </a:t>
            </a:r>
            <a:r>
              <a:rPr lang="pl-PL" dirty="0" err="1" smtClean="0"/>
              <a:t>which</a:t>
            </a:r>
            <a:r>
              <a:rPr lang="pl-PL" dirty="0" smtClean="0"/>
              <a:t> </a:t>
            </a:r>
            <a:r>
              <a:rPr lang="pl-PL" dirty="0" err="1" smtClean="0"/>
              <a:t>he</a:t>
            </a:r>
            <a:r>
              <a:rPr lang="pl-PL" dirty="0" smtClean="0"/>
              <a:t> </a:t>
            </a:r>
            <a:r>
              <a:rPr lang="pl-PL" dirty="0" err="1" smtClean="0"/>
              <a:t>lacked</a:t>
            </a:r>
            <a:r>
              <a:rPr lang="pl-PL" dirty="0" smtClean="0"/>
              <a:t>. </a:t>
            </a:r>
            <a:r>
              <a:rPr lang="pl-PL" dirty="0" err="1" smtClean="0"/>
              <a:t>Finally</a:t>
            </a:r>
            <a:r>
              <a:rPr lang="pl-PL" dirty="0" smtClean="0"/>
              <a:t>, </a:t>
            </a:r>
            <a:r>
              <a:rPr lang="pl-PL" dirty="0" err="1" smtClean="0"/>
              <a:t>he</a:t>
            </a:r>
            <a:r>
              <a:rPr lang="pl-PL" dirty="0" smtClean="0"/>
              <a:t> </a:t>
            </a:r>
            <a:r>
              <a:rPr lang="pl-PL" dirty="0" err="1" smtClean="0"/>
              <a:t>entered</a:t>
            </a:r>
            <a:r>
              <a:rPr lang="pl-PL" dirty="0" smtClean="0"/>
              <a:t> </a:t>
            </a:r>
            <a:r>
              <a:rPr lang="pl-PL" dirty="0" err="1" smtClean="0"/>
              <a:t>the</a:t>
            </a:r>
            <a:r>
              <a:rPr lang="pl-PL" dirty="0" smtClean="0"/>
              <a:t> </a:t>
            </a:r>
            <a:r>
              <a:rPr lang="pl-PL" dirty="0" err="1" smtClean="0"/>
              <a:t>Mechanical</a:t>
            </a:r>
            <a:r>
              <a:rPr lang="pl-PL" dirty="0" smtClean="0"/>
              <a:t> </a:t>
            </a:r>
            <a:r>
              <a:rPr lang="pl-PL" dirty="0" err="1" smtClean="0"/>
              <a:t>Technical</a:t>
            </a:r>
            <a:r>
              <a:rPr lang="pl-PL" dirty="0" smtClean="0"/>
              <a:t> </a:t>
            </a:r>
            <a:r>
              <a:rPr lang="pl-PL" dirty="0" err="1" smtClean="0"/>
              <a:t>Division</a:t>
            </a:r>
            <a:r>
              <a:rPr lang="pl-PL" dirty="0" smtClean="0"/>
              <a:t> of Zurich </a:t>
            </a:r>
            <a:r>
              <a:rPr lang="pl-PL" dirty="0" err="1" smtClean="0"/>
              <a:t>Polytechnical</a:t>
            </a:r>
            <a:r>
              <a:rPr lang="pl-PL" dirty="0" smtClean="0"/>
              <a:t> </a:t>
            </a:r>
            <a:r>
              <a:rPr lang="pl-PL" dirty="0" err="1" smtClean="0"/>
              <a:t>School</a:t>
            </a:r>
            <a:r>
              <a:rPr lang="pl-PL" b="1" dirty="0" smtClean="0"/>
              <a:t>. </a:t>
            </a:r>
          </a:p>
          <a:p>
            <a:pPr algn="ctr">
              <a:buFont typeface="Wingdings" pitchFamily="2" charset="2"/>
              <a:buChar char="v"/>
            </a:pPr>
            <a:r>
              <a:rPr lang="pl-PL" b="1" dirty="0" smtClean="0"/>
              <a:t>One </a:t>
            </a:r>
            <a:r>
              <a:rPr lang="pl-PL" b="1" dirty="0" err="1" smtClean="0"/>
              <a:t>day</a:t>
            </a:r>
            <a:r>
              <a:rPr lang="pl-PL" b="1" dirty="0" smtClean="0"/>
              <a:t> </a:t>
            </a:r>
            <a:r>
              <a:rPr lang="pl-PL" b="1" dirty="0" err="1" smtClean="0"/>
              <a:t>while</a:t>
            </a:r>
            <a:r>
              <a:rPr lang="pl-PL" b="1" dirty="0" smtClean="0"/>
              <a:t> </a:t>
            </a:r>
            <a:r>
              <a:rPr lang="pl-PL" b="1" dirty="0" err="1" smtClean="0"/>
              <a:t>eating</a:t>
            </a:r>
            <a:r>
              <a:rPr lang="pl-PL" b="1" dirty="0" smtClean="0"/>
              <a:t> </a:t>
            </a:r>
            <a:r>
              <a:rPr lang="pl-PL" b="1" dirty="0" err="1" smtClean="0"/>
              <a:t>in</a:t>
            </a:r>
            <a:r>
              <a:rPr lang="pl-PL" b="1" dirty="0" smtClean="0"/>
              <a:t> </a:t>
            </a:r>
            <a:r>
              <a:rPr lang="pl-PL" b="1" dirty="0" err="1" smtClean="0"/>
              <a:t>restaurant</a:t>
            </a:r>
            <a:r>
              <a:rPr lang="pl-PL" b="1" dirty="0" smtClean="0"/>
              <a:t> one </a:t>
            </a:r>
            <a:r>
              <a:rPr lang="pl-PL" b="1" dirty="0" err="1" smtClean="0"/>
              <a:t>waitress</a:t>
            </a:r>
            <a:r>
              <a:rPr lang="pl-PL" b="1" dirty="0" smtClean="0"/>
              <a:t> </a:t>
            </a:r>
            <a:r>
              <a:rPr lang="pl-PL" b="1" dirty="0" err="1" smtClean="0"/>
              <a:t>caught</a:t>
            </a:r>
            <a:r>
              <a:rPr lang="pl-PL" b="1" dirty="0" smtClean="0"/>
              <a:t> his </a:t>
            </a:r>
            <a:r>
              <a:rPr lang="pl-PL" b="1" dirty="0" err="1" smtClean="0"/>
              <a:t>eye</a:t>
            </a:r>
            <a:r>
              <a:rPr lang="pl-PL" b="1" dirty="0" smtClean="0"/>
              <a:t>. </a:t>
            </a:r>
            <a:r>
              <a:rPr lang="pl-PL" b="1" dirty="0" err="1" smtClean="0"/>
              <a:t>It</a:t>
            </a:r>
            <a:r>
              <a:rPr lang="pl-PL" b="1" dirty="0" smtClean="0"/>
              <a:t> was Anna </a:t>
            </a:r>
            <a:r>
              <a:rPr lang="pl-PL" b="1" dirty="0" err="1" smtClean="0"/>
              <a:t>Bertha</a:t>
            </a:r>
            <a:r>
              <a:rPr lang="pl-PL" b="1" dirty="0" smtClean="0"/>
              <a:t>. </a:t>
            </a:r>
            <a:r>
              <a:rPr lang="pl-PL" b="1" dirty="0" err="1" smtClean="0"/>
              <a:t>Bertha</a:t>
            </a:r>
            <a:r>
              <a:rPr lang="pl-PL" b="1" dirty="0" smtClean="0"/>
              <a:t> was </a:t>
            </a:r>
            <a:r>
              <a:rPr lang="pl-PL" b="1" dirty="0" err="1" smtClean="0"/>
              <a:t>six</a:t>
            </a:r>
            <a:r>
              <a:rPr lang="pl-PL" b="1" dirty="0" smtClean="0"/>
              <a:t> </a:t>
            </a:r>
            <a:r>
              <a:rPr lang="pl-PL" b="1" dirty="0" err="1" smtClean="0"/>
              <a:t>years</a:t>
            </a:r>
            <a:r>
              <a:rPr lang="pl-PL" b="1" dirty="0" smtClean="0"/>
              <a:t> </a:t>
            </a:r>
            <a:r>
              <a:rPr lang="pl-PL" b="1" dirty="0" err="1" smtClean="0"/>
              <a:t>elder</a:t>
            </a:r>
            <a:r>
              <a:rPr lang="pl-PL" b="1" dirty="0" smtClean="0"/>
              <a:t> to </a:t>
            </a:r>
            <a:r>
              <a:rPr lang="pl-PL" b="1" dirty="0" err="1" smtClean="0"/>
              <a:t>him</a:t>
            </a:r>
            <a:r>
              <a:rPr lang="pl-PL" b="1" dirty="0" smtClean="0"/>
              <a:t>. </a:t>
            </a:r>
            <a:r>
              <a:rPr lang="pl-PL" b="1" dirty="0" err="1" smtClean="0"/>
              <a:t>Soon</a:t>
            </a:r>
            <a:r>
              <a:rPr lang="pl-PL" b="1" dirty="0" smtClean="0"/>
              <a:t>, </a:t>
            </a:r>
            <a:r>
              <a:rPr lang="pl-PL" b="1" dirty="0" err="1" smtClean="0"/>
              <a:t>she</a:t>
            </a:r>
            <a:r>
              <a:rPr lang="pl-PL" b="1" dirty="0" smtClean="0"/>
              <a:t> </a:t>
            </a:r>
            <a:r>
              <a:rPr lang="pl-PL" b="1" dirty="0" err="1" smtClean="0"/>
              <a:t>is</a:t>
            </a:r>
            <a:r>
              <a:rPr lang="pl-PL" b="1" dirty="0" smtClean="0"/>
              <a:t> </a:t>
            </a:r>
            <a:r>
              <a:rPr lang="pl-PL" b="1" dirty="0" err="1" smtClean="0"/>
              <a:t>become</a:t>
            </a:r>
            <a:r>
              <a:rPr lang="pl-PL" b="1" dirty="0" smtClean="0"/>
              <a:t> his </a:t>
            </a:r>
            <a:r>
              <a:rPr lang="pl-PL" b="1" dirty="0" err="1" smtClean="0"/>
              <a:t>wife</a:t>
            </a:r>
            <a:r>
              <a:rPr lang="pl-PL" b="1" dirty="0" smtClean="0"/>
              <a:t>.</a:t>
            </a:r>
            <a:endParaRPr lang="pl-P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5000"/>
                                        <p:tgtEl>
                                          <p:spTgt spid="21508"/>
                                        </p:tgtEl>
                                      </p:cBhvr>
                                    </p:animEffect>
                                    <p:anim calcmode="lin" valueType="num">
                                      <p:cBhvr>
                                        <p:cTn id="8" dur="5000" fill="hold"/>
                                        <p:tgtEl>
                                          <p:spTgt spid="21508"/>
                                        </p:tgtEl>
                                        <p:attrNameLst>
                                          <p:attrName>ppt_x</p:attrName>
                                        </p:attrNameLst>
                                      </p:cBhvr>
                                      <p:tavLst>
                                        <p:tav tm="0">
                                          <p:val>
                                            <p:strVal val="#ppt_x"/>
                                          </p:val>
                                        </p:tav>
                                        <p:tav tm="100000">
                                          <p:val>
                                            <p:strVal val="#ppt_x"/>
                                          </p:val>
                                        </p:tav>
                                      </p:tavLst>
                                    </p:anim>
                                    <p:anim calcmode="lin" valueType="num">
                                      <p:cBhvr>
                                        <p:cTn id="9" dur="5000" fill="hold"/>
                                        <p:tgtEl>
                                          <p:spTgt spid="215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37884" t="25755" r="20937" b="13461"/>
          <a:stretch>
            <a:fillRect/>
          </a:stretch>
        </p:blipFill>
        <p:spPr bwMode="auto">
          <a:xfrm>
            <a:off x="0" y="-214338"/>
            <a:ext cx="9143999" cy="7072338"/>
          </a:xfrm>
          <a:prstGeom prst="rect">
            <a:avLst/>
          </a:prstGeom>
          <a:noFill/>
          <a:ln w="9525">
            <a:noFill/>
            <a:miter lim="800000"/>
            <a:headEnd/>
            <a:tailEnd/>
          </a:ln>
          <a:effectLst/>
        </p:spPr>
      </p:pic>
      <p:sp>
        <p:nvSpPr>
          <p:cNvPr id="6" name="Rectangle 5"/>
          <p:cNvSpPr>
            <a:spLocks noChangeArrowheads="1"/>
          </p:cNvSpPr>
          <p:nvPr/>
        </p:nvSpPr>
        <p:spPr bwMode="auto">
          <a:xfrm rot="5400000">
            <a:off x="3714756" y="-3714756"/>
            <a:ext cx="1714488" cy="9144000"/>
          </a:xfrm>
          <a:prstGeom prst="rect">
            <a:avLst/>
          </a:prstGeom>
          <a:solidFill>
            <a:srgbClr val="FFFFFF">
              <a:alpha val="80000"/>
            </a:srgbClr>
          </a:solidFill>
          <a:ln w="12700">
            <a:solidFill>
              <a:srgbClr val="FFFFFF"/>
            </a:solidFill>
            <a:miter lim="800000"/>
            <a:headEnd/>
            <a:tailEnd/>
          </a:ln>
          <a:effectLst/>
        </p:spPr>
        <p:txBody>
          <a:bodyPr vert="horz" wrap="square" lIns="9144" tIns="91440" rIns="9144" bIns="9144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ymbol zastępczy zawartości 2"/>
          <p:cNvSpPr>
            <a:spLocks noGrp="1"/>
          </p:cNvSpPr>
          <p:nvPr>
            <p:ph idx="1"/>
          </p:nvPr>
        </p:nvSpPr>
        <p:spPr>
          <a:xfrm>
            <a:off x="500034" y="285728"/>
            <a:ext cx="8229600" cy="1285884"/>
          </a:xfrm>
        </p:spPr>
        <p:txBody>
          <a:bodyPr>
            <a:normAutofit fontScale="92500" lnSpcReduction="20000"/>
          </a:bodyPr>
          <a:lstStyle/>
          <a:p>
            <a:pPr algn="ctr">
              <a:buFont typeface="Wingdings" pitchFamily="2" charset="2"/>
              <a:buChar char="v"/>
            </a:pPr>
            <a:r>
              <a:rPr lang="pl-PL" dirty="0" smtClean="0"/>
              <a:t>He met dr August </a:t>
            </a:r>
            <a:r>
              <a:rPr lang="pl-PL" dirty="0" err="1" smtClean="0"/>
              <a:t>Kundt</a:t>
            </a:r>
            <a:r>
              <a:rPr lang="pl-PL" dirty="0" smtClean="0"/>
              <a:t>. Roentgen </a:t>
            </a:r>
            <a:r>
              <a:rPr lang="pl-PL" dirty="0" err="1" smtClean="0"/>
              <a:t>took</a:t>
            </a:r>
            <a:r>
              <a:rPr lang="pl-PL" dirty="0" smtClean="0"/>
              <a:t> </a:t>
            </a:r>
            <a:r>
              <a:rPr lang="pl-PL" dirty="0" err="1" smtClean="0"/>
              <a:t>courses</a:t>
            </a:r>
            <a:r>
              <a:rPr lang="pl-PL" dirty="0" smtClean="0"/>
              <a:t> </a:t>
            </a:r>
            <a:r>
              <a:rPr lang="pl-PL" dirty="0" err="1" smtClean="0"/>
              <a:t>with</a:t>
            </a:r>
            <a:r>
              <a:rPr lang="pl-PL" dirty="0" smtClean="0"/>
              <a:t> </a:t>
            </a:r>
            <a:r>
              <a:rPr lang="pl-PL" dirty="0" err="1" smtClean="0"/>
              <a:t>him</a:t>
            </a:r>
            <a:r>
              <a:rPr lang="pl-PL" dirty="0" smtClean="0"/>
              <a:t> and </a:t>
            </a:r>
            <a:r>
              <a:rPr lang="pl-PL" dirty="0" err="1" smtClean="0"/>
              <a:t>he</a:t>
            </a:r>
            <a:r>
              <a:rPr lang="pl-PL" dirty="0" smtClean="0"/>
              <a:t> </a:t>
            </a:r>
            <a:r>
              <a:rPr lang="pl-PL" dirty="0" err="1" smtClean="0"/>
              <a:t>developed</a:t>
            </a:r>
            <a:r>
              <a:rPr lang="pl-PL" dirty="0" smtClean="0"/>
              <a:t> </a:t>
            </a:r>
            <a:r>
              <a:rPr lang="pl-PL" dirty="0" err="1" smtClean="0"/>
              <a:t>Roentgen’s</a:t>
            </a:r>
            <a:r>
              <a:rPr lang="pl-PL" dirty="0" smtClean="0"/>
              <a:t> </a:t>
            </a:r>
            <a:r>
              <a:rPr lang="pl-PL" dirty="0" err="1" smtClean="0"/>
              <a:t>potential</a:t>
            </a:r>
            <a:r>
              <a:rPr lang="pl-PL" dirty="0" smtClean="0"/>
              <a:t> as a </a:t>
            </a:r>
            <a:r>
              <a:rPr lang="pl-PL" dirty="0" err="1" smtClean="0"/>
              <a:t>theoretical</a:t>
            </a:r>
            <a:r>
              <a:rPr lang="pl-PL" dirty="0" smtClean="0"/>
              <a:t> </a:t>
            </a:r>
            <a:r>
              <a:rPr lang="pl-PL" dirty="0" err="1" smtClean="0"/>
              <a:t>scientist</a:t>
            </a:r>
            <a:r>
              <a:rPr lang="pl-PL" dirty="0" smtClean="0"/>
              <a:t>.</a:t>
            </a:r>
          </a:p>
        </p:txBody>
      </p:sp>
      <p:pic>
        <p:nvPicPr>
          <p:cNvPr id="5" name="Picture 4" descr="http://academzdrav.kz/wp-content/uploads/2014/11/4-wilhelm-roentgen-german-physicist-science-source.jpg"/>
          <p:cNvPicPr>
            <a:picLocks noChangeAspect="1" noChangeArrowheads="1"/>
          </p:cNvPicPr>
          <p:nvPr/>
        </p:nvPicPr>
        <p:blipFill>
          <a:blip r:embed="rId3">
            <a:lum contrast="20000"/>
          </a:blip>
          <a:srcRect/>
          <a:stretch>
            <a:fillRect/>
          </a:stretch>
        </p:blipFill>
        <p:spPr bwMode="auto">
          <a:xfrm>
            <a:off x="642910" y="1714488"/>
            <a:ext cx="7929618" cy="51435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37884" t="25755" r="20937" b="13461"/>
          <a:stretch>
            <a:fillRect/>
          </a:stretch>
        </p:blipFill>
        <p:spPr bwMode="auto">
          <a:xfrm>
            <a:off x="0" y="-214338"/>
            <a:ext cx="9143999" cy="7072338"/>
          </a:xfrm>
          <a:prstGeom prst="rect">
            <a:avLst/>
          </a:prstGeom>
          <a:noFill/>
          <a:ln w="9525">
            <a:noFill/>
            <a:miter lim="800000"/>
            <a:headEnd/>
            <a:tailEnd/>
          </a:ln>
          <a:effectLst/>
        </p:spPr>
      </p:pic>
      <p:sp>
        <p:nvSpPr>
          <p:cNvPr id="2" name="Tytuł 1"/>
          <p:cNvSpPr>
            <a:spLocks noGrp="1"/>
          </p:cNvSpPr>
          <p:nvPr>
            <p:ph type="title"/>
          </p:nvPr>
        </p:nvSpPr>
        <p:spPr>
          <a:xfrm>
            <a:off x="1357290" y="0"/>
            <a:ext cx="8229600" cy="1143000"/>
          </a:xfrm>
        </p:spPr>
        <p:txBody>
          <a:bodyPr/>
          <a:lstStyle/>
          <a:p>
            <a:pPr algn="l"/>
            <a:r>
              <a:rPr lang="pl-PL" b="1" dirty="0" smtClean="0">
                <a:solidFill>
                  <a:schemeClr val="bg1"/>
                </a:solidFill>
              </a:rPr>
              <a:t>The golden period…</a:t>
            </a:r>
            <a:endParaRPr lang="pl-PL" b="1" dirty="0">
              <a:solidFill>
                <a:schemeClr val="bg1"/>
              </a:solidFill>
            </a:endParaRPr>
          </a:p>
        </p:txBody>
      </p:sp>
      <p:pic>
        <p:nvPicPr>
          <p:cNvPr id="20486" name="Picture 6" descr="http://s2.germany.travel/media/microsites_media/german_originality/heritage/famouspeople/famouspeople_start/Roentgen-mit-Roehre_RET_1024x768.jpg"/>
          <p:cNvPicPr>
            <a:picLocks noChangeAspect="1" noChangeArrowheads="1"/>
          </p:cNvPicPr>
          <p:nvPr/>
        </p:nvPicPr>
        <p:blipFill>
          <a:blip r:embed="rId3">
            <a:lum contrast="20000"/>
          </a:blip>
          <a:srcRect l="8053"/>
          <a:stretch>
            <a:fillRect/>
          </a:stretch>
        </p:blipFill>
        <p:spPr bwMode="auto">
          <a:xfrm>
            <a:off x="4160889" y="2143116"/>
            <a:ext cx="4983111" cy="4000528"/>
          </a:xfrm>
          <a:prstGeom prst="rect">
            <a:avLst/>
          </a:prstGeom>
          <a:noFill/>
        </p:spPr>
      </p:pic>
      <p:sp>
        <p:nvSpPr>
          <p:cNvPr id="3" name="Symbol zastępczy zawartości 2"/>
          <p:cNvSpPr>
            <a:spLocks noGrp="1"/>
          </p:cNvSpPr>
          <p:nvPr>
            <p:ph idx="1"/>
          </p:nvPr>
        </p:nvSpPr>
        <p:spPr>
          <a:xfrm>
            <a:off x="0" y="1214398"/>
            <a:ext cx="4471990" cy="5000684"/>
          </a:xfrm>
        </p:spPr>
        <p:txBody>
          <a:bodyPr>
            <a:normAutofit lnSpcReduction="10000"/>
          </a:bodyPr>
          <a:lstStyle/>
          <a:p>
            <a:pPr algn="ctr">
              <a:buFont typeface="Wingdings" pitchFamily="2" charset="2"/>
              <a:buChar char="v"/>
            </a:pPr>
            <a:r>
              <a:rPr lang="pl-PL" sz="2400" dirty="0" smtClean="0">
                <a:solidFill>
                  <a:schemeClr val="bg1"/>
                </a:solidFill>
              </a:rPr>
              <a:t>He </a:t>
            </a:r>
            <a:r>
              <a:rPr lang="pl-PL" sz="2400" dirty="0" err="1" smtClean="0">
                <a:solidFill>
                  <a:schemeClr val="bg1"/>
                </a:solidFill>
              </a:rPr>
              <a:t>returned</a:t>
            </a:r>
            <a:r>
              <a:rPr lang="pl-PL" sz="2400" dirty="0" smtClean="0">
                <a:solidFill>
                  <a:schemeClr val="bg1"/>
                </a:solidFill>
              </a:rPr>
              <a:t> to Wurzburg and was </a:t>
            </a:r>
            <a:r>
              <a:rPr lang="pl-PL" sz="2400" dirty="0" err="1" smtClean="0">
                <a:solidFill>
                  <a:schemeClr val="bg1"/>
                </a:solidFill>
              </a:rPr>
              <a:t>offered</a:t>
            </a:r>
            <a:r>
              <a:rPr lang="pl-PL" sz="2400" dirty="0" smtClean="0">
                <a:solidFill>
                  <a:schemeClr val="bg1"/>
                </a:solidFill>
              </a:rPr>
              <a:t> </a:t>
            </a:r>
            <a:r>
              <a:rPr lang="pl-PL" sz="2400" dirty="0" err="1" smtClean="0">
                <a:solidFill>
                  <a:schemeClr val="bg1"/>
                </a:solidFill>
              </a:rPr>
              <a:t>the</a:t>
            </a:r>
            <a:r>
              <a:rPr lang="pl-PL" sz="2400" dirty="0" smtClean="0">
                <a:solidFill>
                  <a:schemeClr val="bg1"/>
                </a:solidFill>
              </a:rPr>
              <a:t> </a:t>
            </a:r>
            <a:r>
              <a:rPr lang="pl-PL" sz="2400" dirty="0" err="1" smtClean="0">
                <a:solidFill>
                  <a:schemeClr val="bg1"/>
                </a:solidFill>
              </a:rPr>
              <a:t>position</a:t>
            </a:r>
            <a:r>
              <a:rPr lang="pl-PL" sz="2400" dirty="0" smtClean="0">
                <a:solidFill>
                  <a:schemeClr val="bg1"/>
                </a:solidFill>
              </a:rPr>
              <a:t> of profesor of </a:t>
            </a:r>
            <a:r>
              <a:rPr lang="pl-PL" sz="2400" dirty="0" err="1" smtClean="0">
                <a:solidFill>
                  <a:schemeClr val="bg1"/>
                </a:solidFill>
              </a:rPr>
              <a:t>Physics</a:t>
            </a:r>
            <a:r>
              <a:rPr lang="pl-PL" sz="2400" dirty="0" smtClean="0">
                <a:solidFill>
                  <a:schemeClr val="bg1"/>
                </a:solidFill>
              </a:rPr>
              <a:t> and </a:t>
            </a:r>
            <a:r>
              <a:rPr lang="pl-PL" sz="2400" dirty="0" err="1" smtClean="0">
                <a:solidFill>
                  <a:schemeClr val="bg1"/>
                </a:solidFill>
              </a:rPr>
              <a:t>director</a:t>
            </a:r>
            <a:r>
              <a:rPr lang="pl-PL" sz="2400" dirty="0" smtClean="0">
                <a:solidFill>
                  <a:schemeClr val="bg1"/>
                </a:solidFill>
              </a:rPr>
              <a:t> of </a:t>
            </a:r>
            <a:r>
              <a:rPr lang="pl-PL" sz="2400" dirty="0" err="1" smtClean="0">
                <a:solidFill>
                  <a:schemeClr val="bg1"/>
                </a:solidFill>
              </a:rPr>
              <a:t>the</a:t>
            </a:r>
            <a:r>
              <a:rPr lang="pl-PL" sz="2400" dirty="0" smtClean="0">
                <a:solidFill>
                  <a:schemeClr val="bg1"/>
                </a:solidFill>
              </a:rPr>
              <a:t> </a:t>
            </a:r>
            <a:r>
              <a:rPr lang="pl-PL" sz="2400" dirty="0" err="1" smtClean="0">
                <a:solidFill>
                  <a:schemeClr val="bg1"/>
                </a:solidFill>
              </a:rPr>
              <a:t>new</a:t>
            </a:r>
            <a:r>
              <a:rPr lang="pl-PL" sz="2400" dirty="0" smtClean="0">
                <a:solidFill>
                  <a:schemeClr val="bg1"/>
                </a:solidFill>
              </a:rPr>
              <a:t> </a:t>
            </a:r>
            <a:r>
              <a:rPr lang="pl-PL" sz="2400" dirty="0" err="1" smtClean="0">
                <a:solidFill>
                  <a:schemeClr val="bg1"/>
                </a:solidFill>
              </a:rPr>
              <a:t>Physical</a:t>
            </a:r>
            <a:r>
              <a:rPr lang="pl-PL" sz="2400" dirty="0" smtClean="0">
                <a:solidFill>
                  <a:schemeClr val="bg1"/>
                </a:solidFill>
              </a:rPr>
              <a:t> </a:t>
            </a:r>
            <a:r>
              <a:rPr lang="pl-PL" sz="2400" dirty="0" err="1" smtClean="0">
                <a:solidFill>
                  <a:schemeClr val="bg1"/>
                </a:solidFill>
              </a:rPr>
              <a:t>Institute</a:t>
            </a:r>
            <a:r>
              <a:rPr lang="pl-PL" sz="2400" dirty="0" smtClean="0">
                <a:solidFill>
                  <a:schemeClr val="bg1"/>
                </a:solidFill>
              </a:rPr>
              <a:t> </a:t>
            </a:r>
            <a:r>
              <a:rPr lang="pl-PL" sz="2400" dirty="0" err="1" smtClean="0">
                <a:solidFill>
                  <a:schemeClr val="bg1"/>
                </a:solidFill>
              </a:rPr>
              <a:t>at</a:t>
            </a:r>
            <a:r>
              <a:rPr lang="pl-PL" sz="2400" dirty="0" smtClean="0">
                <a:solidFill>
                  <a:schemeClr val="bg1"/>
                </a:solidFill>
              </a:rPr>
              <a:t> </a:t>
            </a:r>
            <a:r>
              <a:rPr lang="pl-PL" sz="2400" dirty="0" err="1" smtClean="0">
                <a:solidFill>
                  <a:schemeClr val="bg1"/>
                </a:solidFill>
              </a:rPr>
              <a:t>the</a:t>
            </a:r>
            <a:r>
              <a:rPr lang="pl-PL" sz="2400" dirty="0" smtClean="0">
                <a:solidFill>
                  <a:schemeClr val="bg1"/>
                </a:solidFill>
              </a:rPr>
              <a:t> </a:t>
            </a:r>
            <a:r>
              <a:rPr lang="pl-PL" sz="2400" dirty="0" err="1" smtClean="0">
                <a:solidFill>
                  <a:schemeClr val="bg1"/>
                </a:solidFill>
              </a:rPr>
              <a:t>University</a:t>
            </a:r>
            <a:r>
              <a:rPr lang="pl-PL" sz="2400" dirty="0" smtClean="0">
                <a:solidFill>
                  <a:schemeClr val="bg1"/>
                </a:solidFill>
              </a:rPr>
              <a:t>. He </a:t>
            </a:r>
            <a:r>
              <a:rPr lang="pl-PL" sz="2400" dirty="0" err="1" smtClean="0">
                <a:solidFill>
                  <a:schemeClr val="bg1"/>
                </a:solidFill>
              </a:rPr>
              <a:t>produced</a:t>
            </a:r>
            <a:r>
              <a:rPr lang="pl-PL" sz="2400" dirty="0" smtClean="0">
                <a:solidFill>
                  <a:schemeClr val="bg1"/>
                </a:solidFill>
              </a:rPr>
              <a:t> </a:t>
            </a:r>
            <a:r>
              <a:rPr lang="pl-PL" sz="2400" dirty="0" err="1" smtClean="0">
                <a:solidFill>
                  <a:schemeClr val="bg1"/>
                </a:solidFill>
              </a:rPr>
              <a:t>seventeen</a:t>
            </a:r>
            <a:r>
              <a:rPr lang="pl-PL" sz="2400" dirty="0" smtClean="0">
                <a:solidFill>
                  <a:schemeClr val="bg1"/>
                </a:solidFill>
              </a:rPr>
              <a:t> </a:t>
            </a:r>
            <a:r>
              <a:rPr lang="pl-PL" sz="2400" dirty="0" err="1" smtClean="0">
                <a:solidFill>
                  <a:schemeClr val="bg1"/>
                </a:solidFill>
              </a:rPr>
              <a:t>important</a:t>
            </a:r>
            <a:r>
              <a:rPr lang="pl-PL" sz="2400" dirty="0" smtClean="0">
                <a:solidFill>
                  <a:schemeClr val="bg1"/>
                </a:solidFill>
              </a:rPr>
              <a:t> </a:t>
            </a:r>
            <a:r>
              <a:rPr lang="pl-PL" sz="2400" dirty="0" err="1" smtClean="0">
                <a:solidFill>
                  <a:schemeClr val="bg1"/>
                </a:solidFill>
              </a:rPr>
              <a:t>papers-the</a:t>
            </a:r>
            <a:r>
              <a:rPr lang="pl-PL" sz="2400" dirty="0" smtClean="0">
                <a:solidFill>
                  <a:schemeClr val="bg1"/>
                </a:solidFill>
              </a:rPr>
              <a:t> most </a:t>
            </a:r>
            <a:r>
              <a:rPr lang="pl-PL" sz="2400" dirty="0" err="1" smtClean="0">
                <a:solidFill>
                  <a:schemeClr val="bg1"/>
                </a:solidFill>
              </a:rPr>
              <a:t>important</a:t>
            </a:r>
            <a:r>
              <a:rPr lang="pl-PL" sz="2400" dirty="0" smtClean="0">
                <a:solidFill>
                  <a:schemeClr val="bg1"/>
                </a:solidFill>
              </a:rPr>
              <a:t> of his life and </a:t>
            </a:r>
            <a:r>
              <a:rPr lang="pl-PL" sz="2400" dirty="0" err="1" smtClean="0">
                <a:solidFill>
                  <a:schemeClr val="bg1"/>
                </a:solidFill>
              </a:rPr>
              <a:t>he</a:t>
            </a:r>
            <a:r>
              <a:rPr lang="pl-PL" sz="2400" dirty="0" smtClean="0">
                <a:solidFill>
                  <a:schemeClr val="bg1"/>
                </a:solidFill>
              </a:rPr>
              <a:t> was </a:t>
            </a:r>
            <a:r>
              <a:rPr lang="pl-PL" sz="2400" dirty="0" err="1" smtClean="0">
                <a:solidFill>
                  <a:schemeClr val="bg1"/>
                </a:solidFill>
              </a:rPr>
              <a:t>elected</a:t>
            </a:r>
            <a:r>
              <a:rPr lang="pl-PL" sz="2400" dirty="0" smtClean="0">
                <a:solidFill>
                  <a:schemeClr val="bg1"/>
                </a:solidFill>
              </a:rPr>
              <a:t> as </a:t>
            </a:r>
            <a:r>
              <a:rPr lang="pl-PL" sz="2400" dirty="0" err="1" smtClean="0">
                <a:solidFill>
                  <a:schemeClr val="bg1"/>
                </a:solidFill>
              </a:rPr>
              <a:t>Rector</a:t>
            </a:r>
            <a:r>
              <a:rPr lang="pl-PL" sz="2400" dirty="0" smtClean="0">
                <a:solidFill>
                  <a:schemeClr val="bg1"/>
                </a:solidFill>
              </a:rPr>
              <a:t>. </a:t>
            </a:r>
          </a:p>
          <a:p>
            <a:pPr algn="ctr">
              <a:buFont typeface="Wingdings" pitchFamily="2" charset="2"/>
              <a:buChar char="v"/>
            </a:pPr>
            <a:r>
              <a:rPr lang="pl-PL" sz="2400" dirty="0" smtClean="0">
                <a:solidFill>
                  <a:schemeClr val="bg1"/>
                </a:solidFill>
              </a:rPr>
              <a:t>Many </a:t>
            </a:r>
            <a:r>
              <a:rPr lang="pl-PL" sz="2400" dirty="0" err="1" smtClean="0">
                <a:solidFill>
                  <a:schemeClr val="bg1"/>
                </a:solidFill>
              </a:rPr>
              <a:t>scientists</a:t>
            </a:r>
            <a:r>
              <a:rPr lang="pl-PL" sz="2400" dirty="0" smtClean="0">
                <a:solidFill>
                  <a:schemeClr val="bg1"/>
                </a:solidFill>
              </a:rPr>
              <a:t> </a:t>
            </a:r>
            <a:r>
              <a:rPr lang="pl-PL" sz="2400" dirty="0" err="1" smtClean="0">
                <a:solidFill>
                  <a:schemeClr val="bg1"/>
                </a:solidFill>
              </a:rPr>
              <a:t>experimented</a:t>
            </a:r>
            <a:r>
              <a:rPr lang="pl-PL" sz="2400" dirty="0" smtClean="0">
                <a:solidFill>
                  <a:schemeClr val="bg1"/>
                </a:solidFill>
              </a:rPr>
              <a:t> </a:t>
            </a:r>
            <a:r>
              <a:rPr lang="pl-PL" sz="2400" dirty="0" err="1" smtClean="0">
                <a:solidFill>
                  <a:schemeClr val="bg1"/>
                </a:solidFill>
              </a:rPr>
              <a:t>with</a:t>
            </a:r>
            <a:r>
              <a:rPr lang="pl-PL" sz="2400" dirty="0" smtClean="0">
                <a:solidFill>
                  <a:schemeClr val="bg1"/>
                </a:solidFill>
              </a:rPr>
              <a:t> </a:t>
            </a:r>
            <a:r>
              <a:rPr lang="pl-PL" sz="2400" dirty="0" err="1" smtClean="0">
                <a:solidFill>
                  <a:schemeClr val="bg1"/>
                </a:solidFill>
              </a:rPr>
              <a:t>the</a:t>
            </a:r>
            <a:r>
              <a:rPr lang="pl-PL" sz="2400" dirty="0" smtClean="0">
                <a:solidFill>
                  <a:schemeClr val="bg1"/>
                </a:solidFill>
              </a:rPr>
              <a:t> </a:t>
            </a:r>
            <a:r>
              <a:rPr lang="pl-PL" sz="2400" dirty="0" err="1" smtClean="0">
                <a:solidFill>
                  <a:schemeClr val="bg1"/>
                </a:solidFill>
              </a:rPr>
              <a:t>properties</a:t>
            </a:r>
            <a:r>
              <a:rPr lang="pl-PL" sz="2400" dirty="0" smtClean="0">
                <a:solidFill>
                  <a:schemeClr val="bg1"/>
                </a:solidFill>
              </a:rPr>
              <a:t> of </a:t>
            </a:r>
            <a:r>
              <a:rPr lang="pl-PL" sz="2400" dirty="0" err="1" smtClean="0">
                <a:solidFill>
                  <a:schemeClr val="bg1"/>
                </a:solidFill>
              </a:rPr>
              <a:t>cathode</a:t>
            </a:r>
            <a:r>
              <a:rPr lang="pl-PL" sz="2400" dirty="0" smtClean="0">
                <a:solidFill>
                  <a:schemeClr val="bg1"/>
                </a:solidFill>
              </a:rPr>
              <a:t> </a:t>
            </a:r>
            <a:r>
              <a:rPr lang="pl-PL" sz="2400" dirty="0" err="1" smtClean="0">
                <a:solidFill>
                  <a:schemeClr val="bg1"/>
                </a:solidFill>
              </a:rPr>
              <a:t>rays</a:t>
            </a:r>
            <a:r>
              <a:rPr lang="pl-PL" sz="2400" dirty="0" smtClean="0">
                <a:solidFill>
                  <a:schemeClr val="bg1"/>
                </a:solidFill>
              </a:rPr>
              <a:t> and </a:t>
            </a:r>
            <a:r>
              <a:rPr lang="pl-PL" sz="2400" dirty="0" err="1" smtClean="0">
                <a:solidFill>
                  <a:schemeClr val="bg1"/>
                </a:solidFill>
              </a:rPr>
              <a:t>collecting</a:t>
            </a:r>
            <a:r>
              <a:rPr lang="pl-PL" sz="2400" dirty="0" smtClean="0">
                <a:solidFill>
                  <a:schemeClr val="bg1"/>
                </a:solidFill>
              </a:rPr>
              <a:t> </a:t>
            </a:r>
            <a:r>
              <a:rPr lang="pl-PL" sz="2400" dirty="0" err="1" smtClean="0">
                <a:solidFill>
                  <a:schemeClr val="bg1"/>
                </a:solidFill>
              </a:rPr>
              <a:t>results</a:t>
            </a:r>
            <a:r>
              <a:rPr lang="pl-PL" sz="2400" dirty="0" smtClean="0">
                <a:solidFill>
                  <a:schemeClr val="bg1"/>
                </a:solidFill>
              </a:rPr>
              <a:t>. </a:t>
            </a:r>
            <a:r>
              <a:rPr lang="pl-PL" sz="2400" b="1" dirty="0" smtClean="0">
                <a:solidFill>
                  <a:schemeClr val="bg1"/>
                </a:solidFill>
              </a:rPr>
              <a:t>Roentgen </a:t>
            </a:r>
            <a:r>
              <a:rPr lang="pl-PL" sz="2400" b="1" dirty="0" err="1" smtClean="0">
                <a:solidFill>
                  <a:schemeClr val="bg1"/>
                </a:solidFill>
              </a:rPr>
              <a:t>began</a:t>
            </a:r>
            <a:r>
              <a:rPr lang="pl-PL" sz="2400" b="1" dirty="0" smtClean="0">
                <a:solidFill>
                  <a:schemeClr val="bg1"/>
                </a:solidFill>
              </a:rPr>
              <a:t> </a:t>
            </a:r>
            <a:r>
              <a:rPr lang="pl-PL" sz="2400" b="1" dirty="0" err="1" smtClean="0">
                <a:solidFill>
                  <a:schemeClr val="bg1"/>
                </a:solidFill>
              </a:rPr>
              <a:t>with</a:t>
            </a:r>
            <a:r>
              <a:rPr lang="pl-PL" sz="2400" b="1" dirty="0" smtClean="0">
                <a:solidFill>
                  <a:schemeClr val="bg1"/>
                </a:solidFill>
              </a:rPr>
              <a:t> </a:t>
            </a:r>
            <a:r>
              <a:rPr lang="pl-PL" sz="2400" b="1" dirty="0" err="1" smtClean="0">
                <a:solidFill>
                  <a:schemeClr val="bg1"/>
                </a:solidFill>
              </a:rPr>
              <a:t>accumulating</a:t>
            </a:r>
            <a:r>
              <a:rPr lang="pl-PL" sz="2400" b="1" dirty="0" smtClean="0">
                <a:solidFill>
                  <a:schemeClr val="bg1"/>
                </a:solidFill>
              </a:rPr>
              <a:t> </a:t>
            </a:r>
            <a:r>
              <a:rPr lang="pl-PL" sz="2400" b="1" dirty="0" err="1" smtClean="0">
                <a:solidFill>
                  <a:schemeClr val="bg1"/>
                </a:solidFill>
              </a:rPr>
              <a:t>the</a:t>
            </a:r>
            <a:r>
              <a:rPr lang="pl-PL" sz="2400" b="1" dirty="0" smtClean="0">
                <a:solidFill>
                  <a:schemeClr val="bg1"/>
                </a:solidFill>
              </a:rPr>
              <a:t> </a:t>
            </a:r>
            <a:r>
              <a:rPr lang="pl-PL" sz="2400" b="1" dirty="0" err="1" smtClean="0">
                <a:solidFill>
                  <a:schemeClr val="bg1"/>
                </a:solidFill>
              </a:rPr>
              <a:t>best</a:t>
            </a:r>
            <a:r>
              <a:rPr lang="pl-PL" sz="2400" b="1" dirty="0" smtClean="0">
                <a:solidFill>
                  <a:schemeClr val="bg1"/>
                </a:solidFill>
              </a:rPr>
              <a:t>  </a:t>
            </a:r>
            <a:r>
              <a:rPr lang="pl-PL" sz="2400" b="1" dirty="0" err="1" smtClean="0">
                <a:solidFill>
                  <a:schemeClr val="bg1"/>
                </a:solidFill>
              </a:rPr>
              <a:t>apparaturs</a:t>
            </a:r>
            <a:r>
              <a:rPr lang="pl-PL" sz="2400" b="1" dirty="0" smtClean="0">
                <a:solidFill>
                  <a:schemeClr val="bg1"/>
                </a:solidFill>
              </a:rPr>
              <a:t>.</a:t>
            </a:r>
            <a:endParaRPr lang="pl-PL" sz="24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37884" t="25755" r="20937" b="13461"/>
          <a:stretch>
            <a:fillRect/>
          </a:stretch>
        </p:blipFill>
        <p:spPr bwMode="auto">
          <a:xfrm>
            <a:off x="0" y="-214338"/>
            <a:ext cx="9143999" cy="7072338"/>
          </a:xfrm>
          <a:prstGeom prst="rect">
            <a:avLst/>
          </a:prstGeom>
          <a:noFill/>
          <a:ln w="9525">
            <a:noFill/>
            <a:miter lim="800000"/>
            <a:headEnd/>
            <a:tailEnd/>
          </a:ln>
          <a:effectLst/>
        </p:spPr>
      </p:pic>
      <p:sp>
        <p:nvSpPr>
          <p:cNvPr id="6" name="Tytuł 1"/>
          <p:cNvSpPr>
            <a:spLocks noGrp="1"/>
          </p:cNvSpPr>
          <p:nvPr>
            <p:ph type="title"/>
          </p:nvPr>
        </p:nvSpPr>
        <p:spPr>
          <a:xfrm>
            <a:off x="428596" y="0"/>
            <a:ext cx="8429684" cy="1143000"/>
          </a:xfrm>
        </p:spPr>
        <p:txBody>
          <a:bodyPr>
            <a:normAutofit fontScale="90000"/>
          </a:bodyPr>
          <a:lstStyle/>
          <a:p>
            <a:r>
              <a:rPr lang="pl-PL" b="1" dirty="0" err="1" smtClean="0">
                <a:solidFill>
                  <a:schemeClr val="bg1"/>
                </a:solidFill>
              </a:rPr>
              <a:t>This</a:t>
            </a:r>
            <a:r>
              <a:rPr lang="pl-PL" b="1" dirty="0" smtClean="0">
                <a:solidFill>
                  <a:schemeClr val="bg1"/>
                </a:solidFill>
              </a:rPr>
              <a:t> </a:t>
            </a:r>
            <a:r>
              <a:rPr lang="pl-PL" b="1" dirty="0" err="1" smtClean="0">
                <a:solidFill>
                  <a:schemeClr val="bg1"/>
                </a:solidFill>
              </a:rPr>
              <a:t>bring</a:t>
            </a:r>
            <a:r>
              <a:rPr lang="pl-PL" b="1" dirty="0" smtClean="0">
                <a:solidFill>
                  <a:schemeClr val="bg1"/>
                </a:solidFill>
              </a:rPr>
              <a:t> </a:t>
            </a:r>
            <a:r>
              <a:rPr lang="pl-PL" b="1" dirty="0" err="1" smtClean="0">
                <a:solidFill>
                  <a:schemeClr val="bg1"/>
                </a:solidFill>
              </a:rPr>
              <a:t>us</a:t>
            </a:r>
            <a:r>
              <a:rPr lang="pl-PL" b="1" dirty="0" smtClean="0">
                <a:solidFill>
                  <a:schemeClr val="bg1"/>
                </a:solidFill>
              </a:rPr>
              <a:t> to </a:t>
            </a:r>
            <a:r>
              <a:rPr lang="pl-PL" b="1" dirty="0" err="1" smtClean="0">
                <a:solidFill>
                  <a:schemeClr val="bg1"/>
                </a:solidFill>
              </a:rPr>
              <a:t>the</a:t>
            </a:r>
            <a:r>
              <a:rPr lang="pl-PL" b="1" dirty="0" smtClean="0">
                <a:solidFill>
                  <a:schemeClr val="bg1"/>
                </a:solidFill>
              </a:rPr>
              <a:t> moment of </a:t>
            </a:r>
            <a:r>
              <a:rPr lang="pl-PL" b="1" dirty="0" err="1" smtClean="0">
                <a:solidFill>
                  <a:schemeClr val="bg1"/>
                </a:solidFill>
              </a:rPr>
              <a:t>Friday</a:t>
            </a:r>
            <a:r>
              <a:rPr lang="pl-PL" b="1" dirty="0" smtClean="0">
                <a:solidFill>
                  <a:schemeClr val="bg1"/>
                </a:solidFill>
              </a:rPr>
              <a:t>, 8 </a:t>
            </a:r>
            <a:r>
              <a:rPr lang="pl-PL" b="1" dirty="0" err="1" smtClean="0">
                <a:solidFill>
                  <a:schemeClr val="bg1"/>
                </a:solidFill>
              </a:rPr>
              <a:t>November</a:t>
            </a:r>
            <a:r>
              <a:rPr lang="pl-PL" b="1" dirty="0" smtClean="0">
                <a:solidFill>
                  <a:schemeClr val="bg1"/>
                </a:solidFill>
              </a:rPr>
              <a:t> 1895…</a:t>
            </a:r>
            <a:endParaRPr lang="pl-PL" b="1" dirty="0">
              <a:solidFill>
                <a:schemeClr val="bg1"/>
              </a:solidFill>
            </a:endParaRPr>
          </a:p>
        </p:txBody>
      </p:sp>
      <p:sp>
        <p:nvSpPr>
          <p:cNvPr id="8" name="Symbol zastępczy zawartości 2"/>
          <p:cNvSpPr txBox="1">
            <a:spLocks/>
          </p:cNvSpPr>
          <p:nvPr/>
        </p:nvSpPr>
        <p:spPr>
          <a:xfrm>
            <a:off x="214282" y="1357298"/>
            <a:ext cx="8643966" cy="2428892"/>
          </a:xfrm>
          <a:prstGeom prst="rect">
            <a:avLst/>
          </a:prstGeom>
        </p:spPr>
        <p:txBody>
          <a:bodyPr vert="horz" lIns="91440" tIns="45720" rIns="91440" bIns="45720" rtlCol="0">
            <a:normAutofit fontScale="55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Roentgen was exploring the path of electrical rays passing from an induction coil through a partially evacuated glass tube. Although the tube was covered in black paper and the room was completely dark, he noticed that a screen covered in fluorescent material was illuminated by the rays. He later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realised</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that a number of objects could be penetrated by these rays, and that the projected image of his own hand showed a contrast between the opaque bones and the translucent flesh. He later used a photographic plate instead of a screen, and an image was </a:t>
            </a:r>
            <a:r>
              <a:rPr lang="pl-PL" sz="3200" dirty="0" err="1" smtClean="0">
                <a:solidFill>
                  <a:schemeClr val="bg1"/>
                </a:solidFill>
              </a:rPr>
              <a:t>made</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In this way an extraordinary discovery had been made: that the internal structures of the body could be made visible without the necessity of surgery.</a:t>
            </a:r>
            <a:endParaRPr kumimoji="0" lang="pl-PL"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Picture 7" descr="http://i.ytimg.com/vi/W-JBKmFqHoc/maxresdefault.jpg"/>
          <p:cNvPicPr>
            <a:picLocks noChangeAspect="1" noChangeArrowheads="1"/>
          </p:cNvPicPr>
          <p:nvPr/>
        </p:nvPicPr>
        <p:blipFill>
          <a:blip r:embed="rId3">
            <a:lum contrast="20000"/>
          </a:blip>
          <a:srcRect/>
          <a:stretch>
            <a:fillRect/>
          </a:stretch>
        </p:blipFill>
        <p:spPr bwMode="auto">
          <a:xfrm>
            <a:off x="642910" y="3429000"/>
            <a:ext cx="7929618" cy="3429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TotalTime>
  <Words>790</Words>
  <Application>Microsoft Office PowerPoint</Application>
  <PresentationFormat>Pokaz na ekranie (4:3)</PresentationFormat>
  <Paragraphs>58</Paragraphs>
  <Slides>16</Slides>
  <Notes>4</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Motyw pakietu Office</vt:lpstr>
      <vt:lpstr>The wonderful  discovery…</vt:lpstr>
      <vt:lpstr>Slajd 2</vt:lpstr>
      <vt:lpstr>Wilhelm Condrad Roentgen - the discovered of the mysterious rays…</vt:lpstr>
      <vt:lpstr>Biography…</vt:lpstr>
      <vt:lpstr>A funny incident?- education…</vt:lpstr>
      <vt:lpstr>Slajd 6</vt:lpstr>
      <vt:lpstr>Slajd 7</vt:lpstr>
      <vt:lpstr>The golden period…</vt:lpstr>
      <vt:lpstr>This bring us to the moment of Friday, 8 November 1895…</vt:lpstr>
      <vt:lpstr>Slajd 10</vt:lpstr>
      <vt:lpstr>Slajd 11</vt:lpstr>
      <vt:lpstr>It was a mistake?</vt:lpstr>
      <vt:lpstr>Slajd 13</vt:lpstr>
      <vt:lpstr>Honors and awards…</vt:lpstr>
      <vt:lpstr>Slajd 15</vt:lpstr>
      <vt:lpstr>Slajd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aneta</dc:creator>
  <cp:lastModifiedBy>aneta</cp:lastModifiedBy>
  <cp:revision>153</cp:revision>
  <dcterms:created xsi:type="dcterms:W3CDTF">2015-04-22T16:37:27Z</dcterms:created>
  <dcterms:modified xsi:type="dcterms:W3CDTF">2015-06-11T21:13:58Z</dcterms:modified>
</cp:coreProperties>
</file>