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6" r:id="rId5"/>
    <p:sldId id="259" r:id="rId6"/>
    <p:sldId id="283" r:id="rId7"/>
    <p:sldId id="260" r:id="rId8"/>
    <p:sldId id="284" r:id="rId9"/>
    <p:sldId id="264" r:id="rId10"/>
    <p:sldId id="278" r:id="rId11"/>
    <p:sldId id="263" r:id="rId12"/>
    <p:sldId id="279" r:id="rId13"/>
    <p:sldId id="266" r:id="rId14"/>
    <p:sldId id="285" r:id="rId15"/>
    <p:sldId id="270" r:id="rId16"/>
    <p:sldId id="286" r:id="rId17"/>
    <p:sldId id="267" r:id="rId18"/>
    <p:sldId id="282" r:id="rId19"/>
    <p:sldId id="268" r:id="rId20"/>
    <p:sldId id="288" r:id="rId21"/>
    <p:sldId id="269" r:id="rId22"/>
    <p:sldId id="289" r:id="rId23"/>
    <p:sldId id="2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77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6A7D1E-59D7-49A9-AE7F-67806C784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A16E78E-F58C-4573-A97B-CE777451B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C414C42-2675-4E25-A49C-64F218E70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CF26-40E1-4A43-9569-744BB6A7DF15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EA759AA-C625-4585-9F78-DB4BDCFFD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424A6AE-5795-48D1-9D95-2EFBDA5AA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794-2220-4366-A876-B89FFF6CE3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66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A3C67B-9435-4D06-97C6-041897777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4EB5085-283A-4811-A808-304EB2D120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ECC7F9D-BDF6-4CE9-A32D-493528976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CF26-40E1-4A43-9569-744BB6A7DF15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33CCE2A-7F42-4CFB-A99D-B28DE4F9C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CE9F04E-37F7-4555-BD65-9BFE3071B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794-2220-4366-A876-B89FFF6CE3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004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A92BF06-6EA1-4EDE-88D1-ECE8C696D7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EBC077B-B976-42A1-B927-91514DE4A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894E90E-DF84-4848-B574-3C069657C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CF26-40E1-4A43-9569-744BB6A7DF15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6CF96EF-1FAD-4C60-AE06-6321331BE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95B6ECC-046C-4F76-9C57-882E233B8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794-2220-4366-A876-B89FFF6CE3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64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BA14EB-7632-43D5-BD94-B1ABE558F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21C5CF-775D-40CA-8F6C-E36CDE245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D6FA2C5-F0D7-4FDA-B552-3492823EE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CF26-40E1-4A43-9569-744BB6A7DF15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C4671D9-9521-4DD8-B47B-3A49869BF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FED56EE-7559-4C73-B609-BCEE0E5B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794-2220-4366-A876-B89FFF6CE3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728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24ED35-891C-4A7D-BAE5-B8351F5DF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FB534AA-522B-48F5-A28F-5F993E6EA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38734D4-F1B2-4A00-9FA1-A6258CF2D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CF26-40E1-4A43-9569-744BB6A7DF15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39FB5EB-198C-49FB-AFFB-C6D64E2EB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8838835-DDB1-4225-B9E7-468102327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794-2220-4366-A876-B89FFF6CE3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4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018578-9377-4C68-A534-7165A375F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ACB470-5CB5-4227-BFDC-8C76691F33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9A0D8A0-8C68-47F0-9439-227FF91E1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AAF21AC-8730-41B6-94AD-D5ADBF0FC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CF26-40E1-4A43-9569-744BB6A7DF15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F538572-85A1-4A76-8A85-C4C0569C5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078E682-F259-4FCB-9B50-08CB25FDA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794-2220-4366-A876-B89FFF6CE3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98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6C9FB0-1D73-496F-BDEF-E7D341917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8175DB2-A128-46C8-A660-7854C8E92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12B2ED2-370E-4A4D-A47F-E9AF13D08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BB51892-FB32-487F-BD12-1C7E320F52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8285987-A788-4474-9A2C-3CA375FEFF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7D0F111-1F8D-47C3-91B2-0CDB9490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CF26-40E1-4A43-9569-744BB6A7DF15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5371C0A-5DB5-4F67-A991-B3B6D8D85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D434221-B1F2-4099-8F13-A1FFCB869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794-2220-4366-A876-B89FFF6CE3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02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D846E4-55FB-4AA0-9B48-6E04097F0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1E8E338-1E2E-4266-8232-9CC2CACE8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CF26-40E1-4A43-9569-744BB6A7DF15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5490B78-FC4F-407A-82D2-B402A27B2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EF42C3F-87CE-4692-9D79-8AD1B352A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794-2220-4366-A876-B89FFF6CE3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537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4DE5FBD-AE1E-4D03-AD35-1FA3CCA33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CF26-40E1-4A43-9569-744BB6A7DF15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4F7B000-C43B-44EF-9AE7-C91205219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B2E78C5-8C12-4692-BC16-FCFDE8FD4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794-2220-4366-A876-B89FFF6CE3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63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081DEB-8F32-49D4-9C91-6C537D71C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1BB26D-B7E1-4B6E-8C53-8BA1A1150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B7ECFB5-EF33-43D7-BFA2-2FC64DCF6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E279C6D-390D-4AFE-8878-9F0823FEE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CF26-40E1-4A43-9569-744BB6A7DF15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902291B-DA20-49B1-AC52-A10246CC5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9124DDD-172D-4564-A87C-A0E232F60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794-2220-4366-A876-B89FFF6CE3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217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E133B0-833F-47AF-8F67-2D38377F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76AEA86-2B97-4D3F-98D5-C196622FCB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DE8F996-686E-4F54-AE93-8FC82A159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CDB7A16-7C02-421C-9E34-2EF1C3564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CF26-40E1-4A43-9569-744BB6A7DF15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F30CF12-25D4-4A88-B505-975BAAF9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B74E02A-D562-4DCD-A93E-B8FCD2A03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794-2220-4366-A876-B89FFF6CE3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03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C196084-0585-478E-8E1B-CFDEC21A4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0305715-0B00-4006-AA2F-0FEE36259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C4C2471-5F66-4320-A08A-D151EE8FD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2CF26-40E1-4A43-9569-744BB6A7DF15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3F9B5D9-3211-4889-9068-A6BA9C2E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0851756-1ADC-4B8E-A095-D7E186BAB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15794-2220-4366-A876-B89FFF6CE3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18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CD58BE4-0C31-4C8F-BAA6-5EF23360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D91FCF4-4170-4983-A4AD-97685A023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396" y="1570233"/>
            <a:ext cx="11859208" cy="2387600"/>
          </a:xfrm>
        </p:spPr>
        <p:txBody>
          <a:bodyPr>
            <a:noAutofit/>
          </a:bodyPr>
          <a:lstStyle/>
          <a:p>
            <a:r>
              <a:rPr lang="pl-PL" sz="3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Wstępne wyniki badania ankietowego na temat powodów </a:t>
            </a:r>
            <a:br>
              <a:rPr lang="pl-PL" sz="3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jakimi kierują się studenci wybierając studia na KNP UR</a:t>
            </a:r>
            <a:endParaRPr lang="en-GB" sz="36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D3ACA1F-9358-415C-9644-C75FF7F58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1604" y="5675399"/>
            <a:ext cx="9144000" cy="995265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pl-PL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hab. inż. Łukasz Jurczyk, prof. UR</a:t>
            </a:r>
          </a:p>
          <a:p>
            <a:pPr algn="r"/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INROiKŚ KNP UR </a:t>
            </a:r>
          </a:p>
          <a:p>
            <a:pPr algn="r"/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Zespół ds. Promocji INROiKŚ</a:t>
            </a:r>
            <a:endParaRPr lang="en-GB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9705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id="{18EBB100-829F-4A94-A0D6-1E1DDB8AF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570" y="4684190"/>
            <a:ext cx="3502271" cy="173507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152190CD-7D03-43DF-82CF-3E0A1C568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427" y="3132072"/>
            <a:ext cx="3532450" cy="176082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FF6681D-2EAE-4C71-A531-7A5032C190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438740"/>
            <a:ext cx="11312356" cy="2415591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C6051415-9D2C-423C-A659-FB74DE409D66}"/>
              </a:ext>
            </a:extLst>
          </p:cNvPr>
          <p:cNvSpPr/>
          <p:nvPr/>
        </p:nvSpPr>
        <p:spPr>
          <a:xfrm>
            <a:off x="-2" y="-22924"/>
            <a:ext cx="82513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Skąd pochodzi respondent?</a:t>
            </a:r>
          </a:p>
          <a:p>
            <a:endParaRPr lang="en-GB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96E532E6-B4DA-4AD8-8218-EF8C036A93D0}"/>
              </a:ext>
            </a:extLst>
          </p:cNvPr>
          <p:cNvSpPr/>
          <p:nvPr/>
        </p:nvSpPr>
        <p:spPr>
          <a:xfrm>
            <a:off x="8805312" y="451806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2022/23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248816E3-518C-45ED-B404-DBC9B9200FF6}"/>
              </a:ext>
            </a:extLst>
          </p:cNvPr>
          <p:cNvSpPr/>
          <p:nvPr/>
        </p:nvSpPr>
        <p:spPr>
          <a:xfrm>
            <a:off x="7601988" y="3183348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2021/22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85448587-BCCA-4C6A-A209-0DE365A90868}"/>
              </a:ext>
            </a:extLst>
          </p:cNvPr>
          <p:cNvSpPr/>
          <p:nvPr/>
        </p:nvSpPr>
        <p:spPr>
          <a:xfrm>
            <a:off x="10520292" y="4708230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2020/21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5852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0F766E1A-CDEB-48CC-8A0E-0045E7FB1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03504"/>
            <a:ext cx="8979095" cy="5471993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C6051415-9D2C-423C-A659-FB74DE409D66}"/>
              </a:ext>
            </a:extLst>
          </p:cNvPr>
          <p:cNvSpPr/>
          <p:nvPr/>
        </p:nvSpPr>
        <p:spPr>
          <a:xfrm>
            <a:off x="0" y="0"/>
            <a:ext cx="82513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Jeżeli z innego województwa, to z którego?</a:t>
            </a:r>
            <a:endParaRPr lang="en-GB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96E532E6-B4DA-4AD8-8218-EF8C036A93D0}"/>
              </a:ext>
            </a:extLst>
          </p:cNvPr>
          <p:cNvSpPr/>
          <p:nvPr/>
        </p:nvSpPr>
        <p:spPr>
          <a:xfrm>
            <a:off x="3438961" y="1293169"/>
            <a:ext cx="2856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2022/23 – 108 (do 02.11.22)</a:t>
            </a:r>
            <a:endParaRPr lang="en-GB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880F356-74D0-474C-A100-86702C663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232" y="4008474"/>
            <a:ext cx="3600655" cy="256532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9328EB6-24A1-455C-9F04-A52B52CDF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0504" y="882503"/>
            <a:ext cx="3611496" cy="2581294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943691F6-F2C8-47B9-B23B-F4C3A52675F2}"/>
              </a:ext>
            </a:extLst>
          </p:cNvPr>
          <p:cNvSpPr/>
          <p:nvPr/>
        </p:nvSpPr>
        <p:spPr>
          <a:xfrm>
            <a:off x="10702949" y="923837"/>
            <a:ext cx="1503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2020/21 - 173</a:t>
            </a:r>
            <a:endParaRPr lang="en-GB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248816E3-518C-45ED-B404-DBC9B9200FF6}"/>
              </a:ext>
            </a:extLst>
          </p:cNvPr>
          <p:cNvSpPr/>
          <p:nvPr/>
        </p:nvSpPr>
        <p:spPr>
          <a:xfrm>
            <a:off x="10590279" y="4615930"/>
            <a:ext cx="160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2021/22 – 161 </a:t>
            </a:r>
            <a:endParaRPr lang="en-GB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2D55C1E9-AD22-4743-BBFB-A39C434AC543}"/>
              </a:ext>
            </a:extLst>
          </p:cNvPr>
          <p:cNvSpPr/>
          <p:nvPr/>
        </p:nvSpPr>
        <p:spPr>
          <a:xfrm>
            <a:off x="221231" y="1291703"/>
            <a:ext cx="2856873" cy="292548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A6E9A704-09B4-4A32-904F-467011EB1AF1}"/>
              </a:ext>
            </a:extLst>
          </p:cNvPr>
          <p:cNvSpPr/>
          <p:nvPr/>
        </p:nvSpPr>
        <p:spPr>
          <a:xfrm>
            <a:off x="221231" y="2364740"/>
            <a:ext cx="2856873" cy="292548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4FE96BF9-8A9D-41BF-96FB-9FF87E3810C5}"/>
              </a:ext>
            </a:extLst>
          </p:cNvPr>
          <p:cNvSpPr/>
          <p:nvPr/>
        </p:nvSpPr>
        <p:spPr>
          <a:xfrm>
            <a:off x="221230" y="4469656"/>
            <a:ext cx="2856873" cy="292548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2CA549E-AE24-47BC-BA5E-02EF8F7353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2912" y="4693"/>
            <a:ext cx="4593975" cy="685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10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0F766E1A-CDEB-48CC-8A0E-0045E7FB1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03504"/>
            <a:ext cx="8979095" cy="5471993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C6051415-9D2C-423C-A659-FB74DE409D66}"/>
              </a:ext>
            </a:extLst>
          </p:cNvPr>
          <p:cNvSpPr/>
          <p:nvPr/>
        </p:nvSpPr>
        <p:spPr>
          <a:xfrm>
            <a:off x="0" y="0"/>
            <a:ext cx="82513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Jeżeli z innego województwa, to z którego?</a:t>
            </a:r>
            <a:endParaRPr lang="en-GB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96E532E6-B4DA-4AD8-8218-EF8C036A93D0}"/>
              </a:ext>
            </a:extLst>
          </p:cNvPr>
          <p:cNvSpPr/>
          <p:nvPr/>
        </p:nvSpPr>
        <p:spPr>
          <a:xfrm>
            <a:off x="3438961" y="1293169"/>
            <a:ext cx="2856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2022/23 – 108 (do 02.11.22)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880F356-74D0-474C-A100-86702C663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232" y="4008474"/>
            <a:ext cx="3600655" cy="256532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9328EB6-24A1-455C-9F04-A52B52CDF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0504" y="882503"/>
            <a:ext cx="3611496" cy="2581294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943691F6-F2C8-47B9-B23B-F4C3A52675F2}"/>
              </a:ext>
            </a:extLst>
          </p:cNvPr>
          <p:cNvSpPr/>
          <p:nvPr/>
        </p:nvSpPr>
        <p:spPr>
          <a:xfrm>
            <a:off x="10702949" y="923837"/>
            <a:ext cx="1503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2020/21 - 173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248816E3-518C-45ED-B404-DBC9B9200FF6}"/>
              </a:ext>
            </a:extLst>
          </p:cNvPr>
          <p:cNvSpPr/>
          <p:nvPr/>
        </p:nvSpPr>
        <p:spPr>
          <a:xfrm>
            <a:off x="10590279" y="4615930"/>
            <a:ext cx="160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2021/22 – 161 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2D55C1E9-AD22-4743-BBFB-A39C434AC543}"/>
              </a:ext>
            </a:extLst>
          </p:cNvPr>
          <p:cNvSpPr/>
          <p:nvPr/>
        </p:nvSpPr>
        <p:spPr>
          <a:xfrm>
            <a:off x="221231" y="1291703"/>
            <a:ext cx="2856873" cy="292548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A6E9A704-09B4-4A32-904F-467011EB1AF1}"/>
              </a:ext>
            </a:extLst>
          </p:cNvPr>
          <p:cNvSpPr/>
          <p:nvPr/>
        </p:nvSpPr>
        <p:spPr>
          <a:xfrm>
            <a:off x="221231" y="2364740"/>
            <a:ext cx="2856873" cy="292548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4FE96BF9-8A9D-41BF-96FB-9FF87E3810C5}"/>
              </a:ext>
            </a:extLst>
          </p:cNvPr>
          <p:cNvSpPr/>
          <p:nvPr/>
        </p:nvSpPr>
        <p:spPr>
          <a:xfrm>
            <a:off x="221230" y="4469656"/>
            <a:ext cx="2856873" cy="292548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4003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D31E167-BC57-43FC-A08B-EF40EEF46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9624" y="4366293"/>
            <a:ext cx="3230091" cy="1602993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C6051415-9D2C-423C-A659-FB74DE409D66}"/>
              </a:ext>
            </a:extLst>
          </p:cNvPr>
          <p:cNvSpPr/>
          <p:nvPr/>
        </p:nvSpPr>
        <p:spPr>
          <a:xfrm>
            <a:off x="0" y="-29228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6.Orientacyjna wielkość miejscowości, z której pochodzi student</a:t>
            </a:r>
            <a:endParaRPr lang="en-GB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A14515D-74FF-43FF-8969-1F1D5B8ED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3942"/>
            <a:ext cx="11180145" cy="2115163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96E532E6-B4DA-4AD8-8218-EF8C036A93D0}"/>
              </a:ext>
            </a:extLst>
          </p:cNvPr>
          <p:cNvSpPr/>
          <p:nvPr/>
        </p:nvSpPr>
        <p:spPr>
          <a:xfrm>
            <a:off x="8799984" y="753649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2022/23</a:t>
            </a:r>
            <a:endParaRPr lang="en-GB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9669ED3-F99D-4575-B106-BC7957607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043" y="3022051"/>
            <a:ext cx="3107205" cy="1553603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3A181778-BE9A-4EE1-AAC4-9B2287DB97A8}"/>
              </a:ext>
            </a:extLst>
          </p:cNvPr>
          <p:cNvSpPr/>
          <p:nvPr/>
        </p:nvSpPr>
        <p:spPr>
          <a:xfrm>
            <a:off x="10923166" y="4769521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2020/21</a:t>
            </a:r>
            <a:endParaRPr lang="en-GB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248816E3-518C-45ED-B404-DBC9B9200FF6}"/>
              </a:ext>
            </a:extLst>
          </p:cNvPr>
          <p:cNvSpPr/>
          <p:nvPr/>
        </p:nvSpPr>
        <p:spPr>
          <a:xfrm>
            <a:off x="7823435" y="3022051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2021/22</a:t>
            </a:r>
            <a:endParaRPr lang="en-GB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19E83F9-43A8-4E8C-A809-5FD5685493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770" y="3022051"/>
            <a:ext cx="11365230" cy="296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33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D31E167-BC57-43FC-A08B-EF40EEF46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9624" y="4366293"/>
            <a:ext cx="3230091" cy="1602993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C6051415-9D2C-423C-A659-FB74DE409D66}"/>
              </a:ext>
            </a:extLst>
          </p:cNvPr>
          <p:cNvSpPr/>
          <p:nvPr/>
        </p:nvSpPr>
        <p:spPr>
          <a:xfrm>
            <a:off x="0" y="-29228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6.Orientacyjna wielkość miejscowości, z której pochodzi student</a:t>
            </a:r>
            <a:endParaRPr lang="en-GB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A14515D-74FF-43FF-8969-1F1D5B8ED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3942"/>
            <a:ext cx="11180145" cy="2115163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96E532E6-B4DA-4AD8-8218-EF8C036A93D0}"/>
              </a:ext>
            </a:extLst>
          </p:cNvPr>
          <p:cNvSpPr/>
          <p:nvPr/>
        </p:nvSpPr>
        <p:spPr>
          <a:xfrm>
            <a:off x="10107788" y="667588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2022/23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9669ED3-F99D-4575-B106-BC7957607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043" y="3022051"/>
            <a:ext cx="3107205" cy="1553603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3A181778-BE9A-4EE1-AAC4-9B2287DB97A8}"/>
              </a:ext>
            </a:extLst>
          </p:cNvPr>
          <p:cNvSpPr/>
          <p:nvPr/>
        </p:nvSpPr>
        <p:spPr>
          <a:xfrm>
            <a:off x="10923166" y="4390988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2020/21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248816E3-518C-45ED-B404-DBC9B9200FF6}"/>
              </a:ext>
            </a:extLst>
          </p:cNvPr>
          <p:cNvSpPr/>
          <p:nvPr/>
        </p:nvSpPr>
        <p:spPr>
          <a:xfrm>
            <a:off x="7823435" y="3022051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2021/22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0609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2CDF4809-A415-4CD9-A96C-DCABE19E9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067" y="3965326"/>
            <a:ext cx="3050825" cy="1514029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2FCA3FB-64A4-4012-814E-46EDB26D0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190" y="3143031"/>
            <a:ext cx="3028058" cy="1514029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A8118516-0B5D-451C-A777-85ECD94B6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555056"/>
            <a:ext cx="11383831" cy="2153698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C6051415-9D2C-423C-A659-FB74DE409D66}"/>
              </a:ext>
            </a:extLst>
          </p:cNvPr>
          <p:cNvSpPr/>
          <p:nvPr/>
        </p:nvSpPr>
        <p:spPr>
          <a:xfrm>
            <a:off x="-2" y="-22924"/>
            <a:ext cx="82513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Jaką szkołę średnią kończył student?</a:t>
            </a:r>
          </a:p>
          <a:p>
            <a:endParaRPr lang="en-GB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96E532E6-B4DA-4AD8-8218-EF8C036A93D0}"/>
              </a:ext>
            </a:extLst>
          </p:cNvPr>
          <p:cNvSpPr/>
          <p:nvPr/>
        </p:nvSpPr>
        <p:spPr>
          <a:xfrm>
            <a:off x="8974382" y="625570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2022/23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248816E3-518C-45ED-B404-DBC9B9200FF6}"/>
              </a:ext>
            </a:extLst>
          </p:cNvPr>
          <p:cNvSpPr/>
          <p:nvPr/>
        </p:nvSpPr>
        <p:spPr>
          <a:xfrm>
            <a:off x="7899699" y="3203207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2021/22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85448587-BCCA-4C6A-A209-0DE365A90868}"/>
              </a:ext>
            </a:extLst>
          </p:cNvPr>
          <p:cNvSpPr/>
          <p:nvPr/>
        </p:nvSpPr>
        <p:spPr>
          <a:xfrm>
            <a:off x="10405343" y="3965326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2020/21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79BC191-B304-483D-9E94-15807CA7A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108" y="3090485"/>
            <a:ext cx="11365230" cy="238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40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2CDF4809-A415-4CD9-A96C-DCABE19E9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067" y="3965326"/>
            <a:ext cx="3050825" cy="1514029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2FCA3FB-64A4-4012-814E-46EDB26D0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190" y="3143031"/>
            <a:ext cx="3028058" cy="1514029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A8118516-0B5D-451C-A777-85ECD94B6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555056"/>
            <a:ext cx="11383831" cy="2153698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C6051415-9D2C-423C-A659-FB74DE409D66}"/>
              </a:ext>
            </a:extLst>
          </p:cNvPr>
          <p:cNvSpPr/>
          <p:nvPr/>
        </p:nvSpPr>
        <p:spPr>
          <a:xfrm>
            <a:off x="-2" y="-22924"/>
            <a:ext cx="82513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Jaką szkołę średnią kończył student?</a:t>
            </a:r>
          </a:p>
          <a:p>
            <a:endParaRPr lang="en-GB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96E532E6-B4DA-4AD8-8218-EF8C036A93D0}"/>
              </a:ext>
            </a:extLst>
          </p:cNvPr>
          <p:cNvSpPr/>
          <p:nvPr/>
        </p:nvSpPr>
        <p:spPr>
          <a:xfrm>
            <a:off x="8974382" y="625570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2022/23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248816E3-518C-45ED-B404-DBC9B9200FF6}"/>
              </a:ext>
            </a:extLst>
          </p:cNvPr>
          <p:cNvSpPr/>
          <p:nvPr/>
        </p:nvSpPr>
        <p:spPr>
          <a:xfrm>
            <a:off x="7899699" y="3203207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2021/22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85448587-BCCA-4C6A-A209-0DE365A90868}"/>
              </a:ext>
            </a:extLst>
          </p:cNvPr>
          <p:cNvSpPr/>
          <p:nvPr/>
        </p:nvSpPr>
        <p:spPr>
          <a:xfrm>
            <a:off x="10405343" y="3965326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2020/21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5233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C6051415-9D2C-423C-A659-FB74DE409D66}"/>
              </a:ext>
            </a:extLst>
          </p:cNvPr>
          <p:cNvSpPr/>
          <p:nvPr/>
        </p:nvSpPr>
        <p:spPr>
          <a:xfrm>
            <a:off x="-1" y="41128"/>
            <a:ext cx="11481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Co student wybierał w pierwszej kolejności decydując się na podjęcie studiów?</a:t>
            </a:r>
            <a:endParaRPr lang="en-GB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65CB451-D2D1-4246-8DCA-1E21B4A45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67792"/>
            <a:ext cx="11420592" cy="2160653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96E532E6-B4DA-4AD8-8218-EF8C036A93D0}"/>
              </a:ext>
            </a:extLst>
          </p:cNvPr>
          <p:cNvSpPr/>
          <p:nvPr/>
        </p:nvSpPr>
        <p:spPr>
          <a:xfrm>
            <a:off x="9043180" y="683880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2022/23</a:t>
            </a:r>
            <a:endParaRPr lang="en-GB" b="1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8BAED5D-34E2-412E-8794-5F30178D5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0673" y="3533051"/>
            <a:ext cx="3066454" cy="1533227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248816E3-518C-45ED-B404-DBC9B9200FF6}"/>
              </a:ext>
            </a:extLst>
          </p:cNvPr>
          <p:cNvSpPr/>
          <p:nvPr/>
        </p:nvSpPr>
        <p:spPr>
          <a:xfrm>
            <a:off x="10690578" y="3533051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2021/22</a:t>
            </a:r>
            <a:endParaRPr lang="en-GB" dirty="0"/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7343A613-BB19-4289-9992-E8B4E46EB299}"/>
              </a:ext>
            </a:extLst>
          </p:cNvPr>
          <p:cNvCxnSpPr>
            <a:cxnSpLocks/>
          </p:cNvCxnSpPr>
          <p:nvPr/>
        </p:nvCxnSpPr>
        <p:spPr>
          <a:xfrm flipH="1">
            <a:off x="8909470" y="1646511"/>
            <a:ext cx="956025" cy="11930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>
            <a:extLst>
              <a:ext uri="{FF2B5EF4-FFF2-40B4-BE49-F238E27FC236}">
                <a16:creationId xmlns:a16="http://schemas.microsoft.com/office/drawing/2014/main" id="{832454BE-CF6E-44E6-B8F6-873B2A15D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770" y="3322218"/>
            <a:ext cx="11365230" cy="296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60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C6051415-9D2C-423C-A659-FB74DE409D66}"/>
              </a:ext>
            </a:extLst>
          </p:cNvPr>
          <p:cNvSpPr/>
          <p:nvPr/>
        </p:nvSpPr>
        <p:spPr>
          <a:xfrm>
            <a:off x="-1" y="41128"/>
            <a:ext cx="11481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Co student wybierał w pierwszej kolejności decydując się na podjęcie studiów?</a:t>
            </a:r>
            <a:endParaRPr lang="en-GB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65CB451-D2D1-4246-8DCA-1E21B4A45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66184"/>
            <a:ext cx="11420592" cy="2160653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96E532E6-B4DA-4AD8-8218-EF8C036A93D0}"/>
              </a:ext>
            </a:extLst>
          </p:cNvPr>
          <p:cNvSpPr/>
          <p:nvPr/>
        </p:nvSpPr>
        <p:spPr>
          <a:xfrm>
            <a:off x="9064445" y="655631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2022/23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8BAED5D-34E2-412E-8794-5F30178D5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0673" y="3533051"/>
            <a:ext cx="3066454" cy="1533227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248816E3-518C-45ED-B404-DBC9B9200FF6}"/>
              </a:ext>
            </a:extLst>
          </p:cNvPr>
          <p:cNvSpPr/>
          <p:nvPr/>
        </p:nvSpPr>
        <p:spPr>
          <a:xfrm>
            <a:off x="10690578" y="3533051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2021/22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7343A613-BB19-4289-9992-E8B4E46EB299}"/>
              </a:ext>
            </a:extLst>
          </p:cNvPr>
          <p:cNvCxnSpPr>
            <a:cxnSpLocks/>
          </p:cNvCxnSpPr>
          <p:nvPr/>
        </p:nvCxnSpPr>
        <p:spPr>
          <a:xfrm flipH="1">
            <a:off x="8909470" y="1646511"/>
            <a:ext cx="956025" cy="11930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284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C6051415-9D2C-423C-A659-FB74DE409D66}"/>
              </a:ext>
            </a:extLst>
          </p:cNvPr>
          <p:cNvSpPr/>
          <p:nvPr/>
        </p:nvSpPr>
        <p:spPr>
          <a:xfrm>
            <a:off x="0" y="0"/>
            <a:ext cx="12110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Co wpłynęło na wybór miejsca studiowania (max. 3 powody)</a:t>
            </a:r>
            <a:endParaRPr lang="en-GB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2FF5EAF-1637-4CC4-AADB-61C44E476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4418"/>
            <a:ext cx="8790180" cy="5714242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96E532E6-B4DA-4AD8-8218-EF8C036A93D0}"/>
              </a:ext>
            </a:extLst>
          </p:cNvPr>
          <p:cNvSpPr/>
          <p:nvPr/>
        </p:nvSpPr>
        <p:spPr>
          <a:xfrm>
            <a:off x="6976288" y="1548548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2022/23</a:t>
            </a:r>
            <a:endParaRPr lang="en-GB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34C7D9E-4A06-4A7C-9941-5A581A129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3682" y="725865"/>
            <a:ext cx="3861741" cy="2751336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943691F6-F2C8-47B9-B23B-F4C3A52675F2}"/>
              </a:ext>
            </a:extLst>
          </p:cNvPr>
          <p:cNvSpPr/>
          <p:nvPr/>
        </p:nvSpPr>
        <p:spPr>
          <a:xfrm>
            <a:off x="11048873" y="820440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2021/22</a:t>
            </a:r>
            <a:endParaRPr lang="en-GB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2C113B03-7D72-40F1-981C-96F7670079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3682" y="3827721"/>
            <a:ext cx="3861741" cy="2760155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248816E3-518C-45ED-B404-DBC9B9200FF6}"/>
              </a:ext>
            </a:extLst>
          </p:cNvPr>
          <p:cNvSpPr/>
          <p:nvPr/>
        </p:nvSpPr>
        <p:spPr>
          <a:xfrm>
            <a:off x="11048874" y="4026123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2021/20</a:t>
            </a:r>
            <a:endParaRPr lang="en-GB" dirty="0"/>
          </a:p>
        </p:txBody>
      </p: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9B7103DD-556A-4580-AF54-1FA630E5975D}"/>
              </a:ext>
            </a:extLst>
          </p:cNvPr>
          <p:cNvCxnSpPr>
            <a:cxnSpLocks/>
          </p:cNvCxnSpPr>
          <p:nvPr/>
        </p:nvCxnSpPr>
        <p:spPr>
          <a:xfrm>
            <a:off x="4755056" y="1316199"/>
            <a:ext cx="1" cy="55534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D05216DE-2C5E-4EF9-A71B-C857588A00F9}"/>
              </a:ext>
            </a:extLst>
          </p:cNvPr>
          <p:cNvCxnSpPr>
            <a:cxnSpLocks/>
          </p:cNvCxnSpPr>
          <p:nvPr/>
        </p:nvCxnSpPr>
        <p:spPr>
          <a:xfrm>
            <a:off x="5821856" y="2595650"/>
            <a:ext cx="1" cy="55534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id="{60799A0E-FBA7-4F96-ACA3-836B95407ED1}"/>
              </a:ext>
            </a:extLst>
          </p:cNvPr>
          <p:cNvCxnSpPr>
            <a:cxnSpLocks/>
          </p:cNvCxnSpPr>
          <p:nvPr/>
        </p:nvCxnSpPr>
        <p:spPr>
          <a:xfrm>
            <a:off x="6096000" y="2037845"/>
            <a:ext cx="1" cy="55534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6DBD74C7-6E3B-4D8F-AC99-2F130623F0A6}"/>
              </a:ext>
            </a:extLst>
          </p:cNvPr>
          <p:cNvCxnSpPr>
            <a:cxnSpLocks/>
          </p:cNvCxnSpPr>
          <p:nvPr/>
        </p:nvCxnSpPr>
        <p:spPr>
          <a:xfrm>
            <a:off x="6289688" y="2717542"/>
            <a:ext cx="1" cy="55534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id="{FC45C937-5E7E-489C-A229-4608548D714C}"/>
              </a:ext>
            </a:extLst>
          </p:cNvPr>
          <p:cNvCxnSpPr>
            <a:cxnSpLocks/>
          </p:cNvCxnSpPr>
          <p:nvPr/>
        </p:nvCxnSpPr>
        <p:spPr>
          <a:xfrm>
            <a:off x="7135868" y="2910536"/>
            <a:ext cx="1" cy="55534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>
            <a:extLst>
              <a:ext uri="{FF2B5EF4-FFF2-40B4-BE49-F238E27FC236}">
                <a16:creationId xmlns:a16="http://schemas.microsoft.com/office/drawing/2014/main" id="{45C51BB9-FFFD-4D57-9860-6722B28A68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3317" y="0"/>
            <a:ext cx="8088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94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ytuł 1">
            <a:extLst>
              <a:ext uri="{FF2B5EF4-FFF2-40B4-BE49-F238E27FC236}">
                <a16:creationId xmlns:a16="http://schemas.microsoft.com/office/drawing/2014/main" id="{EE4D68CA-7FC9-46CF-AFBA-C3EBC6A5B637}"/>
              </a:ext>
            </a:extLst>
          </p:cNvPr>
          <p:cNvSpPr txBox="1">
            <a:spLocks/>
          </p:cNvSpPr>
          <p:nvPr/>
        </p:nvSpPr>
        <p:spPr>
          <a:xfrm>
            <a:off x="129081" y="381608"/>
            <a:ext cx="12062919" cy="4432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AutoNum type="arabicPeriod"/>
            </a:pP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AutoNum type="arabicPeriod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Badania prowadzone są od 3 lat, od 2 dla całego KNP</a:t>
            </a:r>
          </a:p>
          <a:p>
            <a:pPr marL="457200" indent="-457200">
              <a:buAutoNum type="arabicPeriod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 tym roku pełna ankieta składała się z 13 pytań (w tym 3 otwartych)</a:t>
            </a:r>
          </a:p>
          <a:p>
            <a:pPr marL="457200" indent="-457200">
              <a:buFontTx/>
              <a:buAutoNum type="arabicPeriod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Ankieta była dostępna w systemie office365 (MS </a:t>
            </a:r>
            <a:r>
              <a:rPr lang="pl-PL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Forms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 – można ją wypełniać również na urządzeniach mobilnych</a:t>
            </a:r>
          </a:p>
          <a:p>
            <a:pPr marL="457200" indent="-457200">
              <a:buFontTx/>
              <a:buAutoNum type="arabicPeriod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Ankieta była anonimowa, więc miał do niej dostęp każdy, któremu wysłano link. Możliwość udzielania odpowiedzi była dowolna… Informacja o ankiecie oraz linki i kody QR do formularza rozesłano z pomocą Dziekanatu KNP. Informacja była też dostępna na stronie FB INROiKŚ, oraz przekazana części z opiekunów lat.</a:t>
            </a:r>
          </a:p>
          <a:p>
            <a:pPr marL="457200" indent="-457200">
              <a:buAutoNum type="arabicPeriod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Ankieta była skonstruowana tak, aby maksymalnie ułatwić jej wypełnienie - respondent miał jednak możliwość udzielenia informacji szczegółowych w pytaniach otwartych, jeżeli nie znalazł satysfakcjonującej go odpowiedzi</a:t>
            </a:r>
          </a:p>
          <a:p>
            <a:pPr marL="457200" indent="-457200">
              <a:buFontTx/>
              <a:buAutoNum type="arabicPeriod"/>
            </a:pP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Średni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czas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ukończenia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to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03:51</a:t>
            </a: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Tx/>
              <a:buAutoNum type="arabicPeriod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Nie jestem socjologiem…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anose="05000000000000000000" pitchFamily="2" charset="2"/>
              </a:rPr>
              <a:t></a:t>
            </a: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AutoNum type="arabicPeriod"/>
            </a:pP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391C8554-1EBB-439D-A1D0-6D25F17AA4B2}"/>
              </a:ext>
            </a:extLst>
          </p:cNvPr>
          <p:cNvSpPr/>
          <p:nvPr/>
        </p:nvSpPr>
        <p:spPr>
          <a:xfrm>
            <a:off x="-1" y="41128"/>
            <a:ext cx="11481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„Metoda” badań</a:t>
            </a:r>
            <a:endParaRPr lang="en-GB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2830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C6051415-9D2C-423C-A659-FB74DE409D66}"/>
              </a:ext>
            </a:extLst>
          </p:cNvPr>
          <p:cNvSpPr/>
          <p:nvPr/>
        </p:nvSpPr>
        <p:spPr>
          <a:xfrm>
            <a:off x="0" y="0"/>
            <a:ext cx="12110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Co wpłynęło na wybór miejsca studiowania (max. 3 powody)</a:t>
            </a:r>
            <a:endParaRPr lang="en-GB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2FF5EAF-1637-4CC4-AADB-61C44E476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6817"/>
            <a:ext cx="8790180" cy="5714242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96E532E6-B4DA-4AD8-8218-EF8C036A93D0}"/>
              </a:ext>
            </a:extLst>
          </p:cNvPr>
          <p:cNvSpPr/>
          <p:nvPr/>
        </p:nvSpPr>
        <p:spPr>
          <a:xfrm>
            <a:off x="6976288" y="1548548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2022/23</a:t>
            </a:r>
            <a:endParaRPr lang="en-GB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34C7D9E-4A06-4A7C-9941-5A581A129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3682" y="725865"/>
            <a:ext cx="3861741" cy="2751336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943691F6-F2C8-47B9-B23B-F4C3A52675F2}"/>
              </a:ext>
            </a:extLst>
          </p:cNvPr>
          <p:cNvSpPr/>
          <p:nvPr/>
        </p:nvSpPr>
        <p:spPr>
          <a:xfrm>
            <a:off x="11048873" y="820440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2021/22</a:t>
            </a:r>
            <a:endParaRPr lang="en-GB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2C113B03-7D72-40F1-981C-96F7670079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3682" y="3827721"/>
            <a:ext cx="3861741" cy="2760155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248816E3-518C-45ED-B404-DBC9B9200FF6}"/>
              </a:ext>
            </a:extLst>
          </p:cNvPr>
          <p:cNvSpPr/>
          <p:nvPr/>
        </p:nvSpPr>
        <p:spPr>
          <a:xfrm>
            <a:off x="11048874" y="4026123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2021/20</a:t>
            </a:r>
            <a:endParaRPr lang="en-GB" dirty="0"/>
          </a:p>
        </p:txBody>
      </p: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9B7103DD-556A-4580-AF54-1FA630E5975D}"/>
              </a:ext>
            </a:extLst>
          </p:cNvPr>
          <p:cNvCxnSpPr>
            <a:cxnSpLocks/>
          </p:cNvCxnSpPr>
          <p:nvPr/>
        </p:nvCxnSpPr>
        <p:spPr>
          <a:xfrm>
            <a:off x="4755056" y="1316199"/>
            <a:ext cx="1" cy="55534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D05216DE-2C5E-4EF9-A71B-C857588A00F9}"/>
              </a:ext>
            </a:extLst>
          </p:cNvPr>
          <p:cNvCxnSpPr>
            <a:cxnSpLocks/>
          </p:cNvCxnSpPr>
          <p:nvPr/>
        </p:nvCxnSpPr>
        <p:spPr>
          <a:xfrm>
            <a:off x="5821856" y="2595650"/>
            <a:ext cx="1" cy="55534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id="{60799A0E-FBA7-4F96-ACA3-836B95407ED1}"/>
              </a:ext>
            </a:extLst>
          </p:cNvPr>
          <p:cNvCxnSpPr>
            <a:cxnSpLocks/>
          </p:cNvCxnSpPr>
          <p:nvPr/>
        </p:nvCxnSpPr>
        <p:spPr>
          <a:xfrm>
            <a:off x="6096000" y="2037845"/>
            <a:ext cx="1" cy="55534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6DBD74C7-6E3B-4D8F-AC99-2F130623F0A6}"/>
              </a:ext>
            </a:extLst>
          </p:cNvPr>
          <p:cNvCxnSpPr>
            <a:cxnSpLocks/>
          </p:cNvCxnSpPr>
          <p:nvPr/>
        </p:nvCxnSpPr>
        <p:spPr>
          <a:xfrm>
            <a:off x="6289688" y="2717542"/>
            <a:ext cx="1" cy="55534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id="{FC45C937-5E7E-489C-A229-4608548D714C}"/>
              </a:ext>
            </a:extLst>
          </p:cNvPr>
          <p:cNvCxnSpPr>
            <a:cxnSpLocks/>
          </p:cNvCxnSpPr>
          <p:nvPr/>
        </p:nvCxnSpPr>
        <p:spPr>
          <a:xfrm>
            <a:off x="7135868" y="2910536"/>
            <a:ext cx="1" cy="55534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88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C6051415-9D2C-423C-A659-FB74DE409D66}"/>
              </a:ext>
            </a:extLst>
          </p:cNvPr>
          <p:cNvSpPr/>
          <p:nvPr/>
        </p:nvSpPr>
        <p:spPr>
          <a:xfrm>
            <a:off x="0" y="0"/>
            <a:ext cx="12450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Skąd student dowiedział się o kierunku, na którym obecnie studiuje (max. 2 źródła)?</a:t>
            </a:r>
            <a:endParaRPr lang="en-GB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2996694-F2B6-4AC0-991D-FDAB1982B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6679"/>
            <a:ext cx="9699595" cy="4373786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96E532E6-B4DA-4AD8-8218-EF8C036A93D0}"/>
              </a:ext>
            </a:extLst>
          </p:cNvPr>
          <p:cNvSpPr/>
          <p:nvPr/>
        </p:nvSpPr>
        <p:spPr>
          <a:xfrm>
            <a:off x="8528642" y="760721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2022/23</a:t>
            </a:r>
            <a:endParaRPr lang="en-GB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B9BB287-9D96-41E6-842C-7BEA29F91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5186" y="4361787"/>
            <a:ext cx="3329803" cy="2379955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248816E3-518C-45ED-B404-DBC9B9200FF6}"/>
              </a:ext>
            </a:extLst>
          </p:cNvPr>
          <p:cNvSpPr/>
          <p:nvPr/>
        </p:nvSpPr>
        <p:spPr>
          <a:xfrm>
            <a:off x="11088440" y="4445829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2021/20</a:t>
            </a:r>
            <a:endParaRPr lang="en-GB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9D38E53-E2B5-4745-8B90-8CF0D8FC5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5186" y="1673594"/>
            <a:ext cx="3340475" cy="2379955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943691F6-F2C8-47B9-B23B-F4C3A52675F2}"/>
              </a:ext>
            </a:extLst>
          </p:cNvPr>
          <p:cNvSpPr/>
          <p:nvPr/>
        </p:nvSpPr>
        <p:spPr>
          <a:xfrm>
            <a:off x="11021692" y="1705875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2021/22</a:t>
            </a:r>
            <a:endParaRPr lang="en-GB" dirty="0"/>
          </a:p>
        </p:txBody>
      </p: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143F089C-5998-4234-80EC-FEAD92902268}"/>
              </a:ext>
            </a:extLst>
          </p:cNvPr>
          <p:cNvCxnSpPr>
            <a:cxnSpLocks/>
          </p:cNvCxnSpPr>
          <p:nvPr/>
        </p:nvCxnSpPr>
        <p:spPr>
          <a:xfrm>
            <a:off x="5414275" y="852380"/>
            <a:ext cx="1" cy="55534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D9E4CB39-0A53-468B-85EB-9F294EB48F43}"/>
              </a:ext>
            </a:extLst>
          </p:cNvPr>
          <p:cNvCxnSpPr>
            <a:cxnSpLocks/>
          </p:cNvCxnSpPr>
          <p:nvPr/>
        </p:nvCxnSpPr>
        <p:spPr>
          <a:xfrm>
            <a:off x="5074033" y="2308226"/>
            <a:ext cx="1" cy="55534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az 2">
            <a:extLst>
              <a:ext uri="{FF2B5EF4-FFF2-40B4-BE49-F238E27FC236}">
                <a16:creationId xmlns:a16="http://schemas.microsoft.com/office/drawing/2014/main" id="{1143B5E9-536D-4771-A375-9ABE56A084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6809" y="6631"/>
            <a:ext cx="9505191" cy="685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84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C6051415-9D2C-423C-A659-FB74DE409D66}"/>
              </a:ext>
            </a:extLst>
          </p:cNvPr>
          <p:cNvSpPr/>
          <p:nvPr/>
        </p:nvSpPr>
        <p:spPr>
          <a:xfrm>
            <a:off x="0" y="0"/>
            <a:ext cx="12450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Skąd student dowiedział się o kierunku, na którym obecnie studiuje (max. 2 źródła)?</a:t>
            </a:r>
            <a:endParaRPr lang="en-GB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2996694-F2B6-4AC0-991D-FDAB1982B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6679"/>
            <a:ext cx="9699595" cy="4373786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96E532E6-B4DA-4AD8-8218-EF8C036A93D0}"/>
              </a:ext>
            </a:extLst>
          </p:cNvPr>
          <p:cNvSpPr/>
          <p:nvPr/>
        </p:nvSpPr>
        <p:spPr>
          <a:xfrm>
            <a:off x="8528642" y="760721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2022/23</a:t>
            </a:r>
            <a:endParaRPr lang="en-GB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B9BB287-9D96-41E6-842C-7BEA29F91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5186" y="4361787"/>
            <a:ext cx="3329803" cy="2379955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248816E3-518C-45ED-B404-DBC9B9200FF6}"/>
              </a:ext>
            </a:extLst>
          </p:cNvPr>
          <p:cNvSpPr/>
          <p:nvPr/>
        </p:nvSpPr>
        <p:spPr>
          <a:xfrm>
            <a:off x="11088440" y="4445829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2021/20</a:t>
            </a:r>
            <a:endParaRPr lang="en-GB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9D38E53-E2B5-4745-8B90-8CF0D8FC5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5186" y="1673594"/>
            <a:ext cx="3340475" cy="2379955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943691F6-F2C8-47B9-B23B-F4C3A52675F2}"/>
              </a:ext>
            </a:extLst>
          </p:cNvPr>
          <p:cNvSpPr/>
          <p:nvPr/>
        </p:nvSpPr>
        <p:spPr>
          <a:xfrm>
            <a:off x="11021692" y="1705875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2021/22</a:t>
            </a:r>
            <a:endParaRPr lang="en-GB" dirty="0"/>
          </a:p>
        </p:txBody>
      </p: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143F089C-5998-4234-80EC-FEAD92902268}"/>
              </a:ext>
            </a:extLst>
          </p:cNvPr>
          <p:cNvCxnSpPr>
            <a:cxnSpLocks/>
          </p:cNvCxnSpPr>
          <p:nvPr/>
        </p:nvCxnSpPr>
        <p:spPr>
          <a:xfrm>
            <a:off x="5414275" y="852380"/>
            <a:ext cx="1" cy="55534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D9E4CB39-0A53-468B-85EB-9F294EB48F43}"/>
              </a:ext>
            </a:extLst>
          </p:cNvPr>
          <p:cNvCxnSpPr>
            <a:cxnSpLocks/>
          </p:cNvCxnSpPr>
          <p:nvPr/>
        </p:nvCxnSpPr>
        <p:spPr>
          <a:xfrm>
            <a:off x="5074033" y="2308226"/>
            <a:ext cx="1" cy="55534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391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ytuł 1">
            <a:extLst>
              <a:ext uri="{FF2B5EF4-FFF2-40B4-BE49-F238E27FC236}">
                <a16:creationId xmlns:a16="http://schemas.microsoft.com/office/drawing/2014/main" id="{EE4D68CA-7FC9-46CF-AFBA-C3EBC6A5B637}"/>
              </a:ext>
            </a:extLst>
          </p:cNvPr>
          <p:cNvSpPr txBox="1">
            <a:spLocks/>
          </p:cNvSpPr>
          <p:nvPr/>
        </p:nvSpPr>
        <p:spPr>
          <a:xfrm>
            <a:off x="129081" y="381608"/>
            <a:ext cx="11541967" cy="4432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AutoNum type="arabicPeriod"/>
            </a:pPr>
            <a:endParaRPr lang="en-GB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3F67D5EB-F550-4641-B2AD-7EDA194ADC2D}"/>
              </a:ext>
            </a:extLst>
          </p:cNvPr>
          <p:cNvSpPr/>
          <p:nvPr/>
        </p:nvSpPr>
        <p:spPr>
          <a:xfrm>
            <a:off x="-1" y="41128"/>
            <a:ext cx="11481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Bardzo wstępne wnioski</a:t>
            </a:r>
            <a:endParaRPr lang="en-GB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45B4B9EE-F8DC-486E-B125-B6B83CC87C94}"/>
              </a:ext>
            </a:extLst>
          </p:cNvPr>
          <p:cNvSpPr txBox="1">
            <a:spLocks/>
          </p:cNvSpPr>
          <p:nvPr/>
        </p:nvSpPr>
        <p:spPr>
          <a:xfrm>
            <a:off x="0" y="381608"/>
            <a:ext cx="11671048" cy="6039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AutoNum type="arabicPeriod"/>
            </a:pP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AutoNum type="arabicPeriod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Mała aktywność studentów na niektórych kierunkach… czy to przypadek, czy nie…</a:t>
            </a:r>
          </a:p>
          <a:p>
            <a:pPr marL="457200" indent="-457200">
              <a:buAutoNum type="arabicPeriod"/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Struktura odpowiedzi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wydaje się być podobna w kolejnych </a:t>
            </a:r>
            <a:r>
              <a:rPr lang="pl-PL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próbkowaniach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– zarówno jeżeli chodzi o profil studenta jak i jego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preferencje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– (próba nie jest aż tak bardzo losowa, ale trzeba trzymać rękę na pulsie…)</a:t>
            </a:r>
          </a:p>
          <a:p>
            <a:pPr marL="457200" indent="-457200">
              <a:buAutoNum type="arabicPeriod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Charakterystyka „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miejsca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” pochodzenia studenta powinna być wykorzystana w projektowaniu narzędzi promocji – szczególnie jeżeli chodzi o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media społecznościowe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umożliwiające profilowanie reklamy</a:t>
            </a:r>
          </a:p>
          <a:p>
            <a:pPr marL="457200" indent="-457200">
              <a:buAutoNum type="arabicPeriod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Być może w strategicznych działaniach promocyjnych powinno się położyć więcej uwagi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budowaniu pozycji reprezentowanych przez nas kierunków nauki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(„praca u podstaw”), przy jednoczesnym wskazaniu możliwości ich studiowania na UR. </a:t>
            </a:r>
          </a:p>
          <a:p>
            <a:pPr marL="457200" indent="-457200">
              <a:buAutoNum type="arabicPeriod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 związku z powyższym można błędnie odczytać małą skuteczność form bezpośredniego kontaktu jako narzędzia promocyjnego. W ten sposób bowiem budowane jest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zainteresowanie przedmiotem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które to dopiero stanie się istotnym czynnikiem wyboru.</a:t>
            </a:r>
          </a:p>
          <a:p>
            <a:pPr marL="457200" indent="-457200">
              <a:buAutoNum type="arabicPeriod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 drugim roku badań wciąż obserwowana jest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mała rozpoznawalność struktury UR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– co więc robić?</a:t>
            </a:r>
          </a:p>
          <a:p>
            <a:pPr marL="457200" indent="-457200">
              <a:buAutoNum type="arabicPeriod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 bezpośredniej promocji należy jednocześnie zwracać uwagę na wskazywane przez studentów czynniki wyboru –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udowodnieniu praktycznego wymiaru kierunku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studiów, podkreślenie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przewagi uczelni publicznej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„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regionalność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” (reklamujemy więc bliskość domu, szybkość i cena dojazdu, lub np. na niektórych kierunkach plan zajęć umożliwiający częsty kontakt z rodziną czy gospodarstwem, niższe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koszty utrzymania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 porównaniu do innych miast akademickich przy jednoczesnych zaletach „miejskiego trybu życia” i pozytywnego wizerunku Rzeszowa, czy wreszcie wskazanie atrakcyjnych stron kierunków – np. OŚ – badania terenowe w atrakcyjnym terenie, Biologia – nowoczesne techniki badawcze, OZE – sytuacja polityczna zmuszająca do dywersyfikacji źródeł energii </a:t>
            </a:r>
            <a:r>
              <a:rPr lang="pl-PL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itd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… </a:t>
            </a:r>
          </a:p>
          <a:p>
            <a:pPr marL="457200" indent="-457200">
              <a:buAutoNum type="arabicPeriod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Proszę spróbować postawić się w miejscu osoby wybierającej kierunek studiów, bez ciężaru wiedzy o funkcjonowaniu Uczelni…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9329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44F73C8A-9316-4439-8047-F45AC4E1B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78" y="502793"/>
            <a:ext cx="7679810" cy="4680190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C6051415-9D2C-423C-A659-FB74DE409D66}"/>
              </a:ext>
            </a:extLst>
          </p:cNvPr>
          <p:cNvSpPr/>
          <p:nvPr/>
        </p:nvSpPr>
        <p:spPr>
          <a:xfrm>
            <a:off x="0" y="41128"/>
            <a:ext cx="9675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Kierunek studiów</a:t>
            </a:r>
            <a:endParaRPr lang="en-GB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4DE03BA-3DDE-46F9-B356-A820C072D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856" y="240604"/>
            <a:ext cx="5185144" cy="3569859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248816E3-518C-45ED-B404-DBC9B9200FF6}"/>
              </a:ext>
            </a:extLst>
          </p:cNvPr>
          <p:cNvSpPr/>
          <p:nvPr/>
        </p:nvSpPr>
        <p:spPr>
          <a:xfrm>
            <a:off x="10196874" y="676476"/>
            <a:ext cx="160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2021/22 – </a:t>
            </a:r>
            <a:r>
              <a:rPr lang="pl-PL" b="1" dirty="0"/>
              <a:t>161</a:t>
            </a:r>
            <a:r>
              <a:rPr lang="pl-PL" dirty="0"/>
              <a:t> </a:t>
            </a:r>
            <a:endParaRPr lang="en-GB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96E532E6-B4DA-4AD8-8218-EF8C036A93D0}"/>
              </a:ext>
            </a:extLst>
          </p:cNvPr>
          <p:cNvSpPr/>
          <p:nvPr/>
        </p:nvSpPr>
        <p:spPr>
          <a:xfrm>
            <a:off x="3157875" y="1238047"/>
            <a:ext cx="3841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2022/23 – </a:t>
            </a:r>
            <a:r>
              <a:rPr lang="pl-PL" b="1" dirty="0"/>
              <a:t>108 rekordów (do 02.11.22)</a:t>
            </a:r>
            <a:endParaRPr lang="en-GB" b="1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0056D931-4DCB-4B65-B3C6-D33148FE2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7926" y="4813651"/>
            <a:ext cx="5683122" cy="1803745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943691F6-F2C8-47B9-B23B-F4C3A52675F2}"/>
              </a:ext>
            </a:extLst>
          </p:cNvPr>
          <p:cNvSpPr/>
          <p:nvPr/>
        </p:nvSpPr>
        <p:spPr>
          <a:xfrm>
            <a:off x="10167110" y="4813651"/>
            <a:ext cx="1503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2020/21 - </a:t>
            </a:r>
            <a:r>
              <a:rPr lang="pl-PL" b="1" dirty="0"/>
              <a:t>173</a:t>
            </a:r>
            <a:endParaRPr lang="en-GB" b="1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2B6DB04-BB36-4817-99DE-46B6908366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8540" y="-17152"/>
            <a:ext cx="6333460" cy="687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72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44F73C8A-9316-4439-8047-F45AC4E1B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78" y="502793"/>
            <a:ext cx="7679810" cy="4680190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C6051415-9D2C-423C-A659-FB74DE409D66}"/>
              </a:ext>
            </a:extLst>
          </p:cNvPr>
          <p:cNvSpPr/>
          <p:nvPr/>
        </p:nvSpPr>
        <p:spPr>
          <a:xfrm>
            <a:off x="0" y="41128"/>
            <a:ext cx="9675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Kierunek studiów</a:t>
            </a:r>
            <a:endParaRPr lang="en-GB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4DE03BA-3DDE-46F9-B356-A820C072D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856" y="240604"/>
            <a:ext cx="5185144" cy="3569859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248816E3-518C-45ED-B404-DBC9B9200FF6}"/>
              </a:ext>
            </a:extLst>
          </p:cNvPr>
          <p:cNvSpPr/>
          <p:nvPr/>
        </p:nvSpPr>
        <p:spPr>
          <a:xfrm>
            <a:off x="10196874" y="676476"/>
            <a:ext cx="160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2021/22 –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161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96E532E6-B4DA-4AD8-8218-EF8C036A93D0}"/>
              </a:ext>
            </a:extLst>
          </p:cNvPr>
          <p:cNvSpPr/>
          <p:nvPr/>
        </p:nvSpPr>
        <p:spPr>
          <a:xfrm>
            <a:off x="3157875" y="1238047"/>
            <a:ext cx="3743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2022/23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(108 rekordów do 02.11.22)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0056D931-4DCB-4B65-B3C6-D33148FE2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7926" y="4813651"/>
            <a:ext cx="5683122" cy="1803745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943691F6-F2C8-47B9-B23B-F4C3A52675F2}"/>
              </a:ext>
            </a:extLst>
          </p:cNvPr>
          <p:cNvSpPr/>
          <p:nvPr/>
        </p:nvSpPr>
        <p:spPr>
          <a:xfrm>
            <a:off x="10167110" y="4813651"/>
            <a:ext cx="1503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2020/21 -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173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5FF4D03D-7561-4372-9C09-87368CC3CDC2}"/>
              </a:ext>
            </a:extLst>
          </p:cNvPr>
          <p:cNvSpPr/>
          <p:nvPr/>
        </p:nvSpPr>
        <p:spPr>
          <a:xfrm>
            <a:off x="393404" y="3502681"/>
            <a:ext cx="1771297" cy="96181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C452D7AC-4A6D-44FF-9AD5-2A4353676FA5}"/>
              </a:ext>
            </a:extLst>
          </p:cNvPr>
          <p:cNvSpPr/>
          <p:nvPr/>
        </p:nvSpPr>
        <p:spPr>
          <a:xfrm>
            <a:off x="393405" y="584143"/>
            <a:ext cx="1771297" cy="46166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26856291-60F5-404A-9C8E-63680F35F04D}"/>
              </a:ext>
            </a:extLst>
          </p:cNvPr>
          <p:cNvSpPr/>
          <p:nvPr/>
        </p:nvSpPr>
        <p:spPr>
          <a:xfrm>
            <a:off x="393404" y="2656699"/>
            <a:ext cx="1771297" cy="21771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0363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id="{51291936-941C-4CDE-87D8-F6C7935AB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89361"/>
            <a:ext cx="11648973" cy="2215616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96E532E6-B4DA-4AD8-8218-EF8C036A93D0}"/>
              </a:ext>
            </a:extLst>
          </p:cNvPr>
          <p:cNvSpPr/>
          <p:nvPr/>
        </p:nvSpPr>
        <p:spPr>
          <a:xfrm>
            <a:off x="10184149" y="518044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2022/23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6051415-9D2C-423C-A659-FB74DE409D66}"/>
              </a:ext>
            </a:extLst>
          </p:cNvPr>
          <p:cNvSpPr/>
          <p:nvPr/>
        </p:nvSpPr>
        <p:spPr>
          <a:xfrm>
            <a:off x="0" y="-29228"/>
            <a:ext cx="82513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GB" sz="2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Tryb</a:t>
            </a:r>
            <a:r>
              <a:rPr lang="en-GB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studiów</a:t>
            </a:r>
            <a:endParaRPr lang="en-GB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7B29C4B-B488-43CE-9B1D-C248657DD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118" y="2878597"/>
            <a:ext cx="3317358" cy="1658679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248816E3-518C-45ED-B404-DBC9B9200FF6}"/>
              </a:ext>
            </a:extLst>
          </p:cNvPr>
          <p:cNvSpPr/>
          <p:nvPr/>
        </p:nvSpPr>
        <p:spPr>
          <a:xfrm>
            <a:off x="9528927" y="2905178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2021/22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A2247926-35C1-4ABF-9B58-5ADACD42F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770" y="2878597"/>
            <a:ext cx="11365230" cy="238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35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id="{51291936-941C-4CDE-87D8-F6C7935AB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89361"/>
            <a:ext cx="11648973" cy="2215616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96E532E6-B4DA-4AD8-8218-EF8C036A93D0}"/>
              </a:ext>
            </a:extLst>
          </p:cNvPr>
          <p:cNvSpPr/>
          <p:nvPr/>
        </p:nvSpPr>
        <p:spPr>
          <a:xfrm>
            <a:off x="10184149" y="518044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2022/23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6051415-9D2C-423C-A659-FB74DE409D66}"/>
              </a:ext>
            </a:extLst>
          </p:cNvPr>
          <p:cNvSpPr/>
          <p:nvPr/>
        </p:nvSpPr>
        <p:spPr>
          <a:xfrm>
            <a:off x="0" y="-29228"/>
            <a:ext cx="82513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GB" sz="2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Tryb</a:t>
            </a:r>
            <a:r>
              <a:rPr lang="en-GB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studiów</a:t>
            </a:r>
            <a:endParaRPr lang="en-GB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7B29C4B-B488-43CE-9B1D-C248657DD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118" y="2878597"/>
            <a:ext cx="3317358" cy="1658679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248816E3-518C-45ED-B404-DBC9B9200FF6}"/>
              </a:ext>
            </a:extLst>
          </p:cNvPr>
          <p:cNvSpPr/>
          <p:nvPr/>
        </p:nvSpPr>
        <p:spPr>
          <a:xfrm>
            <a:off x="9528927" y="2905178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2021/22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4968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AB1CEE4-ECFA-4C8E-9671-0AF7C0FA4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5665"/>
            <a:ext cx="10611803" cy="2018348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E829687-4C8E-4F91-9B06-CF5C61849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668" y="2611593"/>
            <a:ext cx="7836664" cy="1490521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245F1EA4-9707-41CF-920E-A73D8156E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539" y="4095901"/>
            <a:ext cx="7836664" cy="1490521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96E532E6-B4DA-4AD8-8218-EF8C036A93D0}"/>
              </a:ext>
            </a:extLst>
          </p:cNvPr>
          <p:cNvSpPr/>
          <p:nvPr/>
        </p:nvSpPr>
        <p:spPr>
          <a:xfrm>
            <a:off x="8068398" y="487998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2022/23</a:t>
            </a:r>
            <a:endParaRPr lang="en-GB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248816E3-518C-45ED-B404-DBC9B9200FF6}"/>
              </a:ext>
            </a:extLst>
          </p:cNvPr>
          <p:cNvSpPr/>
          <p:nvPr/>
        </p:nvSpPr>
        <p:spPr>
          <a:xfrm>
            <a:off x="9037783" y="2675368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2021/22</a:t>
            </a:r>
            <a:endParaRPr lang="en-GB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85448587-BCCA-4C6A-A209-0DE365A90868}"/>
              </a:ext>
            </a:extLst>
          </p:cNvPr>
          <p:cNvSpPr/>
          <p:nvPr/>
        </p:nvSpPr>
        <p:spPr>
          <a:xfrm>
            <a:off x="10014332" y="4141777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2020/21</a:t>
            </a:r>
            <a:endParaRPr lang="en-GB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6051415-9D2C-423C-A659-FB74DE409D66}"/>
              </a:ext>
            </a:extLst>
          </p:cNvPr>
          <p:cNvSpPr/>
          <p:nvPr/>
        </p:nvSpPr>
        <p:spPr>
          <a:xfrm>
            <a:off x="-4" y="-50357"/>
            <a:ext cx="82513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Jak długo respondent jest naszym studentem?</a:t>
            </a:r>
            <a:endParaRPr lang="en-GB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DC190841-1BF4-4195-B035-034DFF2F87BE}"/>
              </a:ext>
            </a:extLst>
          </p:cNvPr>
          <p:cNvSpPr/>
          <p:nvPr/>
        </p:nvSpPr>
        <p:spPr>
          <a:xfrm>
            <a:off x="606056" y="1404839"/>
            <a:ext cx="2987749" cy="370798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9ABBE5A-95A9-4538-9AEA-EFF37C0E7E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785" y="2611593"/>
            <a:ext cx="11957215" cy="297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34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AB1CEE4-ECFA-4C8E-9671-0AF7C0FA4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5665"/>
            <a:ext cx="10611803" cy="2018348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E829687-4C8E-4F91-9B06-CF5C61849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668" y="2611593"/>
            <a:ext cx="7836664" cy="1490521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245F1EA4-9707-41CF-920E-A73D8156E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539" y="4095901"/>
            <a:ext cx="7836664" cy="1490521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96E532E6-B4DA-4AD8-8218-EF8C036A93D0}"/>
              </a:ext>
            </a:extLst>
          </p:cNvPr>
          <p:cNvSpPr/>
          <p:nvPr/>
        </p:nvSpPr>
        <p:spPr>
          <a:xfrm>
            <a:off x="8068398" y="487998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2022/23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248816E3-518C-45ED-B404-DBC9B9200FF6}"/>
              </a:ext>
            </a:extLst>
          </p:cNvPr>
          <p:cNvSpPr/>
          <p:nvPr/>
        </p:nvSpPr>
        <p:spPr>
          <a:xfrm>
            <a:off x="9037783" y="2675368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2021/22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85448587-BCCA-4C6A-A209-0DE365A90868}"/>
              </a:ext>
            </a:extLst>
          </p:cNvPr>
          <p:cNvSpPr/>
          <p:nvPr/>
        </p:nvSpPr>
        <p:spPr>
          <a:xfrm>
            <a:off x="10014332" y="4141777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2020/21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6051415-9D2C-423C-A659-FB74DE409D66}"/>
              </a:ext>
            </a:extLst>
          </p:cNvPr>
          <p:cNvSpPr/>
          <p:nvPr/>
        </p:nvSpPr>
        <p:spPr>
          <a:xfrm>
            <a:off x="-4" y="-50357"/>
            <a:ext cx="82513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Jak długo respondent jest naszym studentem?</a:t>
            </a:r>
            <a:endParaRPr lang="en-GB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DC190841-1BF4-4195-B035-034DFF2F87BE}"/>
              </a:ext>
            </a:extLst>
          </p:cNvPr>
          <p:cNvSpPr/>
          <p:nvPr/>
        </p:nvSpPr>
        <p:spPr>
          <a:xfrm>
            <a:off x="606056" y="1404839"/>
            <a:ext cx="2987749" cy="370798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9C5ED71A-364D-42F0-BD32-B609430E6E61}"/>
              </a:ext>
            </a:extLst>
          </p:cNvPr>
          <p:cNvSpPr/>
          <p:nvPr/>
        </p:nvSpPr>
        <p:spPr>
          <a:xfrm>
            <a:off x="8410350" y="1160989"/>
            <a:ext cx="34024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Tylko pierwszoroczni!!!</a:t>
            </a:r>
          </a:p>
          <a:p>
            <a:endParaRPr lang="pl-PL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67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id="{18EBB100-829F-4A94-A0D6-1E1DDB8AF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570" y="4684190"/>
            <a:ext cx="3502271" cy="173507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152190CD-7D03-43DF-82CF-3E0A1C568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427" y="3132072"/>
            <a:ext cx="3532450" cy="176082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FF6681D-2EAE-4C71-A531-7A5032C190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438740"/>
            <a:ext cx="11312356" cy="2415591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C6051415-9D2C-423C-A659-FB74DE409D66}"/>
              </a:ext>
            </a:extLst>
          </p:cNvPr>
          <p:cNvSpPr/>
          <p:nvPr/>
        </p:nvSpPr>
        <p:spPr>
          <a:xfrm>
            <a:off x="-2" y="-22924"/>
            <a:ext cx="82513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Skąd pochodzi respondent?</a:t>
            </a:r>
          </a:p>
          <a:p>
            <a:endParaRPr lang="en-GB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96E532E6-B4DA-4AD8-8218-EF8C036A93D0}"/>
              </a:ext>
            </a:extLst>
          </p:cNvPr>
          <p:cNvSpPr/>
          <p:nvPr/>
        </p:nvSpPr>
        <p:spPr>
          <a:xfrm>
            <a:off x="8805312" y="451806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2022/23</a:t>
            </a:r>
            <a:endParaRPr lang="en-GB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248816E3-518C-45ED-B404-DBC9B9200FF6}"/>
              </a:ext>
            </a:extLst>
          </p:cNvPr>
          <p:cNvSpPr/>
          <p:nvPr/>
        </p:nvSpPr>
        <p:spPr>
          <a:xfrm>
            <a:off x="7601988" y="3183348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2021/22</a:t>
            </a:r>
            <a:endParaRPr lang="en-GB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85448587-BCCA-4C6A-A209-0DE365A90868}"/>
              </a:ext>
            </a:extLst>
          </p:cNvPr>
          <p:cNvSpPr/>
          <p:nvPr/>
        </p:nvSpPr>
        <p:spPr>
          <a:xfrm>
            <a:off x="10520292" y="4708230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2020/21</a:t>
            </a:r>
            <a:endParaRPr lang="en-GB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25E7C27-89A5-48A4-9A72-FB5B2FF95F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9355" y="3132073"/>
            <a:ext cx="10262645" cy="372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2333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763</Words>
  <Application>Microsoft Office PowerPoint</Application>
  <PresentationFormat>Panoramiczny</PresentationFormat>
  <Paragraphs>100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9" baseType="lpstr">
      <vt:lpstr>Arial</vt:lpstr>
      <vt:lpstr>Bradley Hand ITC</vt:lpstr>
      <vt:lpstr>Calibri</vt:lpstr>
      <vt:lpstr>Calibri Light</vt:lpstr>
      <vt:lpstr>Wingdings</vt:lpstr>
      <vt:lpstr>Motyw pakietu Office</vt:lpstr>
      <vt:lpstr>Wstępne wyniki badania ankietowego na temat powodów  jakimi kierują się studenci wybierając studia na KNP UR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Wstępne wyniki badania ankietowego na temat powodów jakimi kierują się studenci wybierając studia na KNP UR</dc:title>
  <dc:creator>Łukasz Jurczyk</dc:creator>
  <cp:lastModifiedBy>Łukasz Jurczyk</cp:lastModifiedBy>
  <cp:revision>51</cp:revision>
  <dcterms:created xsi:type="dcterms:W3CDTF">2022-11-02T10:08:41Z</dcterms:created>
  <dcterms:modified xsi:type="dcterms:W3CDTF">2022-11-08T12:10:20Z</dcterms:modified>
</cp:coreProperties>
</file>